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9"/>
  </p:notesMasterIdLst>
  <p:sldIdLst>
    <p:sldId id="256" r:id="rId2"/>
    <p:sldId id="257" r:id="rId3"/>
    <p:sldId id="258" r:id="rId4"/>
    <p:sldId id="283" r:id="rId5"/>
    <p:sldId id="284" r:id="rId6"/>
    <p:sldId id="285" r:id="rId7"/>
    <p:sldId id="286" r:id="rId8"/>
    <p:sldId id="288" r:id="rId9"/>
    <p:sldId id="289" r:id="rId10"/>
    <p:sldId id="287" r:id="rId11"/>
    <p:sldId id="259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6" r:id="rId21"/>
    <p:sldId id="260" r:id="rId22"/>
    <p:sldId id="277" r:id="rId23"/>
    <p:sldId id="278" r:id="rId24"/>
    <p:sldId id="280" r:id="rId25"/>
    <p:sldId id="281" r:id="rId26"/>
    <p:sldId id="279" r:id="rId27"/>
    <p:sldId id="290" r:id="rId28"/>
    <p:sldId id="291" r:id="rId29"/>
    <p:sldId id="292" r:id="rId30"/>
    <p:sldId id="261" r:id="rId31"/>
    <p:sldId id="293" r:id="rId32"/>
    <p:sldId id="275" r:id="rId33"/>
    <p:sldId id="276" r:id="rId34"/>
    <p:sldId id="262" r:id="rId35"/>
    <p:sldId id="263" r:id="rId36"/>
    <p:sldId id="264" r:id="rId37"/>
    <p:sldId id="26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89EF599-EF5B-4AB6-BDD3-9FB9877C3177}" type="slidenum">
              <a:rPr lang="en-GB" sz="1200">
                <a:latin typeface="Arial" charset="0"/>
              </a:rPr>
              <a:pPr algn="r" eaLnBrk="1" hangingPunct="1"/>
              <a:t>6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SP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edms.cern.ch/document/1080777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pg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oj-lcg-security.web.cern.ch/proj-lcg-security/docs/LCG_Security_Guide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74" TargetMode="External"/><Relationship Id="rId2" Type="http://schemas.openxmlformats.org/officeDocument/2006/relationships/hyperlink" Target="https://documents.egi.eu/document/8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uments.egi.eu/document/76" TargetMode="External"/><Relationship Id="rId4" Type="http://schemas.openxmlformats.org/officeDocument/2006/relationships/hyperlink" Target="https://documents.egi.eu/document/7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78" TargetMode="External"/><Relationship Id="rId2" Type="http://schemas.openxmlformats.org/officeDocument/2006/relationships/hyperlink" Target="https://documents.egi.eu/document/7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uments.egi.eu/document/80" TargetMode="External"/><Relationship Id="rId4" Type="http://schemas.openxmlformats.org/officeDocument/2006/relationships/hyperlink" Target="https://documents.egi.eu/document/7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82" TargetMode="External"/><Relationship Id="rId7" Type="http://schemas.openxmlformats.org/officeDocument/2006/relationships/hyperlink" Target="https://documents.egi.eu/document/71" TargetMode="External"/><Relationship Id="rId2" Type="http://schemas.openxmlformats.org/officeDocument/2006/relationships/hyperlink" Target="https://documents.egi.eu/document/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uments.egi.eu/document/85" TargetMode="External"/><Relationship Id="rId5" Type="http://schemas.openxmlformats.org/officeDocument/2006/relationships/hyperlink" Target="https://documents.egi.eu/document/84" TargetMode="External"/><Relationship Id="rId4" Type="http://schemas.openxmlformats.org/officeDocument/2006/relationships/hyperlink" Target="https://documents.egi.eu/document/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Security Policy Group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EGI Technical Forum</a:t>
            </a:r>
            <a:br>
              <a:rPr lang="en-GB" dirty="0" smtClean="0"/>
            </a:br>
            <a:r>
              <a:rPr lang="en-GB" dirty="0" smtClean="0"/>
              <a:t>Sep 2010</a:t>
            </a:r>
            <a:br>
              <a:rPr lang="en-GB" dirty="0" smtClean="0"/>
            </a:br>
            <a:r>
              <a:rPr lang="en-GB" dirty="0" smtClean="0"/>
              <a:t>David Kelsey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SPG Terms of Reference </a:t>
            </a:r>
            <a:br>
              <a:rPr lang="en-GB" sz="4000" dirty="0" smtClean="0"/>
            </a:br>
            <a:r>
              <a:rPr lang="en-GB" sz="4000" dirty="0" smtClean="0"/>
              <a:t>and Procedures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Draft SPG Terms of Reference have been produced</a:t>
            </a:r>
          </a:p>
          <a:p>
            <a:r>
              <a:rPr lang="en-GB" dirty="0" smtClean="0"/>
              <a:t>See ... </a:t>
            </a:r>
            <a:r>
              <a:rPr lang="en-GB" i="1" dirty="0" smtClean="0">
                <a:hlinkClick r:id="rId2"/>
              </a:rPr>
              <a:t>https://wiki.egi.eu/wiki/SPG</a:t>
            </a:r>
            <a:endParaRPr lang="en-GB" i="1" dirty="0" smtClean="0"/>
          </a:p>
          <a:p>
            <a:r>
              <a:rPr lang="en-GB" dirty="0" smtClean="0"/>
              <a:t>Discuss today</a:t>
            </a:r>
          </a:p>
          <a:p>
            <a:r>
              <a:rPr lang="en-GB" dirty="0" smtClean="0"/>
              <a:t>Comments and suggestions are welcome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Ref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SPG Purpose and Responsibilities</a:t>
            </a:r>
          </a:p>
          <a:p>
            <a:r>
              <a:rPr lang="en-GB" dirty="0" smtClean="0"/>
              <a:t>Develop and maintain Security Policy</a:t>
            </a:r>
          </a:p>
          <a:p>
            <a:pPr lvl="1"/>
            <a:r>
              <a:rPr lang="en-GB" dirty="0" smtClean="0"/>
              <a:t>For use by EGI and NGIs</a:t>
            </a:r>
          </a:p>
          <a:p>
            <a:pPr lvl="1"/>
            <a:r>
              <a:rPr lang="en-GB" dirty="0" smtClean="0"/>
              <a:t>Defines expected behaviour of NGIs, Sites, Users and others</a:t>
            </a:r>
          </a:p>
          <a:p>
            <a:pPr lvl="1"/>
            <a:r>
              <a:rPr lang="en-GB" dirty="0" smtClean="0"/>
              <a:t>To facilitate the operation of a secure and trustworthy DCI</a:t>
            </a:r>
          </a:p>
          <a:p>
            <a:r>
              <a:rPr lang="en-GB" dirty="0" smtClean="0"/>
              <a:t>May also provide policy advice on any security matter related to operations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Ref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Where possible SPG should prepare simple and general policies</a:t>
            </a:r>
          </a:p>
          <a:p>
            <a:pPr lvl="1"/>
            <a:r>
              <a:rPr lang="en-GB" sz="2400" dirty="0" smtClean="0"/>
              <a:t>Of use to other Grids and DCIs (global)</a:t>
            </a:r>
          </a:p>
          <a:p>
            <a:pPr lvl="1"/>
            <a:r>
              <a:rPr lang="en-GB" sz="2400" dirty="0" smtClean="0"/>
              <a:t>Adoption of common policies eases interoperability</a:t>
            </a:r>
          </a:p>
          <a:p>
            <a:r>
              <a:rPr lang="en-GB" sz="2800" dirty="0" smtClean="0"/>
              <a:t>SPG does not formally approve policy</a:t>
            </a:r>
          </a:p>
          <a:p>
            <a:pPr lvl="1"/>
            <a:r>
              <a:rPr lang="en-GB" sz="2400" dirty="0" smtClean="0"/>
              <a:t>EGI.eu Executive Board (and Council?)</a:t>
            </a:r>
          </a:p>
          <a:p>
            <a:pPr lvl="1"/>
            <a:r>
              <a:rPr lang="en-GB" sz="2400" dirty="0" smtClean="0"/>
              <a:t>And management bodies of NGIs</a:t>
            </a:r>
          </a:p>
          <a:p>
            <a:r>
              <a:rPr lang="en-GB" sz="2800" dirty="0" smtClean="0"/>
              <a:t>Topics for consideration can be specified either by EGI management or SPG</a:t>
            </a:r>
          </a:p>
          <a:p>
            <a:r>
              <a:rPr lang="en-GB" sz="2800" dirty="0" smtClean="0"/>
              <a:t>SPG may create focused sub-groups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Ref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i="1" dirty="0" smtClean="0"/>
              <a:t>SPG Membership</a:t>
            </a:r>
          </a:p>
          <a:p>
            <a:r>
              <a:rPr lang="en-GB" sz="2800" dirty="0" smtClean="0"/>
              <a:t>Each NGI and EIRO member of EGI.eu is entitled to appoint one voting member</a:t>
            </a:r>
          </a:p>
          <a:p>
            <a:r>
              <a:rPr lang="en-GB" sz="2800" dirty="0" smtClean="0"/>
              <a:t>In addition, SPG should aim to include expertise in its deliberations from other stakeholders</a:t>
            </a:r>
          </a:p>
          <a:p>
            <a:pPr lvl="1"/>
            <a:r>
              <a:rPr lang="en-GB" sz="2400" dirty="0" smtClean="0"/>
              <a:t>Site security officers, Site sys </a:t>
            </a:r>
            <a:r>
              <a:rPr lang="en-GB" sz="2400" dirty="0" err="1" smtClean="0"/>
              <a:t>admins</a:t>
            </a:r>
            <a:r>
              <a:rPr lang="en-GB" sz="2400" dirty="0" smtClean="0"/>
              <a:t>, operations experts, middleware experts, VRCs, other DCIs ...</a:t>
            </a:r>
          </a:p>
          <a:p>
            <a:pPr lvl="1"/>
            <a:r>
              <a:rPr lang="en-GB" sz="2400" dirty="0" smtClean="0"/>
              <a:t>These are determined by Chair in consultation with EGI management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Ref (5)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SPG Chair</a:t>
            </a:r>
          </a:p>
          <a:p>
            <a:pPr lvl="1"/>
            <a:r>
              <a:rPr lang="en-GB" dirty="0" smtClean="0"/>
              <a:t>Defined Global task of EGI-</a:t>
            </a:r>
            <a:r>
              <a:rPr lang="en-GB" dirty="0" err="1" smtClean="0"/>
              <a:t>InSPIRE</a:t>
            </a:r>
            <a:endParaRPr lang="en-GB" dirty="0" smtClean="0"/>
          </a:p>
          <a:p>
            <a:r>
              <a:rPr lang="en-GB" dirty="0" smtClean="0"/>
              <a:t>SPG Secretary</a:t>
            </a:r>
          </a:p>
          <a:p>
            <a:pPr lvl="1"/>
            <a:r>
              <a:rPr lang="en-GB" dirty="0" smtClean="0"/>
              <a:t>Appointed by EGI.eu</a:t>
            </a:r>
          </a:p>
          <a:p>
            <a:r>
              <a:rPr lang="en-GB" dirty="0" smtClean="0"/>
              <a:t>SPG communications</a:t>
            </a:r>
          </a:p>
          <a:p>
            <a:pPr lvl="1"/>
            <a:r>
              <a:rPr lang="en-GB" dirty="0" smtClean="0"/>
              <a:t>All members belong to the SPG-discuss mail list</a:t>
            </a:r>
          </a:p>
          <a:p>
            <a:pPr lvl="1"/>
            <a:r>
              <a:rPr lang="en-GB" dirty="0" smtClean="0"/>
              <a:t>SPG wiki ... </a:t>
            </a:r>
            <a:r>
              <a:rPr lang="en-GB" i="1" dirty="0" smtClean="0">
                <a:hlinkClick r:id="rId2"/>
              </a:rPr>
              <a:t>https://wiki.egi.eu/wiki/SPG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ToR</a:t>
            </a:r>
            <a:r>
              <a:rPr lang="en-GB" dirty="0" smtClean="0"/>
              <a:t> (6) SPG 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often as the work requires</a:t>
            </a:r>
          </a:p>
          <a:p>
            <a:r>
              <a:rPr lang="en-GB" dirty="0" smtClean="0"/>
              <a:t>At least twice per year</a:t>
            </a:r>
          </a:p>
          <a:p>
            <a:pPr lvl="1"/>
            <a:r>
              <a:rPr lang="en-GB" dirty="0" smtClean="0"/>
              <a:t>Once during Technical Forum</a:t>
            </a:r>
          </a:p>
          <a:p>
            <a:r>
              <a:rPr lang="en-GB" dirty="0" smtClean="0"/>
              <a:t>Face to face or phone/video</a:t>
            </a:r>
          </a:p>
          <a:p>
            <a:pPr lvl="1"/>
            <a:r>
              <a:rPr lang="en-GB" dirty="0" smtClean="0"/>
              <a:t>Face to face at least once per year</a:t>
            </a:r>
          </a:p>
          <a:p>
            <a:r>
              <a:rPr lang="en-GB" dirty="0" smtClean="0"/>
              <a:t>To define future plans and discuss policy</a:t>
            </a:r>
          </a:p>
          <a:p>
            <a:r>
              <a:rPr lang="en-GB" dirty="0" smtClean="0"/>
              <a:t>Editorial sub-groups created as required to work on policy documents</a:t>
            </a:r>
          </a:p>
          <a:p>
            <a:pPr lvl="1"/>
            <a:r>
              <a:rPr lang="en-GB" dirty="0" smtClean="0"/>
              <a:t>Leader of this to decide how this meets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ToR</a:t>
            </a:r>
            <a:r>
              <a:rPr lang="en-GB" dirty="0" smtClean="0"/>
              <a:t>(7) decision making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Wherever possible via </a:t>
            </a:r>
            <a:r>
              <a:rPr lang="en-GB" b="1" dirty="0" smtClean="0"/>
              <a:t>clear consensus</a:t>
            </a:r>
          </a:p>
          <a:p>
            <a:r>
              <a:rPr lang="en-GB" dirty="0" smtClean="0"/>
              <a:t>Voting only when consensus not possible</a:t>
            </a:r>
          </a:p>
          <a:p>
            <a:pPr lvl="1"/>
            <a:r>
              <a:rPr lang="en-GB" dirty="0" smtClean="0"/>
              <a:t>Or if two voting members call for a vote</a:t>
            </a:r>
          </a:p>
          <a:p>
            <a:r>
              <a:rPr lang="en-GB" dirty="0" smtClean="0"/>
              <a:t>Vote only valid if quorum present</a:t>
            </a:r>
          </a:p>
          <a:p>
            <a:pPr lvl="1"/>
            <a:r>
              <a:rPr lang="en-GB" dirty="0" smtClean="0"/>
              <a:t>50% of the voting members</a:t>
            </a:r>
          </a:p>
          <a:p>
            <a:pPr lvl="1"/>
            <a:r>
              <a:rPr lang="en-GB" dirty="0" smtClean="0"/>
              <a:t>Vote by email if quorum not present</a:t>
            </a:r>
          </a:p>
          <a:p>
            <a:r>
              <a:rPr lang="en-GB" dirty="0" smtClean="0"/>
              <a:t>SPG may (if majority agrees) refer matters to EGI Director for decision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ToR</a:t>
            </a:r>
            <a:r>
              <a:rPr lang="en-GB" dirty="0" smtClean="0"/>
              <a:t> (8) SPG Outputs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security policy documents</a:t>
            </a:r>
          </a:p>
          <a:p>
            <a:r>
              <a:rPr lang="en-GB" dirty="0" smtClean="0"/>
              <a:t>Reports on activities in EGI-</a:t>
            </a:r>
            <a:r>
              <a:rPr lang="en-GB" dirty="0" err="1" smtClean="0"/>
              <a:t>InSPIRE</a:t>
            </a:r>
            <a:r>
              <a:rPr lang="en-GB" dirty="0" smtClean="0"/>
              <a:t> quarterly reports</a:t>
            </a:r>
          </a:p>
          <a:p>
            <a:r>
              <a:rPr lang="en-GB" dirty="0" smtClean="0"/>
              <a:t>Report to wider community at EGI Technical Forum</a:t>
            </a:r>
          </a:p>
          <a:p>
            <a:r>
              <a:rPr lang="en-GB" dirty="0" smtClean="0"/>
              <a:t>Reports from editorial sub-groups to main SPG at least quarterly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ToR</a:t>
            </a:r>
            <a:r>
              <a:rPr lang="en-GB" dirty="0" smtClean="0"/>
              <a:t>(9) amendments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SPG can amend </a:t>
            </a:r>
            <a:r>
              <a:rPr lang="en-GB" dirty="0" err="1" smtClean="0"/>
              <a:t>ToR</a:t>
            </a:r>
            <a:r>
              <a:rPr lang="en-GB" dirty="0" smtClean="0"/>
              <a:t> by consensus</a:t>
            </a:r>
          </a:p>
          <a:p>
            <a:r>
              <a:rPr lang="en-GB" dirty="0" smtClean="0"/>
              <a:t>Amendments to be approved by the EGI.eu Executive Board</a:t>
            </a:r>
          </a:p>
          <a:p>
            <a:r>
              <a:rPr lang="en-GB" dirty="0" smtClean="0"/>
              <a:t>SPG will review its </a:t>
            </a:r>
            <a:r>
              <a:rPr lang="en-GB" dirty="0" err="1" smtClean="0"/>
              <a:t>ToR</a:t>
            </a:r>
            <a:r>
              <a:rPr lang="en-GB" dirty="0" smtClean="0"/>
              <a:t> and procedures annually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 Security Policy – history and status</a:t>
            </a:r>
          </a:p>
          <a:p>
            <a:r>
              <a:rPr lang="en-US" dirty="0" smtClean="0"/>
              <a:t>Security Policy Group (SPG)</a:t>
            </a:r>
          </a:p>
          <a:p>
            <a:pPr lvl="1"/>
            <a:r>
              <a:rPr lang="en-US" dirty="0" smtClean="0"/>
              <a:t>Terms of Reference and procedures</a:t>
            </a:r>
          </a:p>
          <a:p>
            <a:r>
              <a:rPr lang="en-US" dirty="0" smtClean="0"/>
              <a:t>SPG plans for next 12 months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16/9/2010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Kelsey/Security Policy Group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ToR</a:t>
            </a:r>
            <a:r>
              <a:rPr lang="en-GB" dirty="0" smtClean="0"/>
              <a:t> - Issues raised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Internal (EGI only) </a:t>
            </a:r>
            <a:r>
              <a:rPr lang="en-GB" sz="2800" dirty="0" err="1" smtClean="0"/>
              <a:t>vs</a:t>
            </a:r>
            <a:r>
              <a:rPr lang="en-GB" sz="2800" dirty="0" smtClean="0"/>
              <a:t> External (other DCI)</a:t>
            </a:r>
          </a:p>
          <a:p>
            <a:pPr lvl="1"/>
            <a:r>
              <a:rPr lang="en-GB" sz="2400" dirty="0" smtClean="0"/>
              <a:t>discuss</a:t>
            </a:r>
          </a:p>
          <a:p>
            <a:r>
              <a:rPr lang="en-GB" sz="2800" dirty="0" smtClean="0"/>
              <a:t>EGI.eu </a:t>
            </a:r>
            <a:r>
              <a:rPr lang="en-GB" sz="2800" dirty="0" err="1" smtClean="0"/>
              <a:t>vs</a:t>
            </a:r>
            <a:r>
              <a:rPr lang="en-GB" sz="2800" dirty="0" smtClean="0"/>
              <a:t> EGI-</a:t>
            </a:r>
            <a:r>
              <a:rPr lang="en-GB" sz="2800" dirty="0" err="1" smtClean="0"/>
              <a:t>InSPIRE</a:t>
            </a:r>
            <a:r>
              <a:rPr lang="en-GB" sz="2800" dirty="0" smtClean="0"/>
              <a:t> (answer: EGI.eu)</a:t>
            </a:r>
          </a:p>
          <a:p>
            <a:r>
              <a:rPr lang="en-GB" sz="2800" dirty="0" smtClean="0"/>
              <a:t>Take names out of document (yes)</a:t>
            </a:r>
          </a:p>
          <a:p>
            <a:r>
              <a:rPr lang="en-GB" sz="2800" dirty="0" smtClean="0"/>
              <a:t>Allow for deputies (seems good idea)</a:t>
            </a:r>
          </a:p>
          <a:p>
            <a:r>
              <a:rPr lang="en-GB" sz="2800" dirty="0" smtClean="0"/>
              <a:t>“Appointed by” </a:t>
            </a:r>
            <a:r>
              <a:rPr lang="en-GB" sz="2800" dirty="0" err="1" smtClean="0"/>
              <a:t>vs</a:t>
            </a:r>
            <a:r>
              <a:rPr lang="en-GB" sz="2800" dirty="0" smtClean="0"/>
              <a:t> “Not representing”</a:t>
            </a:r>
            <a:endParaRPr lang="en-GB" sz="2800" dirty="0"/>
          </a:p>
          <a:p>
            <a:pPr lvl="1"/>
            <a:r>
              <a:rPr lang="en-GB" sz="2400" dirty="0" smtClean="0"/>
              <a:t>“Nominated by”? (sounds good)</a:t>
            </a:r>
          </a:p>
          <a:p>
            <a:r>
              <a:rPr lang="en-GB" sz="2800" dirty="0" smtClean="0"/>
              <a:t>What is an EIRO? (add to definitions)</a:t>
            </a:r>
          </a:p>
          <a:p>
            <a:pPr lvl="1"/>
            <a:r>
              <a:rPr lang="en-GB" sz="2400" dirty="0" smtClean="0"/>
              <a:t>European Intergovernmental Research Organisation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SPG 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To produce a new/revised policy (MS209)</a:t>
            </a:r>
          </a:p>
          <a:p>
            <a:r>
              <a:rPr lang="en-GB" dirty="0" smtClean="0"/>
              <a:t>Tasks:</a:t>
            </a:r>
          </a:p>
          <a:p>
            <a:pPr lvl="1"/>
            <a:r>
              <a:rPr lang="en-GB" dirty="0" smtClean="0"/>
              <a:t>Write </a:t>
            </a:r>
            <a:r>
              <a:rPr lang="en-GB" i="1" dirty="0" smtClean="0"/>
              <a:t>internal</a:t>
            </a:r>
            <a:r>
              <a:rPr lang="en-GB" dirty="0" smtClean="0"/>
              <a:t> draft (editorial team)</a:t>
            </a:r>
          </a:p>
          <a:p>
            <a:pPr lvl="1"/>
            <a:r>
              <a:rPr lang="en-GB" dirty="0" smtClean="0"/>
              <a:t>Discuss within SPG</a:t>
            </a:r>
          </a:p>
          <a:p>
            <a:pPr lvl="1"/>
            <a:r>
              <a:rPr lang="en-GB" dirty="0" smtClean="0"/>
              <a:t>Prepared updated </a:t>
            </a:r>
            <a:r>
              <a:rPr lang="en-GB" i="1" dirty="0" smtClean="0"/>
              <a:t>external</a:t>
            </a:r>
            <a:r>
              <a:rPr lang="en-GB" dirty="0" smtClean="0"/>
              <a:t> draft</a:t>
            </a:r>
          </a:p>
          <a:p>
            <a:pPr lvl="1"/>
            <a:r>
              <a:rPr lang="en-GB" dirty="0" smtClean="0"/>
              <a:t>Consult stakeholders</a:t>
            </a:r>
          </a:p>
          <a:p>
            <a:pPr lvl="1"/>
            <a:r>
              <a:rPr lang="en-GB" dirty="0" smtClean="0"/>
              <a:t>Prepare updated </a:t>
            </a:r>
            <a:r>
              <a:rPr lang="en-GB" i="1" dirty="0" smtClean="0"/>
              <a:t>final call </a:t>
            </a:r>
            <a:r>
              <a:rPr lang="en-GB" dirty="0" smtClean="0"/>
              <a:t>draft</a:t>
            </a:r>
          </a:p>
          <a:p>
            <a:pPr lvl="1"/>
            <a:r>
              <a:rPr lang="en-GB" dirty="0" smtClean="0"/>
              <a:t>SPG agrees version for approval</a:t>
            </a:r>
          </a:p>
          <a:p>
            <a:pPr lvl="1"/>
            <a:r>
              <a:rPr lang="en-GB" dirty="0" smtClean="0"/>
              <a:t>Policy approval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Editorial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Sub-set of SPG members</a:t>
            </a:r>
          </a:p>
          <a:p>
            <a:r>
              <a:rPr lang="en-GB" sz="2800" dirty="0" smtClean="0"/>
              <a:t>Responsible for producing all drafts (internal, external, final call)</a:t>
            </a:r>
          </a:p>
          <a:p>
            <a:r>
              <a:rPr lang="en-GB" sz="2800" dirty="0" smtClean="0"/>
              <a:t>Leader and at least 2 other SPG members</a:t>
            </a:r>
          </a:p>
          <a:p>
            <a:pPr lvl="1"/>
            <a:r>
              <a:rPr lang="en-GB" sz="2400" dirty="0" smtClean="0"/>
              <a:t>Important to include appropriate expertise</a:t>
            </a:r>
          </a:p>
          <a:p>
            <a:pPr lvl="1"/>
            <a:r>
              <a:rPr lang="en-GB" sz="2400" dirty="0" smtClean="0"/>
              <a:t>Can/should include members from other DCIs, other experts,...</a:t>
            </a:r>
          </a:p>
          <a:p>
            <a:r>
              <a:rPr lang="en-GB" sz="2800" dirty="0" smtClean="0"/>
              <a:t>Can meet face to face or discuss by phone, email, video etc (their choice)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 database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drafts of policy documents will be public</a:t>
            </a:r>
          </a:p>
          <a:p>
            <a:pPr lvl="1"/>
            <a:r>
              <a:rPr lang="en-GB" dirty="0" smtClean="0"/>
              <a:t>Stored in EGI document database</a:t>
            </a:r>
          </a:p>
          <a:p>
            <a:r>
              <a:rPr lang="en-GB" dirty="0" smtClean="0"/>
              <a:t>Document discussion to be stored on SPG wiki (again, public access)</a:t>
            </a:r>
          </a:p>
          <a:p>
            <a:r>
              <a:rPr lang="en-GB" dirty="0" smtClean="0"/>
              <a:t>The whole process should be open</a:t>
            </a:r>
          </a:p>
          <a:p>
            <a:r>
              <a:rPr lang="en-GB" dirty="0" smtClean="0"/>
              <a:t>All are encouraged to comment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Consultation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Important to consult widely and take all feedback into account</a:t>
            </a:r>
          </a:p>
          <a:p>
            <a:r>
              <a:rPr lang="en-GB" sz="2800" dirty="0" smtClean="0"/>
              <a:t>SPG will distribute external draft for comment to:</a:t>
            </a:r>
          </a:p>
          <a:p>
            <a:pPr lvl="1"/>
            <a:r>
              <a:rPr lang="en-GB" sz="2400" dirty="0" smtClean="0"/>
              <a:t>SPG itself (members to distribute on)</a:t>
            </a:r>
          </a:p>
          <a:p>
            <a:pPr lvl="1"/>
            <a:r>
              <a:rPr lang="en-GB" sz="2400" dirty="0" smtClean="0"/>
              <a:t>EGI-CSIRT</a:t>
            </a:r>
          </a:p>
          <a:p>
            <a:pPr lvl="1"/>
            <a:r>
              <a:rPr lang="en-GB" sz="2400" dirty="0" smtClean="0"/>
              <a:t>VRC contacts</a:t>
            </a:r>
          </a:p>
          <a:p>
            <a:pPr lvl="1"/>
            <a:r>
              <a:rPr lang="en-GB" sz="2400" dirty="0" smtClean="0"/>
              <a:t>NGI contacts (NGI distributes to Sites)</a:t>
            </a:r>
          </a:p>
          <a:p>
            <a:pPr lvl="2"/>
            <a:r>
              <a:rPr lang="en-GB" sz="2000" dirty="0" smtClean="0"/>
              <a:t>Or should we </a:t>
            </a:r>
            <a:r>
              <a:rPr lang="en-GB" sz="2000" dirty="0" err="1" smtClean="0"/>
              <a:t>distibute</a:t>
            </a:r>
            <a:r>
              <a:rPr lang="en-GB" sz="2000" dirty="0" smtClean="0"/>
              <a:t> to all Security Contacts</a:t>
            </a:r>
          </a:p>
          <a:p>
            <a:pPr lvl="1"/>
            <a:r>
              <a:rPr lang="en-GB" sz="2400" dirty="0" smtClean="0"/>
              <a:t>All EGI Boards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Consultation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Final call draft</a:t>
            </a:r>
          </a:p>
          <a:p>
            <a:pPr lvl="1"/>
            <a:r>
              <a:rPr lang="en-GB" dirty="0" smtClean="0"/>
              <a:t>Sent to all EGI boards</a:t>
            </a:r>
          </a:p>
          <a:p>
            <a:pPr lvl="1"/>
            <a:r>
              <a:rPr lang="en-GB" dirty="0" smtClean="0"/>
              <a:t>Also sent to EGI.eu Executive Board</a:t>
            </a:r>
          </a:p>
          <a:p>
            <a:pPr lvl="1"/>
            <a:r>
              <a:rPr lang="en-GB" dirty="0" smtClean="0"/>
              <a:t>And everyone else again?</a:t>
            </a:r>
          </a:p>
          <a:p>
            <a:pPr lvl="2"/>
            <a:r>
              <a:rPr lang="en-GB" dirty="0" smtClean="0"/>
              <a:t>Or just those who commented before?</a:t>
            </a:r>
          </a:p>
          <a:p>
            <a:r>
              <a:rPr lang="en-GB" dirty="0" smtClean="0"/>
              <a:t>Approval by EB should not (hopefully!) raise more comments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JSPG learned that the development of common, simple policy takes time!</a:t>
            </a:r>
          </a:p>
          <a:p>
            <a:r>
              <a:rPr lang="en-GB" dirty="0" smtClean="0"/>
              <a:t>Each time we send document for comment we need to allow at least 2 weeks (more?)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Details of voting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At face to face (or phone/video)</a:t>
            </a:r>
          </a:p>
          <a:p>
            <a:pPr lvl="1"/>
            <a:r>
              <a:rPr lang="en-GB" sz="2400" dirty="0" smtClean="0"/>
              <a:t>Voting members only</a:t>
            </a:r>
          </a:p>
          <a:p>
            <a:pPr lvl="1"/>
            <a:r>
              <a:rPr lang="en-GB" sz="2400" dirty="0" smtClean="0"/>
              <a:t>Chair does not vote (except for tie)</a:t>
            </a:r>
          </a:p>
          <a:p>
            <a:pPr lvl="1"/>
            <a:r>
              <a:rPr lang="en-GB" sz="2400" dirty="0" smtClean="0"/>
              <a:t>Voting is public</a:t>
            </a:r>
          </a:p>
          <a:p>
            <a:r>
              <a:rPr lang="en-GB" sz="2800" dirty="0" smtClean="0"/>
              <a:t>Quorum</a:t>
            </a:r>
          </a:p>
          <a:p>
            <a:pPr lvl="1"/>
            <a:r>
              <a:rPr lang="en-GB" sz="2400" dirty="0" smtClean="0"/>
              <a:t>At least 50% of voting members must be present</a:t>
            </a:r>
          </a:p>
          <a:p>
            <a:pPr lvl="1"/>
            <a:r>
              <a:rPr lang="en-GB" sz="2400" dirty="0" smtClean="0"/>
              <a:t>If not must do by email</a:t>
            </a:r>
          </a:p>
          <a:p>
            <a:r>
              <a:rPr lang="en-GB" sz="2800" dirty="0" smtClean="0"/>
              <a:t>Email vote</a:t>
            </a:r>
          </a:p>
          <a:p>
            <a:pPr lvl="1"/>
            <a:r>
              <a:rPr lang="en-GB" sz="2400" dirty="0" smtClean="0"/>
              <a:t>Vote sent to Secretary (following request on mail list)</a:t>
            </a:r>
          </a:p>
          <a:p>
            <a:pPr lvl="1"/>
            <a:r>
              <a:rPr lang="en-GB" sz="2400" dirty="0" smtClean="0"/>
              <a:t>2 week deadline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Anything else?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people have already been nominated or have volunteered</a:t>
            </a:r>
          </a:p>
          <a:p>
            <a:r>
              <a:rPr lang="en-GB" dirty="0" smtClean="0"/>
              <a:t>Others – please contact me</a:t>
            </a:r>
          </a:p>
          <a:p>
            <a:pPr lvl="1"/>
            <a:r>
              <a:rPr lang="en-GB" dirty="0" err="1" smtClean="0"/>
              <a:t>david.kelsey</a:t>
            </a:r>
            <a:r>
              <a:rPr lang="en-GB" dirty="0" smtClean="0"/>
              <a:t> at stfc.ac.uk</a:t>
            </a:r>
          </a:p>
          <a:p>
            <a:r>
              <a:rPr lang="en-GB" dirty="0" smtClean="0"/>
              <a:t>Other issues for </a:t>
            </a:r>
            <a:r>
              <a:rPr lang="en-GB" dirty="0" err="1" smtClean="0"/>
              <a:t>ToR</a:t>
            </a:r>
            <a:r>
              <a:rPr lang="en-GB" dirty="0" smtClean="0"/>
              <a:t>/procedures?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SPG Tasks for Year 1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and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current EGI Security Policy is available on the SPG wiki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 smtClean="0">
                <a:hlinkClick r:id="rId2"/>
              </a:rPr>
              <a:t>https://wiki.egi.eu/wiki/SPG</a:t>
            </a:r>
            <a:endParaRPr lang="en-GB" i="1" dirty="0" smtClean="0"/>
          </a:p>
          <a:p>
            <a:r>
              <a:rPr lang="en-GB" dirty="0" smtClean="0"/>
              <a:t>Policies from the Joint (EGEE/WLCG) Security Policy Group have been imported into new EGI templates</a:t>
            </a:r>
          </a:p>
          <a:p>
            <a:pPr lvl="1"/>
            <a:r>
              <a:rPr lang="en-GB" dirty="0" smtClean="0"/>
              <a:t>No change to wording</a:t>
            </a:r>
          </a:p>
          <a:p>
            <a:pPr lvl="1"/>
            <a:r>
              <a:rPr lang="en-GB" dirty="0" smtClean="0"/>
              <a:t>Except for titles of and links to documents</a:t>
            </a:r>
          </a:p>
          <a:p>
            <a:r>
              <a:rPr lang="en-GB" dirty="0" smtClean="0"/>
              <a:t>Adopted by EGI (from 1</a:t>
            </a:r>
            <a:r>
              <a:rPr lang="en-GB" baseline="30000" dirty="0" smtClean="0"/>
              <a:t>st</a:t>
            </a:r>
            <a:r>
              <a:rPr lang="en-GB" dirty="0" smtClean="0"/>
              <a:t> May 2010)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Immediate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Firm up SPG membership</a:t>
            </a:r>
          </a:p>
          <a:p>
            <a:r>
              <a:rPr lang="en-GB" dirty="0" smtClean="0"/>
              <a:t>Populate mail list</a:t>
            </a:r>
          </a:p>
          <a:p>
            <a:r>
              <a:rPr lang="en-GB" dirty="0" smtClean="0"/>
              <a:t>Complete </a:t>
            </a:r>
            <a:r>
              <a:rPr lang="en-GB" dirty="0" err="1" smtClean="0"/>
              <a:t>ToR</a:t>
            </a:r>
            <a:r>
              <a:rPr lang="en-GB" dirty="0" smtClean="0"/>
              <a:t> and MS209 procedures</a:t>
            </a:r>
          </a:p>
          <a:p>
            <a:r>
              <a:rPr lang="en-GB" dirty="0" smtClean="0"/>
              <a:t>Both will be sent to the mail list for </a:t>
            </a:r>
            <a:r>
              <a:rPr lang="en-GB" dirty="0" smtClean="0"/>
              <a:t>final comment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for year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date there have been no requests from EGI management for SPG to study particular policy issues</a:t>
            </a:r>
          </a:p>
          <a:p>
            <a:pPr lvl="1"/>
            <a:r>
              <a:rPr lang="en-GB" dirty="0" smtClean="0"/>
              <a:t>Except for some comments from EB</a:t>
            </a:r>
          </a:p>
          <a:p>
            <a:r>
              <a:rPr lang="en-GB" dirty="0" smtClean="0"/>
              <a:t>My thoughts follow</a:t>
            </a:r>
          </a:p>
          <a:p>
            <a:pPr lvl="1"/>
            <a:r>
              <a:rPr lang="en-GB" dirty="0" smtClean="0"/>
              <a:t>Discuss today</a:t>
            </a:r>
            <a:endParaRPr lang="en-GB" dirty="0" smtClean="0"/>
          </a:p>
          <a:p>
            <a:pPr lvl="1"/>
            <a:r>
              <a:rPr lang="en-GB" dirty="0" smtClean="0"/>
              <a:t>Suggestions </a:t>
            </a:r>
            <a:r>
              <a:rPr lang="en-GB" dirty="0" smtClean="0"/>
              <a:t>very welcome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issues from EB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Comments received during EB review</a:t>
            </a:r>
          </a:p>
          <a:p>
            <a:pPr lvl="1"/>
            <a:r>
              <a:rPr lang="en-GB" dirty="0" smtClean="0"/>
              <a:t>Definition of Pseudonymous Web User not clear</a:t>
            </a:r>
          </a:p>
          <a:p>
            <a:pPr lvl="2"/>
            <a:r>
              <a:rPr lang="en-GB" dirty="0" smtClean="0"/>
              <a:t>In VO Portal Policy</a:t>
            </a:r>
          </a:p>
          <a:p>
            <a:pPr lvl="1"/>
            <a:r>
              <a:rPr lang="en-GB" dirty="0" smtClean="0"/>
              <a:t>Top-Level policy uses different approach to references from other documents</a:t>
            </a:r>
          </a:p>
          <a:p>
            <a:pPr lvl="1"/>
            <a:r>
              <a:rPr lang="en-GB" dirty="0" smtClean="0"/>
              <a:t>Some use RFC2119 “MUST”, “SHOULD” etc, some do not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oldest document is the top-level main Security Policy</a:t>
            </a:r>
          </a:p>
          <a:p>
            <a:r>
              <a:rPr lang="en-GB" dirty="0" smtClean="0"/>
              <a:t>I think we should start with that</a:t>
            </a:r>
          </a:p>
          <a:p>
            <a:pPr lvl="1"/>
            <a:r>
              <a:rPr lang="en-GB" dirty="0" smtClean="0"/>
              <a:t>Avoid overlap with policy sub-documents</a:t>
            </a:r>
          </a:p>
          <a:p>
            <a:pPr lvl="1"/>
            <a:r>
              <a:rPr lang="en-GB" dirty="0" smtClean="0"/>
              <a:t>Make applicable to new EGI/NGI world</a:t>
            </a:r>
          </a:p>
          <a:p>
            <a:pPr lvl="1"/>
            <a:r>
              <a:rPr lang="en-GB" dirty="0" smtClean="0"/>
              <a:t>And of use to other DCIs</a:t>
            </a:r>
          </a:p>
          <a:p>
            <a:pPr lvl="1"/>
            <a:r>
              <a:rPr lang="en-GB" dirty="0" smtClean="0"/>
              <a:t>Review style of references (inline or not?)</a:t>
            </a:r>
          </a:p>
          <a:p>
            <a:r>
              <a:rPr lang="en-GB" dirty="0" smtClean="0"/>
              <a:t>An important review</a:t>
            </a:r>
          </a:p>
          <a:p>
            <a:pPr lvl="1"/>
            <a:r>
              <a:rPr lang="en-GB" dirty="0" smtClean="0"/>
              <a:t>Sets approach for all our future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VM Endorsement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particle physics (HEPiX) working group on Virtualisation</a:t>
            </a:r>
          </a:p>
          <a:p>
            <a:r>
              <a:rPr lang="en-GB" dirty="0" smtClean="0"/>
              <a:t>This has produced a draft security policy on the Endorsement of Trusted Virtual Machine Images</a:t>
            </a:r>
          </a:p>
          <a:p>
            <a:pPr lvl="1"/>
            <a:r>
              <a:rPr lang="en-GB" dirty="0" smtClean="0">
                <a:hlinkClick r:id="rId2"/>
              </a:rPr>
              <a:t>https://edms.cern.ch/document/1080777/</a:t>
            </a:r>
            <a:endParaRPr lang="en-GB" dirty="0" smtClean="0"/>
          </a:p>
          <a:p>
            <a:r>
              <a:rPr lang="en-GB" dirty="0" smtClean="0"/>
              <a:t>Should we discuss this for use by general communities?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During the last year of JSPG</a:t>
            </a:r>
          </a:p>
          <a:p>
            <a:r>
              <a:rPr lang="en-GB" sz="2800" dirty="0" smtClean="0"/>
              <a:t>Discussed the development of a policy framework for collaborating Grids</a:t>
            </a:r>
          </a:p>
          <a:p>
            <a:r>
              <a:rPr lang="en-GB" sz="2800" dirty="0" smtClean="0"/>
              <a:t>A way of defining policy standards required for trustworthy interoperation</a:t>
            </a:r>
          </a:p>
          <a:p>
            <a:pPr lvl="1"/>
            <a:r>
              <a:rPr lang="en-GB" sz="2400" dirty="0" smtClean="0"/>
              <a:t>Not policy words</a:t>
            </a:r>
          </a:p>
          <a:p>
            <a:pPr lvl="1"/>
            <a:r>
              <a:rPr lang="en-GB" sz="2400" dirty="0" smtClean="0"/>
              <a:t>List of policy components that must be addressed</a:t>
            </a:r>
          </a:p>
          <a:p>
            <a:r>
              <a:rPr lang="en-GB" sz="2800" dirty="0" smtClean="0"/>
              <a:t>We </a:t>
            </a:r>
            <a:r>
              <a:rPr lang="en-GB" sz="2800" dirty="0" smtClean="0"/>
              <a:t>should </a:t>
            </a:r>
            <a:r>
              <a:rPr lang="en-GB" sz="2800" dirty="0" smtClean="0"/>
              <a:t>do more on </a:t>
            </a:r>
            <a:r>
              <a:rPr lang="en-GB" sz="2800" dirty="0" smtClean="0"/>
              <a:t>this</a:t>
            </a:r>
          </a:p>
          <a:p>
            <a:pPr lvl="1"/>
            <a:r>
              <a:rPr lang="en-GB" sz="2400" dirty="0" smtClean="0"/>
              <a:t>Good way of interacting with many DCIs</a:t>
            </a:r>
            <a:endParaRPr lang="en-GB" sz="2400" dirty="0" smtClean="0"/>
          </a:p>
          <a:p>
            <a:pPr lvl="1"/>
            <a:r>
              <a:rPr lang="en-GB" sz="2400" dirty="0" smtClean="0"/>
              <a:t>I suggest we start with Security Incident Response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areas of weakness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Clear definition of responsibility and liability</a:t>
            </a:r>
          </a:p>
          <a:p>
            <a:r>
              <a:rPr lang="en-GB" dirty="0" smtClean="0"/>
              <a:t>Treatment of data protection, data privacy</a:t>
            </a:r>
          </a:p>
          <a:p>
            <a:r>
              <a:rPr lang="en-GB" dirty="0" smtClean="0"/>
              <a:t>What can we do to improve policies for VRCs?</a:t>
            </a:r>
          </a:p>
          <a:p>
            <a:r>
              <a:rPr lang="en-GB" dirty="0" smtClean="0"/>
              <a:t>Others?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7 Mar 2010</a:t>
            </a:r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Kelsey, Security Policy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000" dirty="0" smtClean="0"/>
              <a:t>Joint Security Policy Group(JSPG)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/>
              <a:t>This started as a WLCG activity in 2003</a:t>
            </a:r>
            <a:endParaRPr lang="en-GB" sz="1800" dirty="0" smtClean="0"/>
          </a:p>
          <a:p>
            <a:pPr>
              <a:lnSpc>
                <a:spcPct val="80000"/>
              </a:lnSpc>
            </a:pPr>
            <a:r>
              <a:rPr lang="en-GB" sz="2400" dirty="0" smtClean="0"/>
              <a:t>In 2004, EGEE phase 1 started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JSPG remit expanded to cover both projects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Strong participation by OSG, NDGF, …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Revised mandate (2008)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>
                <a:hlinkClick r:id="rId2"/>
              </a:rPr>
              <a:t>http://www.jspg.org/</a:t>
            </a: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prepares and maintains security policies for its primary stakeholders (EGEE and WLCG)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also able to provide policy advice on any security matter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Policies approved and adopted by Grid management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Now ended – EGI SPG continues the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7 Mar 2010</a:t>
            </a:r>
          </a:p>
        </p:txBody>
      </p:sp>
      <p:sp>
        <p:nvSpPr>
          <p:cNvPr id="17411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Kelsey, Security Policy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Policy Interoperability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196752"/>
            <a:ext cx="8075612" cy="4929411"/>
          </a:xfrm>
        </p:spPr>
        <p:txBody>
          <a:bodyPr/>
          <a:lstStyle/>
          <a:p>
            <a:r>
              <a:rPr lang="en-GB" sz="2400" dirty="0" smtClean="0"/>
              <a:t>All about building TRUST</a:t>
            </a:r>
          </a:p>
          <a:p>
            <a:r>
              <a:rPr lang="en-GB" sz="2400" dirty="0" smtClean="0"/>
              <a:t>Wherever possible, JSPG aimed to</a:t>
            </a:r>
          </a:p>
          <a:p>
            <a:pPr lvl="1"/>
            <a:r>
              <a:rPr lang="en-GB" sz="2000" dirty="0" smtClean="0"/>
              <a:t>prepare </a:t>
            </a:r>
            <a:r>
              <a:rPr lang="en-GB" sz="2000" b="1" dirty="0" smtClean="0"/>
              <a:t>simple</a:t>
            </a:r>
            <a:r>
              <a:rPr lang="en-GB" sz="2000" dirty="0" smtClean="0"/>
              <a:t> and </a:t>
            </a:r>
            <a:r>
              <a:rPr lang="en-GB" sz="2000" b="1" dirty="0" smtClean="0"/>
              <a:t>general </a:t>
            </a:r>
            <a:r>
              <a:rPr lang="en-GB" sz="2000" dirty="0" smtClean="0"/>
              <a:t>policies</a:t>
            </a:r>
          </a:p>
          <a:p>
            <a:pPr lvl="1"/>
            <a:r>
              <a:rPr lang="en-GB" sz="2000" dirty="0" smtClean="0"/>
              <a:t>applicable to the primary stakeholders, but</a:t>
            </a:r>
          </a:p>
          <a:p>
            <a:pPr lvl="1"/>
            <a:r>
              <a:rPr lang="en-GB" sz="2000" dirty="0" smtClean="0"/>
              <a:t>also of use to other Grid infrastructures (NGI's etc) </a:t>
            </a:r>
          </a:p>
          <a:p>
            <a:r>
              <a:rPr lang="en-GB" sz="2400" dirty="0" smtClean="0"/>
              <a:t>The adoption of common policies by multiple Grids eases the problems of interoperability (and scaling)</a:t>
            </a:r>
          </a:p>
          <a:p>
            <a:r>
              <a:rPr lang="en-GB" sz="2400" dirty="0" smtClean="0"/>
              <a:t>Users, VOs and Sites all accept the same policies during their (single) registration (with Grid or VO)</a:t>
            </a:r>
          </a:p>
          <a:p>
            <a:r>
              <a:rPr lang="en-GB" sz="2400" dirty="0" smtClean="0"/>
              <a:t>Other participants then know that their actions are already bound by the policies</a:t>
            </a:r>
          </a:p>
          <a:p>
            <a:pPr lvl="1"/>
            <a:r>
              <a:rPr lang="en-GB" sz="2000" dirty="0" smtClean="0"/>
              <a:t>No need for additional negotiation, registration or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7 Mar 2010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Kelsey, Security Policy</a:t>
            </a:r>
          </a:p>
        </p:txBody>
      </p:sp>
      <p:sp>
        <p:nvSpPr>
          <p:cNvPr id="24580" name="AutoShape 3"/>
          <p:cNvSpPr>
            <a:spLocks noChangeArrowheads="1"/>
          </p:cNvSpPr>
          <p:nvPr/>
        </p:nvSpPr>
        <p:spPr bwMode="auto">
          <a:xfrm>
            <a:off x="2484438" y="2909888"/>
            <a:ext cx="4248150" cy="1368425"/>
          </a:xfrm>
          <a:prstGeom prst="horizontalScroll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Security </a:t>
            </a:r>
          </a:p>
          <a:p>
            <a:pPr algn="ctr"/>
            <a:r>
              <a:rPr lang="en-US"/>
              <a:t>Policy</a:t>
            </a:r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196850" y="2843213"/>
            <a:ext cx="2139950" cy="15113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Site &amp; VO</a:t>
            </a:r>
          </a:p>
          <a:p>
            <a:pPr algn="ctr"/>
            <a:r>
              <a:rPr lang="en-US"/>
              <a:t>Policies</a:t>
            </a:r>
          </a:p>
        </p:txBody>
      </p:sp>
      <p:sp>
        <p:nvSpPr>
          <p:cNvPr id="24582" name="AutoShape 5"/>
          <p:cNvSpPr>
            <a:spLocks noChangeArrowheads="1"/>
          </p:cNvSpPr>
          <p:nvPr/>
        </p:nvSpPr>
        <p:spPr bwMode="auto">
          <a:xfrm>
            <a:off x="555625" y="1343025"/>
            <a:ext cx="2447925" cy="12954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Certification </a:t>
            </a:r>
          </a:p>
          <a:p>
            <a:pPr algn="ctr"/>
            <a:r>
              <a:rPr lang="en-US"/>
              <a:t>Authorities</a:t>
            </a:r>
          </a:p>
        </p:txBody>
      </p:sp>
      <p:sp>
        <p:nvSpPr>
          <p:cNvPr id="24583" name="AutoShape 6"/>
          <p:cNvSpPr>
            <a:spLocks noChangeArrowheads="1"/>
          </p:cNvSpPr>
          <p:nvPr/>
        </p:nvSpPr>
        <p:spPr bwMode="auto">
          <a:xfrm>
            <a:off x="6084888" y="1416050"/>
            <a:ext cx="2663825" cy="115093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Traceability and </a:t>
            </a:r>
            <a:br>
              <a:rPr lang="en-US"/>
            </a:br>
            <a:r>
              <a:rPr lang="en-US"/>
              <a:t>Logging</a:t>
            </a:r>
          </a:p>
        </p:txBody>
      </p:sp>
      <p:sp>
        <p:nvSpPr>
          <p:cNvPr id="24584" name="AutoShape 7"/>
          <p:cNvSpPr>
            <a:spLocks noChangeArrowheads="1"/>
          </p:cNvSpPr>
          <p:nvPr/>
        </p:nvSpPr>
        <p:spPr bwMode="auto">
          <a:xfrm>
            <a:off x="3603625" y="1008063"/>
            <a:ext cx="2016125" cy="125095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Security</a:t>
            </a:r>
          </a:p>
          <a:p>
            <a:pPr algn="ctr"/>
            <a:r>
              <a:rPr lang="en-US"/>
              <a:t>Incident </a:t>
            </a:r>
          </a:p>
          <a:p>
            <a:pPr algn="ctr"/>
            <a:r>
              <a:rPr lang="en-US"/>
              <a:t>Response</a:t>
            </a:r>
          </a:p>
        </p:txBody>
      </p:sp>
      <p:cxnSp>
        <p:nvCxnSpPr>
          <p:cNvPr id="24585" name="AutoShape 8"/>
          <p:cNvCxnSpPr>
            <a:cxnSpLocks noChangeShapeType="1"/>
            <a:stCxn id="24581" idx="3"/>
            <a:endCxn id="24580" idx="1"/>
          </p:cNvCxnSpPr>
          <p:nvPr/>
        </p:nvCxnSpPr>
        <p:spPr bwMode="auto">
          <a:xfrm flipV="1">
            <a:off x="2147888" y="3594100"/>
            <a:ext cx="336550" cy="476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6" name="AutoShape 9"/>
          <p:cNvCxnSpPr>
            <a:cxnSpLocks noChangeShapeType="1"/>
            <a:stCxn id="24582" idx="2"/>
            <a:endCxn id="24580" idx="0"/>
          </p:cNvCxnSpPr>
          <p:nvPr/>
        </p:nvCxnSpPr>
        <p:spPr bwMode="auto">
          <a:xfrm>
            <a:off x="1779588" y="2476500"/>
            <a:ext cx="2828925" cy="60483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7" name="AutoShape 10"/>
          <p:cNvCxnSpPr>
            <a:cxnSpLocks noChangeShapeType="1"/>
            <a:stCxn id="24584" idx="2"/>
            <a:endCxn id="24580" idx="0"/>
          </p:cNvCxnSpPr>
          <p:nvPr/>
        </p:nvCxnSpPr>
        <p:spPr bwMode="auto">
          <a:xfrm flipH="1">
            <a:off x="4608513" y="2259013"/>
            <a:ext cx="3175" cy="8223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8" name="AutoShape 11"/>
          <p:cNvCxnSpPr>
            <a:cxnSpLocks noChangeShapeType="1"/>
            <a:stCxn id="24583" idx="2"/>
            <a:endCxn id="24580" idx="0"/>
          </p:cNvCxnSpPr>
          <p:nvPr/>
        </p:nvCxnSpPr>
        <p:spPr bwMode="auto">
          <a:xfrm flipH="1">
            <a:off x="4608513" y="2422525"/>
            <a:ext cx="2808287" cy="65881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AutoShape 12"/>
          <p:cNvCxnSpPr>
            <a:cxnSpLocks noChangeShapeType="1"/>
            <a:endCxn id="24580" idx="3"/>
          </p:cNvCxnSpPr>
          <p:nvPr/>
        </p:nvCxnSpPr>
        <p:spPr bwMode="auto">
          <a:xfrm flipH="1">
            <a:off x="6732588" y="3592513"/>
            <a:ext cx="414337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0" name="AutoShape 13"/>
          <p:cNvSpPr>
            <a:spLocks noChangeArrowheads="1"/>
          </p:cNvSpPr>
          <p:nvPr/>
        </p:nvSpPr>
        <p:spPr bwMode="auto">
          <a:xfrm>
            <a:off x="539750" y="4611688"/>
            <a:ext cx="3063875" cy="13557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Accounting Data</a:t>
            </a:r>
            <a:br>
              <a:rPr lang="en-US"/>
            </a:br>
            <a:r>
              <a:rPr lang="en-US"/>
              <a:t>Privacy</a:t>
            </a:r>
          </a:p>
        </p:txBody>
      </p:sp>
      <p:cxnSp>
        <p:nvCxnSpPr>
          <p:cNvPr id="24591" name="AutoShape 14"/>
          <p:cNvCxnSpPr>
            <a:cxnSpLocks noChangeShapeType="1"/>
            <a:stCxn id="24580" idx="2"/>
            <a:endCxn id="24590" idx="0"/>
          </p:cNvCxnSpPr>
          <p:nvPr/>
        </p:nvCxnSpPr>
        <p:spPr bwMode="auto">
          <a:xfrm flipH="1">
            <a:off x="2071688" y="4106863"/>
            <a:ext cx="2536825" cy="6746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2" name="Text Box 15"/>
          <p:cNvSpPr txBox="1">
            <a:spLocks noChangeArrowheads="1"/>
          </p:cNvSpPr>
          <p:nvPr/>
        </p:nvSpPr>
        <p:spPr bwMode="auto">
          <a:xfrm>
            <a:off x="3003550" y="5967413"/>
            <a:ext cx="591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/>
          </a:p>
        </p:txBody>
      </p:sp>
      <p:sp>
        <p:nvSpPr>
          <p:cNvPr id="24593" name="AutoShape 16">
            <a:hlinkClick r:id="rId3"/>
          </p:cNvPr>
          <p:cNvSpPr>
            <a:spLocks noChangeArrowheads="1"/>
          </p:cNvSpPr>
          <p:nvPr/>
        </p:nvSpPr>
        <p:spPr bwMode="auto">
          <a:xfrm>
            <a:off x="4859338" y="4581525"/>
            <a:ext cx="3706812" cy="135255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Pilot Jobs and </a:t>
            </a:r>
            <a:br>
              <a:rPr lang="en-US"/>
            </a:br>
            <a:r>
              <a:rPr lang="en-US"/>
              <a:t>VO Portals</a:t>
            </a:r>
          </a:p>
        </p:txBody>
      </p:sp>
      <p:cxnSp>
        <p:nvCxnSpPr>
          <p:cNvPr id="24594" name="AutoShape 17"/>
          <p:cNvCxnSpPr>
            <a:cxnSpLocks noChangeShapeType="1"/>
            <a:stCxn id="24580" idx="2"/>
            <a:endCxn id="24593" idx="0"/>
          </p:cNvCxnSpPr>
          <p:nvPr/>
        </p:nvCxnSpPr>
        <p:spPr bwMode="auto">
          <a:xfrm>
            <a:off x="4608513" y="4106863"/>
            <a:ext cx="2105025" cy="6445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6948488" y="2924175"/>
            <a:ext cx="2195512" cy="15113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Grid &amp; VO</a:t>
            </a:r>
            <a:endParaRPr lang="en-US"/>
          </a:p>
          <a:p>
            <a:pPr algn="ctr"/>
            <a:r>
              <a:rPr lang="en-GB"/>
              <a:t>AUPs</a:t>
            </a:r>
            <a:endParaRPr lang="en-US"/>
          </a:p>
        </p:txBody>
      </p:sp>
      <p:sp>
        <p:nvSpPr>
          <p:cNvPr id="24596" name="TextBox 21"/>
          <p:cNvSpPr txBox="1">
            <a:spLocks noChangeArrowheads="1"/>
          </p:cNvSpPr>
          <p:nvPr/>
        </p:nvSpPr>
        <p:spPr bwMode="auto">
          <a:xfrm>
            <a:off x="928688" y="285750"/>
            <a:ext cx="742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/>
              <a:t>JSPG Security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Top-level Grid Security Policy: </a:t>
            </a:r>
          </a:p>
          <a:p>
            <a:r>
              <a:rPr lang="en-GB" dirty="0" smtClean="0">
                <a:hlinkClick r:id="rId2" tooltip="https://documents.egi.eu/document/86"/>
              </a:rPr>
              <a:t>Grid Security Policy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For all Users: </a:t>
            </a:r>
          </a:p>
          <a:p>
            <a:r>
              <a:rPr lang="en-GB" dirty="0" smtClean="0">
                <a:hlinkClick r:id="rId3" tooltip="https://documents.egi.eu/document/74"/>
              </a:rPr>
              <a:t>Grid Acceptable Use Policy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For all Sites: </a:t>
            </a:r>
          </a:p>
          <a:p>
            <a:r>
              <a:rPr lang="en-GB" dirty="0" smtClean="0">
                <a:hlinkClick r:id="rId4" tooltip="https://documents.egi.eu/document/75"/>
              </a:rPr>
              <a:t>Grid Site Operations Policy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5" tooltip="https://documents.egi.eu/document/76"/>
              </a:rPr>
              <a:t>Site Registration Security Policy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policies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For all VOs: </a:t>
            </a:r>
          </a:p>
          <a:p>
            <a:r>
              <a:rPr lang="en-GB" dirty="0" smtClean="0">
                <a:hlinkClick r:id="rId2" tooltip="https://documents.egi.eu/document/77"/>
              </a:rPr>
              <a:t>VO Operations Policy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3" tooltip="https://documents.egi.eu/document/78"/>
              </a:rPr>
              <a:t>Virtual Organisation Registration Security Policy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4" tooltip="https://documents.egi.eu/document/79"/>
              </a:rPr>
              <a:t>Virtual Organisation Membership Management Policy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5" tooltip="https://documents.egi.eu/document/80"/>
              </a:rPr>
              <a:t>VO Portal Policy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policies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smtClean="0"/>
              <a:t>Other policies for all Grid participants: </a:t>
            </a:r>
          </a:p>
          <a:p>
            <a:r>
              <a:rPr lang="en-GB" sz="2400" dirty="0" smtClean="0">
                <a:hlinkClick r:id="rId2" tooltip="https://documents.egi.eu/document/81"/>
              </a:rPr>
              <a:t>Traceability and Logging Policy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3" tooltip="https://documents.egi.eu/document/82"/>
              </a:rPr>
              <a:t>Security Incident Response Policy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4" tooltip="https://documents.egi.eu/document/83"/>
              </a:rPr>
              <a:t>Approval of Certificate Authorities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5" tooltip="https://documents.egi.eu/document/84"/>
              </a:rPr>
              <a:t>Policy on Grid Pilot Jobs</a:t>
            </a:r>
            <a:r>
              <a:rPr lang="en-GB" sz="2400" dirty="0" smtClean="0"/>
              <a:t> </a:t>
            </a:r>
          </a:p>
          <a:p>
            <a:r>
              <a:rPr lang="en-GB" sz="2400" dirty="0" smtClean="0">
                <a:hlinkClick r:id="rId6" tooltip="https://documents.egi.eu/document/85"/>
              </a:rPr>
              <a:t>Grid Policy on the Handling of User-Level Job Accounting Data</a:t>
            </a:r>
            <a:r>
              <a:rPr lang="en-GB" sz="2400" dirty="0" smtClean="0"/>
              <a:t> </a:t>
            </a:r>
          </a:p>
          <a:p>
            <a:pPr>
              <a:buNone/>
            </a:pPr>
            <a:r>
              <a:rPr lang="en-GB" sz="2400" dirty="0" smtClean="0"/>
              <a:t>Glossary of terms used in JSPG policy documents: </a:t>
            </a:r>
          </a:p>
          <a:p>
            <a:r>
              <a:rPr lang="en-GB" sz="2400" dirty="0" smtClean="0">
                <a:hlinkClick r:id="rId7" tooltip="https://documents.egi.eu/document/71"/>
              </a:rPr>
              <a:t>Security Policy Glossary of Terms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16/9/2010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239</TotalTime>
  <Words>1686</Words>
  <Application>Microsoft Office PowerPoint</Application>
  <PresentationFormat>On-screen Show (4:3)</PresentationFormat>
  <Paragraphs>359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EGI-InSPIRE-Slide-Template_v4</vt:lpstr>
      <vt:lpstr>EGI Security Policy Group</vt:lpstr>
      <vt:lpstr>Agenda</vt:lpstr>
      <vt:lpstr>Status and history</vt:lpstr>
      <vt:lpstr>Joint Security Policy Group(JSPG)</vt:lpstr>
      <vt:lpstr>Policy Interoperability</vt:lpstr>
      <vt:lpstr>Slide 6</vt:lpstr>
      <vt:lpstr>Security policies</vt:lpstr>
      <vt:lpstr>Security policies (2)</vt:lpstr>
      <vt:lpstr>Security policies (3)</vt:lpstr>
      <vt:lpstr>Slide 10</vt:lpstr>
      <vt:lpstr>Terms of Reference</vt:lpstr>
      <vt:lpstr>Terms of Ref (2)</vt:lpstr>
      <vt:lpstr>Terms of Ref (3)</vt:lpstr>
      <vt:lpstr>Terms of Ref (4)</vt:lpstr>
      <vt:lpstr>Terms of Ref (5)</vt:lpstr>
      <vt:lpstr>ToR (6) SPG Meetings</vt:lpstr>
      <vt:lpstr>ToR(7) decision making</vt:lpstr>
      <vt:lpstr>ToR (8) SPG Outputs</vt:lpstr>
      <vt:lpstr>ToR(9) amendments</vt:lpstr>
      <vt:lpstr>ToR - Issues raised so far</vt:lpstr>
      <vt:lpstr>SPG Procedures</vt:lpstr>
      <vt:lpstr>Editorial team</vt:lpstr>
      <vt:lpstr>Document database</vt:lpstr>
      <vt:lpstr>Consultation</vt:lpstr>
      <vt:lpstr>Consultation (2)</vt:lpstr>
      <vt:lpstr>Timetable</vt:lpstr>
      <vt:lpstr>Details of voting process</vt:lpstr>
      <vt:lpstr>Anything else?</vt:lpstr>
      <vt:lpstr>Slide 29</vt:lpstr>
      <vt:lpstr>Immediate work</vt:lpstr>
      <vt:lpstr>Work for year 1</vt:lpstr>
      <vt:lpstr>Policy issues from EB</vt:lpstr>
      <vt:lpstr>Document revision</vt:lpstr>
      <vt:lpstr>VM Endorsement</vt:lpstr>
      <vt:lpstr>Policy framework</vt:lpstr>
      <vt:lpstr>Other areas of weakness</vt:lpstr>
      <vt:lpstr>Discussion</vt:lpstr>
    </vt:vector>
  </TitlesOfParts>
  <Company>PPD, RAL, 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Security Policy Group</dc:title>
  <dc:creator>Kelsey</dc:creator>
  <cp:lastModifiedBy>Kelsey</cp:lastModifiedBy>
  <cp:revision>35</cp:revision>
  <dcterms:created xsi:type="dcterms:W3CDTF">2010-09-13T13:47:14Z</dcterms:created>
  <dcterms:modified xsi:type="dcterms:W3CDTF">2010-09-16T09:17:27Z</dcterms:modified>
</cp:coreProperties>
</file>