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5" r:id="rId2"/>
    <p:sldId id="306" r:id="rId3"/>
    <p:sldId id="338" r:id="rId4"/>
    <p:sldId id="360" r:id="rId5"/>
    <p:sldId id="351" r:id="rId6"/>
    <p:sldId id="342" r:id="rId7"/>
    <p:sldId id="343" r:id="rId8"/>
    <p:sldId id="344" r:id="rId9"/>
    <p:sldId id="345" r:id="rId10"/>
    <p:sldId id="346" r:id="rId11"/>
    <p:sldId id="353" r:id="rId12"/>
    <p:sldId id="309" r:id="rId13"/>
    <p:sldId id="310" r:id="rId14"/>
    <p:sldId id="311" r:id="rId15"/>
    <p:sldId id="312" r:id="rId16"/>
    <p:sldId id="313" r:id="rId17"/>
    <p:sldId id="283" r:id="rId18"/>
    <p:sldId id="315" r:id="rId19"/>
    <p:sldId id="348" r:id="rId20"/>
    <p:sldId id="331" r:id="rId21"/>
    <p:sldId id="347" r:id="rId22"/>
    <p:sldId id="357" r:id="rId23"/>
    <p:sldId id="317" r:id="rId24"/>
    <p:sldId id="349" r:id="rId25"/>
    <p:sldId id="318" r:id="rId26"/>
    <p:sldId id="300" r:id="rId27"/>
    <p:sldId id="319" r:id="rId28"/>
    <p:sldId id="359" r:id="rId29"/>
    <p:sldId id="304" r:id="rId30"/>
    <p:sldId id="320" r:id="rId31"/>
    <p:sldId id="321" r:id="rId32"/>
    <p:sldId id="322" r:id="rId33"/>
    <p:sldId id="323" r:id="rId34"/>
    <p:sldId id="324" r:id="rId35"/>
    <p:sldId id="325" r:id="rId36"/>
    <p:sldId id="352" r:id="rId37"/>
    <p:sldId id="332" r:id="rId38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16" autoAdjust="0"/>
    <p:restoredTop sz="83981" autoAdjust="0"/>
  </p:normalViewPr>
  <p:slideViewPr>
    <p:cSldViewPr>
      <p:cViewPr>
        <p:scale>
          <a:sx n="75" d="100"/>
          <a:sy n="75" d="100"/>
        </p:scale>
        <p:origin x="-1212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6D0C5586-F5F6-4616-9530-D46FEB3A6EBF}" type="datetimeFigureOut">
              <a:rPr lang="en-GB"/>
              <a:pPr/>
              <a:t>15/09/2010</a:t>
            </a:fld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17C0EC9F-0F02-4C5C-93A6-DE1FB9C8822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FAA99464-2F4A-419C-9028-DF815D2D625C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71C6622-FAD6-4DE6-873D-57ECCD9A6380}" type="slidenum">
              <a:rPr lang="en-US" smtClean="0"/>
              <a:pPr/>
              <a:t>0</a:t>
            </a:fld>
            <a:endParaRPr lang="en-US" smtClean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0" y="0"/>
            <a:ext cx="1603" cy="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78DCD562-D2FC-418A-8974-6B2B7567AC9E}" type="slidenum">
              <a:rPr lang="en-US" sz="2400">
                <a:solidFill>
                  <a:srgbClr val="FFFFFF"/>
                </a:solidFill>
                <a:latin typeface="Times New Roman" pitchFamily="16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0</a:t>
            </a:fld>
            <a:endParaRPr lang="en-US" sz="2400">
              <a:solidFill>
                <a:srgbClr val="FFFFFF"/>
              </a:solidFill>
              <a:latin typeface="Times New Roman" pitchFamily="16" charset="0"/>
              <a:ea typeface="+mn-ea" charset="0"/>
              <a:cs typeface="+mn-ea" charset="0"/>
            </a:endParaRP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3886574" y="8685120"/>
            <a:ext cx="2973028" cy="457419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6E4D3D5-31C4-400A-8DA5-6ABF36CDA5EC}" type="slidenum">
              <a:rPr lang="en-U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0</a:t>
            </a:fld>
            <a:endParaRPr lang="en-US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460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8825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3545" y="4344753"/>
            <a:ext cx="5032512" cy="4112388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 dirty="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C8923D8-7623-48A7-B8EE-0DE160B79111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577967E-0D24-4E58-AA7B-4371A2A3157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C243E-4703-4FD8-880F-25AFF968C402}" type="slidenum">
              <a:rPr lang="nl-NL">
                <a:latin typeface="Arial" charset="0"/>
              </a:rPr>
              <a:pPr/>
              <a:t>16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EE9AD7-D353-48AB-B414-44E1493C1F6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0" y="0"/>
            <a:ext cx="1603" cy="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18A86616-4C2A-494A-872F-E8410DCDA2C1}" type="slidenum">
              <a:rPr lang="en-US" sz="2400">
                <a:solidFill>
                  <a:srgbClr val="FFFFFF"/>
                </a:solidFill>
                <a:latin typeface="Times New Roman" pitchFamily="16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17</a:t>
            </a:fld>
            <a:endParaRPr lang="en-US" sz="2400">
              <a:solidFill>
                <a:srgbClr val="FFFFFF"/>
              </a:solidFill>
              <a:latin typeface="Times New Roman" pitchFamily="16" charset="0"/>
              <a:ea typeface="+mn-ea" charset="0"/>
              <a:cs typeface="+mn-ea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64293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545" y="4344753"/>
            <a:ext cx="5022896" cy="410508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EF489B-C0F1-41AF-BABB-737FE34D97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0" y="0"/>
            <a:ext cx="1603" cy="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91DF7EBA-E99E-4AD1-A681-4A0061F7BB8E}" type="slidenum">
              <a:rPr lang="en-US" sz="2400">
                <a:solidFill>
                  <a:srgbClr val="FFFFFF"/>
                </a:solidFill>
                <a:latin typeface="Times New Roman" pitchFamily="16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18</a:t>
            </a:fld>
            <a:endParaRPr lang="en-US" sz="2400">
              <a:solidFill>
                <a:srgbClr val="FFFFFF"/>
              </a:solidFill>
              <a:latin typeface="Times New Roman" pitchFamily="16" charset="0"/>
              <a:ea typeface="+mn-ea" charset="0"/>
              <a:cs typeface="+mn-ea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64293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545" y="4344753"/>
            <a:ext cx="5022896" cy="410508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E48EF6-91E5-4851-BD99-7F583781BE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642938"/>
            <a:ext cx="4276725" cy="32083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545" y="4344753"/>
            <a:ext cx="5027704" cy="419276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53B3D-E99D-4B05-BE52-110326185DE9}" type="slidenum">
              <a:rPr lang="nl-NL">
                <a:latin typeface="Arial" charset="0"/>
              </a:rPr>
              <a:pPr/>
              <a:t>20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D7195F-F8A4-4091-83F8-2F82B8B8608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639763"/>
            <a:ext cx="4211638" cy="31575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2372" y="3998399"/>
            <a:ext cx="5537366" cy="38712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8F8D97-6DA4-4E2F-AAA4-2E4E69D397C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0" y="0"/>
            <a:ext cx="1603" cy="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A90F086A-5B94-46F8-8355-F1FCC0A5A676}" type="slidenum">
              <a:rPr lang="en-US" sz="2400">
                <a:solidFill>
                  <a:srgbClr val="FFFFFF"/>
                </a:solidFill>
                <a:latin typeface="Times New Roman" pitchFamily="16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22</a:t>
            </a:fld>
            <a:endParaRPr lang="en-US" sz="2400">
              <a:solidFill>
                <a:srgbClr val="FFFFFF"/>
              </a:solidFill>
              <a:latin typeface="Times New Roman" pitchFamily="16" charset="0"/>
              <a:ea typeface="+mn-ea" charset="0"/>
              <a:cs typeface="+mn-ea" charset="0"/>
            </a:endParaRPr>
          </a:p>
        </p:txBody>
      </p:sp>
      <p:sp>
        <p:nvSpPr>
          <p:cNvPr id="57348" name="Rectangle 2"/>
          <p:cNvSpPr>
            <a:spLocks/>
          </p:cNvSpPr>
          <p:nvPr/>
        </p:nvSpPr>
        <p:spPr bwMode="auto">
          <a:xfrm>
            <a:off x="919956" y="685399"/>
            <a:ext cx="5006869" cy="34240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ea typeface="DejaVu Sans" charset="0"/>
              <a:cs typeface="DejaVu Sans" charset="0"/>
            </a:endParaRPr>
          </a:p>
        </p:txBody>
      </p:sp>
      <p:sp>
        <p:nvSpPr>
          <p:cNvPr id="57349" name="Text Box 3"/>
          <p:cNvSpPr>
            <a:spLocks noGrp="1" noChangeArrowheads="1"/>
          </p:cNvSpPr>
          <p:nvPr>
            <p:ph type="body"/>
          </p:nvPr>
        </p:nvSpPr>
        <p:spPr>
          <a:xfrm>
            <a:off x="913545" y="4308217"/>
            <a:ext cx="5019690" cy="4108005"/>
          </a:xfrm>
          <a:noFill/>
          <a:ln/>
        </p:spPr>
        <p:txBody>
          <a:bodyPr lIns="90000" tIns="46800" rIns="90000" bIns="46800"/>
          <a:lstStyle/>
          <a:p>
            <a:pPr marL="215900" indent="-214313" eaLnBrk="1" hangingPunct="1">
              <a:spcBef>
                <a:spcPts val="450"/>
              </a:spcBef>
              <a:buClrTx/>
              <a:buSz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 sz="2400" dirty="0" smtClean="0">
              <a:solidFill>
                <a:srgbClr val="FFFFFF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304CC8-C760-430E-A31A-BE3B48E7AAFC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0" y="0"/>
            <a:ext cx="1603" cy="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defRPr/>
            </a:pPr>
            <a:fld id="{E6F30FA7-709B-45E0-BAC3-C3D85CC3FB82}" type="slidenum">
              <a:rPr lang="en-US" sz="2400">
                <a:solidFill>
                  <a:srgbClr val="FFFFFF"/>
                </a:solidFill>
                <a:latin typeface="Times New Roman" pitchFamily="16" charset="0"/>
                <a:ea typeface="+mn-ea" charset="0"/>
                <a:cs typeface="+mn-ea" charset="0"/>
              </a:rPr>
              <a:pPr>
                <a:lnSpc>
                  <a:spcPct val="100000"/>
                </a:lnSpc>
                <a:defRPr/>
              </a:pPr>
              <a:t>24</a:t>
            </a:fld>
            <a:endParaRPr lang="en-US" sz="2400">
              <a:solidFill>
                <a:srgbClr val="FFFFFF"/>
              </a:solidFill>
              <a:latin typeface="Times New Roman" pitchFamily="16" charset="0"/>
              <a:ea typeface="+mn-ea" charset="0"/>
              <a:cs typeface="+mn-ea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545" y="4344753"/>
            <a:ext cx="5022896" cy="410508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sz="2000" smtClean="0">
              <a:latin typeface="Arial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E2AFA5-19FB-4182-B196-ED38BE532CF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10EC6-41E3-4B74-8413-4BFEC38EBA62}" type="slidenum">
              <a:rPr lang="nl-NL">
                <a:latin typeface="Arial" charset="0"/>
              </a:rPr>
              <a:pPr/>
              <a:t>25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99464-2F4A-419C-9028-DF815D2D625C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703E2-5D06-41A1-BF07-7D477540F7B2}" type="slidenum">
              <a:rPr lang="nl-NL">
                <a:latin typeface="Arial" charset="0"/>
              </a:rPr>
              <a:pPr/>
              <a:t>28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031D936-4E2D-4236-B7EA-A1A18BC33DC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8FAF9B-A24B-4716-A52C-F035697DCB4F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3923436" y="7996798"/>
            <a:ext cx="3000275" cy="420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</a:tabLst>
            </a:pPr>
            <a:fld id="{C5E6FC37-A2F8-4C8F-BD5E-58D8A49EBF57}" type="slidenum">
              <a:rPr lang="nl-NL" sz="1200">
                <a:solidFill>
                  <a:srgbClr val="FF420E"/>
                </a:solidFill>
                <a:cs typeface="Arial" charset="0"/>
              </a:rPr>
              <a:pPr algn="r">
                <a:lnSpc>
                  <a:spcPct val="100000"/>
                </a:lnSpc>
                <a:buSzPct val="45000"/>
                <a:buFont typeface="Wingdings" charset="2"/>
                <a:buNone/>
                <a:tabLst>
                  <a:tab pos="407988" algn="l"/>
                  <a:tab pos="723900" algn="l"/>
                  <a:tab pos="1447800" algn="l"/>
                  <a:tab pos="2171700" algn="l"/>
                  <a:tab pos="2895600" algn="l"/>
                </a:tabLst>
              </a:pPr>
              <a:t>30</a:t>
            </a:fld>
            <a:endParaRPr lang="nl-NL" sz="1200">
              <a:solidFill>
                <a:srgbClr val="FF420E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E9E12F1-3519-40B7-AA80-00BD6AA2799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6565" name="Text Box 3"/>
          <p:cNvSpPr txBox="1">
            <a:spLocks noChangeArrowheads="1"/>
          </p:cNvSpPr>
          <p:nvPr/>
        </p:nvSpPr>
        <p:spPr bwMode="auto">
          <a:xfrm>
            <a:off x="3923436" y="7996798"/>
            <a:ext cx="3000275" cy="420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</a:tabLst>
            </a:pPr>
            <a:fld id="{B30B2DD6-2A21-4353-98D8-E0DA6B0B935A}" type="slidenum">
              <a:rPr lang="nl-NL" sz="1200">
                <a:solidFill>
                  <a:srgbClr val="FF420E"/>
                </a:solidFill>
                <a:cs typeface="Arial" charset="0"/>
              </a:rPr>
              <a:pPr algn="r">
                <a:lnSpc>
                  <a:spcPct val="100000"/>
                </a:lnSpc>
                <a:buSzPct val="45000"/>
                <a:buFont typeface="Wingdings" charset="2"/>
                <a:buNone/>
                <a:tabLst>
                  <a:tab pos="407988" algn="l"/>
                  <a:tab pos="723900" algn="l"/>
                  <a:tab pos="1447800" algn="l"/>
                  <a:tab pos="2171700" algn="l"/>
                  <a:tab pos="2895600" algn="l"/>
                </a:tabLst>
              </a:pPr>
              <a:t>31</a:t>
            </a:fld>
            <a:endParaRPr lang="nl-NL" sz="1200">
              <a:solidFill>
                <a:srgbClr val="FF420E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98A9CF-0B0D-41C2-8185-E67C81B5F6F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4ACDE4E-EB3C-4E0B-9C86-263F1EAC377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10603941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3923436" y="7996798"/>
            <a:ext cx="3000275" cy="4208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Wingdings" charset="2"/>
              <a:buNone/>
              <a:tabLst>
                <a:tab pos="407988" algn="l"/>
                <a:tab pos="723900" algn="l"/>
                <a:tab pos="1447800" algn="l"/>
                <a:tab pos="2171700" algn="l"/>
                <a:tab pos="2895600" algn="l"/>
              </a:tabLst>
            </a:pPr>
            <a:fld id="{11F0677D-29F8-433C-A3D0-6A1E8335B683}" type="slidenum">
              <a:rPr lang="nl-NL" sz="1200">
                <a:solidFill>
                  <a:srgbClr val="FF420E"/>
                </a:solidFill>
                <a:cs typeface="Arial" charset="0"/>
              </a:rPr>
              <a:pPr algn="r">
                <a:lnSpc>
                  <a:spcPct val="100000"/>
                </a:lnSpc>
                <a:buSzPct val="45000"/>
                <a:buFont typeface="Wingdings" charset="2"/>
                <a:buNone/>
                <a:tabLst>
                  <a:tab pos="407988" algn="l"/>
                  <a:tab pos="723900" algn="l"/>
                  <a:tab pos="1447800" algn="l"/>
                  <a:tab pos="2171700" algn="l"/>
                  <a:tab pos="2895600" algn="l"/>
                </a:tabLst>
              </a:pPr>
              <a:t>33</a:t>
            </a:fld>
            <a:endParaRPr lang="nl-NL" sz="1200">
              <a:solidFill>
                <a:srgbClr val="FF420E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8D9A65-8021-43FF-B43E-862F1598CDC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99464-2F4A-419C-9028-DF815D2D625C}" type="slidenum">
              <a:rPr lang="nl-NL" smtClean="0"/>
              <a:pPr/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aseline="0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5CD1E-3F17-4BBA-84B2-52800936D959}" type="slidenum">
              <a:rPr lang="en-GB"/>
              <a:pPr/>
              <a:t>4</a:t>
            </a:fld>
            <a:endParaRPr lang="en-GB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15" y="4344793"/>
            <a:ext cx="5031772" cy="4114654"/>
          </a:xfrm>
        </p:spPr>
        <p:txBody>
          <a:bodyPr lIns="91162" tIns="45581" rIns="91162" bIns="45581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3FBA5A-7F1A-4F08-AB47-4A69172ED8A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7313" y="631825"/>
            <a:ext cx="4208462" cy="3155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3161" y="3998399"/>
            <a:ext cx="5077388" cy="3787957"/>
          </a:xfrm>
          <a:noFill/>
          <a:ln/>
        </p:spPr>
        <p:txBody>
          <a:bodyPr wrap="none" anchor="ctr"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F18D8B-A590-4ADA-A341-24D5C5BD49F4}" type="slidenum">
              <a:rPr lang="en-GB"/>
              <a:pPr/>
              <a:t>7</a:t>
            </a:fld>
            <a:endParaRPr lang="en-GB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37C51D9-E1B3-4C45-8312-A0F5E4FF923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968625" y="1584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" pitchFamily="18" charset="0"/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4876800"/>
            <a:ext cx="7086600" cy="1447800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15400" y="6629400"/>
            <a:ext cx="228600" cy="228600"/>
          </a:xfrm>
        </p:spPr>
        <p:txBody>
          <a:bodyPr/>
          <a:lstStyle>
            <a:lvl1pPr marL="0" indent="0" algn="ctr">
              <a:buFontTx/>
              <a:buNone/>
              <a:defRPr sz="700"/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5CF2-6E81-4C74-A18F-D538E741ED08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1752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52400"/>
            <a:ext cx="5105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CA361-DCC5-4695-8176-FE289107F18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25376-24B9-4DAF-B005-00C68C74D476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FB424-11DE-4470-AC73-12D5ED9091A2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297D5-8C80-4DA0-8501-5B909C9B0D03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00C9C-D4DF-4283-9BF7-4C0B69B5239F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DFDDC-13C3-47E2-8CE2-B93915415825}" type="slidenum">
              <a:rPr lang="nl-NL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0CC7F-D066-4AB6-A910-4E1D346B54AA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52189-F489-4FCD-91B0-8827AA05FB50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A07C6-1DF7-41E6-89BB-EBA0CADD6B69}" type="slidenum">
              <a:rPr lang="nl-NL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40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fld id="{15B10420-00E8-4670-B486-DA794413CE8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968625" y="1584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ts val="2800"/>
        </a:lnSpc>
        <a:spcBef>
          <a:spcPct val="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http://staff.science.uva.nl/~delaat/sc08/logo-BigGrid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f.is/meetings/201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rik-jan.bos@surfnet.nl" TargetMode="Externa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685800" y="4648200"/>
            <a:ext cx="8229600" cy="1068388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762000" y="5943600"/>
            <a:ext cx="7086600" cy="673100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1">
              <a:lnSpc>
                <a:spcPts val="2313"/>
              </a:lnSpc>
              <a:spcBef>
                <a:spcPts val="400"/>
              </a:spcBef>
              <a:spcAft>
                <a:spcPts val="1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Erik-Jan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Bos  –  EGI Technical Forum 2010</a:t>
            </a:r>
            <a:endParaRPr lang="en-US" sz="1600" dirty="0">
              <a:solidFill>
                <a:srgbClr val="000000"/>
              </a:solidFill>
              <a:latin typeface="Verdana" charset="0"/>
            </a:endParaRPr>
          </a:p>
          <a:p>
            <a:pPr hangingPunct="1">
              <a:lnSpc>
                <a:spcPts val="2313"/>
              </a:lnSpc>
              <a:spcBef>
                <a:spcPts val="400"/>
              </a:spcBef>
              <a:spcAft>
                <a:spcPts val="10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Amsterdam,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The Netherlands  –  September </a:t>
            </a:r>
            <a:r>
              <a:rPr lang="en-US" sz="1600" dirty="0">
                <a:solidFill>
                  <a:srgbClr val="000000"/>
                </a:solidFill>
                <a:latin typeface="Verdana" charset="0"/>
              </a:rPr>
              <a:t>15, </a:t>
            </a:r>
            <a:r>
              <a:rPr lang="en-US" sz="1600" dirty="0" smtClean="0">
                <a:solidFill>
                  <a:srgbClr val="000000"/>
                </a:solidFill>
                <a:latin typeface="Verdana" charset="0"/>
              </a:rPr>
              <a:t>2010</a:t>
            </a:r>
            <a:endParaRPr lang="en-US" sz="1600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8196" name="Picture 4" descr="CC-SURFne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6172200"/>
            <a:ext cx="1550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7516688" cy="1447800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Verdana" charset="0"/>
              </a:rPr>
              <a:t>National R&amp;E Networks: Engines for innovation in research</a:t>
            </a:r>
            <a:br>
              <a:rPr lang="en-US" b="1" dirty="0" smtClean="0">
                <a:solidFill>
                  <a:srgbClr val="000000"/>
                </a:solidFill>
                <a:latin typeface="Verdana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152" y="3068960"/>
            <a:ext cx="320384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1844824"/>
            <a:ext cx="20319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280783"/>
            <a:ext cx="3456384" cy="2577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Dutch situation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4211960" y="1556792"/>
            <a:ext cx="4581128" cy="2592288"/>
          </a:xfrm>
        </p:spPr>
        <p:txBody>
          <a:bodyPr/>
          <a:lstStyle/>
          <a:p>
            <a:r>
              <a:rPr lang="en-GB" sz="2000" dirty="0" err="1" smtClean="0"/>
              <a:t>ICTRegie</a:t>
            </a:r>
            <a:r>
              <a:rPr lang="en-GB" sz="2000" dirty="0" smtClean="0"/>
              <a:t> Report</a:t>
            </a: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SURFnet: </a:t>
            </a:r>
            <a:r>
              <a:rPr lang="en-US" sz="2000" dirty="0" smtClean="0">
                <a:solidFill>
                  <a:srgbClr val="000000"/>
                </a:solidFill>
              </a:rPr>
              <a:t>Owned by and working for the users in R &amp; HE in NL: On the demand side of the market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05E8BC0-8157-4003-99C4-A92B8E534EE1}" type="slidenum">
              <a:rPr lang="nl-NL">
                <a:latin typeface="Arial" charset="0"/>
              </a:rPr>
              <a:pPr/>
              <a:t>9</a:t>
            </a:fld>
            <a:endParaRPr lang="nl-NL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484785"/>
            <a:ext cx="2664296" cy="35631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15" descr="http://staff.science.uva.nl/~delaat/sc08/logo-BigGrid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2082547" cy="1551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Innovation is KEY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power of collaboration, with users and with peers worldwide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Select the most appropriate way for achieving results:</a:t>
            </a:r>
            <a:endParaRPr lang="en-US" dirty="0" smtClean="0"/>
          </a:p>
          <a:p>
            <a:pPr lvl="1"/>
            <a:r>
              <a:rPr lang="en-GB" dirty="0" smtClean="0"/>
              <a:t>Basic services (core package)</a:t>
            </a:r>
            <a:endParaRPr lang="en-US" dirty="0" smtClean="0"/>
          </a:p>
          <a:p>
            <a:pPr lvl="1"/>
            <a:r>
              <a:rPr lang="en-GB" dirty="0" smtClean="0"/>
              <a:t>Temporary services and showcases</a:t>
            </a:r>
            <a:endParaRPr lang="en-US" dirty="0" smtClean="0"/>
          </a:p>
          <a:p>
            <a:pPr lvl="1"/>
            <a:r>
              <a:rPr lang="en-GB" dirty="0" smtClean="0"/>
              <a:t>Collaborate, challenge, and share knowledge</a:t>
            </a:r>
            <a:endParaRPr lang="en-US" dirty="0" smtClean="0"/>
          </a:p>
          <a:p>
            <a:endParaRPr lang="en-US" dirty="0" smtClean="0"/>
          </a:p>
          <a:p>
            <a:r>
              <a:rPr lang="en-GB" dirty="0" smtClean="0"/>
              <a:t>Challenge talented people and organisations</a:t>
            </a:r>
            <a:endParaRPr lang="en-US" dirty="0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3C736C-DB30-4E05-8033-06D55DC30D97}" type="slidenum">
              <a:rPr lang="nl-NL">
                <a:latin typeface="Arial" charset="0"/>
              </a:rPr>
              <a:pPr/>
              <a:t>10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076528" cy="1066800"/>
          </a:xfrm>
        </p:spPr>
        <p:txBody>
          <a:bodyPr/>
          <a:lstStyle/>
          <a:p>
            <a:r>
              <a:rPr lang="en-US" dirty="0" smtClean="0"/>
              <a:t>New research -&gt; new ICT requirements</a:t>
            </a:r>
            <a:endParaRPr lang="en-US" dirty="0"/>
          </a:p>
        </p:txBody>
      </p:sp>
      <p:sp>
        <p:nvSpPr>
          <p:cNvPr id="133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Explosion in the amount of data from experiments and simulations</a:t>
            </a:r>
          </a:p>
          <a:p>
            <a:pPr lvl="1"/>
            <a:r>
              <a:rPr lang="en-US" dirty="0" smtClean="0"/>
              <a:t>Examples: LHC, LOFAR, e-VLBI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for near real-time processing of very large datasets</a:t>
            </a:r>
          </a:p>
          <a:p>
            <a:pPr lvl="1"/>
            <a:r>
              <a:rPr lang="en-US" dirty="0" smtClean="0"/>
              <a:t>Example: LHC Atlas trigger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Increase in remote collaboration: </a:t>
            </a:r>
          </a:p>
          <a:p>
            <a:pPr lvl="1"/>
            <a:r>
              <a:rPr lang="en-US" dirty="0" smtClean="0"/>
              <a:t>Distributed sensors</a:t>
            </a:r>
          </a:p>
          <a:p>
            <a:pPr lvl="1"/>
            <a:r>
              <a:rPr lang="en-US" dirty="0" smtClean="0"/>
              <a:t>Shared computing and storage grids</a:t>
            </a:r>
          </a:p>
          <a:p>
            <a:pPr lvl="1"/>
            <a:r>
              <a:rPr lang="en-US" dirty="0" smtClean="0"/>
              <a:t>Virtual teams, virtual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pPr lvl="1"/>
            <a:r>
              <a:rPr lang="en-US" dirty="0" smtClean="0"/>
              <a:t>Accessing cloud services in a seamless way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8D753-5E78-498F-8587-A214659AC2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Lofar field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0" y="31115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Example: distributed low frequency array LOFAR</a:t>
            </a:r>
          </a:p>
        </p:txBody>
      </p:sp>
      <p:sp>
        <p:nvSpPr>
          <p:cNvPr id="1434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distributed multibeam array for radioastronomy </a:t>
            </a:r>
          </a:p>
          <a:p>
            <a:r>
              <a:rPr lang="en-US" smtClean="0"/>
              <a:t>Large number of very simple antennas, with very high bandwidth connections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1"/>
                </a:solidFill>
                <a:latin typeface="+mn-lt"/>
              </a:rPr>
              <a:t>Example: e-VLBI, a global </a:t>
            </a:r>
            <a:r>
              <a:rPr lang="en-US" sz="3200" b="1" dirty="0" err="1">
                <a:solidFill>
                  <a:schemeClr val="tx1"/>
                </a:solidFill>
                <a:latin typeface="+mn-lt"/>
              </a:rPr>
              <a:t>radiotelescope</a:t>
            </a:r>
            <a:r>
              <a:rPr lang="en-US" sz="32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5364" name="Picture 3" descr="eVLB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1524000"/>
            <a:ext cx="8396288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52400" y="1524000"/>
            <a:ext cx="3429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04520" cy="10668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Example: LHC Computing Grid and LHCOPN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5514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371600"/>
            <a:ext cx="54102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3962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447800" y="1524000"/>
            <a:ext cx="7010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  <a:latin typeface="Verdana" charset="0"/>
              <a:ea typeface="ＭＳ Ｐゴシック" charset="-128"/>
            </a:endParaRPr>
          </a:p>
        </p:txBody>
      </p:sp>
      <p:pic>
        <p:nvPicPr>
          <p:cNvPr id="17412" name="Picture 4" descr="Case-for-NREN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32004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for NRENs</a:t>
            </a:r>
            <a:br>
              <a:rPr lang="en-US" smtClean="0"/>
            </a:br>
            <a:endParaRPr lang="en-US" dirty="0" smtClean="0"/>
          </a:p>
        </p:txBody>
      </p:sp>
      <p:sp>
        <p:nvSpPr>
          <p:cNvPr id="17414" name="Content Placeholder 7"/>
          <p:cNvSpPr>
            <a:spLocks noGrp="1"/>
          </p:cNvSpPr>
          <p:nvPr>
            <p:ph sz="half" idx="2"/>
          </p:nvPr>
        </p:nvSpPr>
        <p:spPr>
          <a:xfrm>
            <a:off x="4211960" y="1524000"/>
            <a:ext cx="4608512" cy="4572000"/>
          </a:xfrm>
        </p:spPr>
        <p:txBody>
          <a:bodyPr/>
          <a:lstStyle/>
          <a:p>
            <a:r>
              <a:rPr lang="en-US" sz="2000" dirty="0" smtClean="0"/>
              <a:t>NRENs are special, providing advanced services to (H)E&amp;R</a:t>
            </a:r>
          </a:p>
          <a:p>
            <a:endParaRPr lang="en-US" sz="2000" dirty="0" smtClean="0"/>
          </a:p>
          <a:p>
            <a:r>
              <a:rPr lang="en-US" sz="2000" dirty="0" smtClean="0"/>
              <a:t>Spill-over of results into commercial sector of country</a:t>
            </a:r>
          </a:p>
          <a:p>
            <a:endParaRPr lang="en-US" sz="2000" dirty="0" smtClean="0"/>
          </a:p>
          <a:p>
            <a:r>
              <a:rPr lang="en-US" sz="2000" dirty="0" smtClean="0"/>
              <a:t>Country should cherish the NREN</a:t>
            </a:r>
          </a:p>
          <a:p>
            <a:endParaRPr lang="en-US" sz="2000" dirty="0" smtClean="0"/>
          </a:p>
          <a:p>
            <a:r>
              <a:rPr lang="en-US" sz="2000" dirty="0" smtClean="0"/>
              <a:t>Can lead to large advances in knowledge economy of country</a:t>
            </a:r>
          </a:p>
          <a:p>
            <a:endParaRPr lang="en-US" dirty="0" smtClean="0"/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51520" y="6309320"/>
            <a:ext cx="8415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http</a:t>
            </a:r>
            <a:r>
              <a:rPr lang="en-US" sz="1800" dirty="0">
                <a:solidFill>
                  <a:schemeClr val="tx1"/>
                </a:solidFill>
              </a:rPr>
              <a:t>://www.terena.org/publications/files/20090127-case-for-nrens.pdf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Areas to work 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239000" cy="45720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nl-NL" b="1" noProof="1" smtClean="0"/>
              <a:t>Hybrid end-to-end network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GB" i="1" dirty="0" smtClean="0"/>
              <a:t>The basis for all collaboration, providing efficient,</a:t>
            </a:r>
            <a:endParaRPr lang="en-US" i="1" dirty="0" smtClean="0"/>
          </a:p>
          <a:p>
            <a:pPr eaLnBrk="1" hangingPunct="1">
              <a:buFontTx/>
              <a:buNone/>
            </a:pPr>
            <a:r>
              <a:rPr lang="en-GB" i="1" dirty="0" smtClean="0"/>
              <a:t>unlimited data transport.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GB" b="1" dirty="0" smtClean="0"/>
              <a:t>Trusted identity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GB" i="1" dirty="0" smtClean="0"/>
              <a:t>offering secure and seamless access to all the electronic</a:t>
            </a:r>
          </a:p>
          <a:p>
            <a:pPr eaLnBrk="1" hangingPunct="1">
              <a:buFontTx/>
              <a:buNone/>
            </a:pPr>
            <a:r>
              <a:rPr lang="en-GB" i="1" dirty="0" smtClean="0"/>
              <a:t>materials and facilities that researchers, instructors,</a:t>
            </a:r>
          </a:p>
          <a:p>
            <a:pPr eaLnBrk="1" hangingPunct="1">
              <a:buFontTx/>
              <a:buNone/>
            </a:pPr>
            <a:r>
              <a:rPr lang="en-GB" i="1" dirty="0" smtClean="0"/>
              <a:t>and students need.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b="1" dirty="0" smtClean="0"/>
          </a:p>
          <a:p>
            <a:pPr eaLnBrk="1" hangingPunct="1">
              <a:buFontTx/>
              <a:buNone/>
            </a:pPr>
            <a:r>
              <a:rPr lang="en-GB" b="1" dirty="0" smtClean="0"/>
              <a:t>Pioneering collaboration environment</a:t>
            </a:r>
            <a:endParaRPr lang="en-US" b="1" dirty="0" smtClean="0"/>
          </a:p>
          <a:p>
            <a:pPr marL="0" eaLnBrk="1" hangingPunct="1">
              <a:buNone/>
            </a:pPr>
            <a:r>
              <a:rPr lang="en-GB" i="1" dirty="0" smtClean="0"/>
              <a:t>that reaches beyond existing boundaries and that seamlessly integrates the services and tools </a:t>
            </a:r>
          </a:p>
          <a:p>
            <a:pPr marL="0" eaLnBrk="1" hangingPunct="1">
              <a:buNone/>
            </a:pPr>
            <a:r>
              <a:rPr lang="en-GB" i="1" dirty="0" smtClean="0"/>
              <a:t>provided by a large number of suppliers.</a:t>
            </a:r>
            <a:endParaRPr lang="en-US" i="1" dirty="0" smtClean="0"/>
          </a:p>
          <a:p>
            <a:pPr eaLnBrk="1" hangingPunct="1">
              <a:buFontTx/>
              <a:buNone/>
            </a:pPr>
            <a:endParaRPr lang="en-US" i="1" dirty="0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5FB685-A432-4CE1-8F3D-4889CBF72C4B}" type="slidenum">
              <a:rPr lang="nl-NL">
                <a:latin typeface="Arial" charset="0"/>
              </a:rPr>
              <a:pPr/>
              <a:t>16</a:t>
            </a:fld>
            <a:endParaRPr lang="nl-NL">
              <a:latin typeface="Arial" charset="0"/>
            </a:endParaRPr>
          </a:p>
        </p:txBody>
      </p:sp>
      <p:pic>
        <p:nvPicPr>
          <p:cNvPr id="8198" name="Picture 8" descr="netwerkinfr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1366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9" descr="AAI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13112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Untitled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869160"/>
            <a:ext cx="1054862" cy="1211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364560" cy="1066800"/>
          </a:xfrm>
        </p:spPr>
        <p:txBody>
          <a:bodyPr lIns="86040" tIns="42840" rIns="86040" bIns="42840"/>
          <a:lstStyle/>
          <a:p>
            <a:pPr eaLnBrk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Verdana" charset="0"/>
              </a:rPr>
              <a:t>Hybrid end-to-end network in NL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76056" y="1628800"/>
            <a:ext cx="3888432" cy="4572000"/>
          </a:xfrm>
        </p:spPr>
        <p:txBody>
          <a:bodyPr/>
          <a:lstStyle/>
          <a:p>
            <a:r>
              <a:rPr lang="en-US" sz="2000" dirty="0" smtClean="0"/>
              <a:t>11.000+ km dark fiber, into connected </a:t>
            </a:r>
            <a:r>
              <a:rPr lang="en-US" sz="2000" dirty="0" err="1" smtClean="0"/>
              <a:t>organisations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Own photonic network</a:t>
            </a:r>
          </a:p>
          <a:p>
            <a:endParaRPr lang="en-US" sz="2000" dirty="0" smtClean="0"/>
          </a:p>
          <a:p>
            <a:r>
              <a:rPr lang="en-US" sz="2000" dirty="0" smtClean="0"/>
              <a:t>Network Services:</a:t>
            </a:r>
          </a:p>
          <a:p>
            <a:pPr lvl="1"/>
            <a:r>
              <a:rPr lang="en-US" sz="1600" dirty="0" smtClean="0"/>
              <a:t>IPv4 and IPv6</a:t>
            </a:r>
          </a:p>
          <a:p>
            <a:pPr lvl="1"/>
            <a:r>
              <a:rPr lang="en-US" sz="1600" dirty="0" smtClean="0"/>
              <a:t>Fixed and dynamic </a:t>
            </a:r>
            <a:r>
              <a:rPr lang="en-US" sz="1600" dirty="0" err="1" smtClean="0"/>
              <a:t>Lightpaths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Collapsed IP backbone with routers at only 2 locations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484784"/>
            <a:ext cx="435665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etwerkinfr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784"/>
            <a:ext cx="1366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17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52400"/>
            <a:ext cx="5715000" cy="1066800"/>
          </a:xfrm>
        </p:spPr>
        <p:txBody>
          <a:bodyPr/>
          <a:lstStyle/>
          <a:p>
            <a:pPr eaLnBrk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Verdana" charset="0"/>
              </a:rPr>
              <a:t>NREN Dark Fibers - 2009</a:t>
            </a:r>
          </a:p>
        </p:txBody>
      </p:sp>
      <p:pic>
        <p:nvPicPr>
          <p:cNvPr id="18435" name="Picture 4" descr="NRENs-DF-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9248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02610" y="6457890"/>
            <a:ext cx="48413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Source: TERENA Compendium 2009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18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Erik-Jan Bos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47800" y="1524000"/>
            <a:ext cx="7010400" cy="2841104"/>
          </a:xfrm>
        </p:spPr>
        <p:txBody>
          <a:bodyPr/>
          <a:lstStyle/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Chief Technology Officer at Dutch NREN SURFnet</a:t>
            </a: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Member of the Executive Committee of the FP7 Project GN3</a:t>
            </a: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Co-chair of the Technical Working Group of GLIF, the Global Lambda Integrated Facility</a:t>
            </a: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	</a:t>
            </a: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157192"/>
            <a:ext cx="6675225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Verdana" charset="0"/>
              </a:rPr>
              <a:t>The opinions in this presentation are mine, and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 charset="0"/>
              </a:rPr>
              <a:t>not necessarily those of one or more of the bodies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Verdana" charset="0"/>
              </a:rPr>
              <a:t>mentioned above.</a:t>
            </a:r>
            <a:endParaRPr lang="en-US" sz="2000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GÉANT Network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556792"/>
            <a:ext cx="5328592" cy="499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19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Hybrid end-to-end network: </a:t>
            </a:r>
            <a:r>
              <a:rPr lang="en-GB" dirty="0" err="1" smtClean="0"/>
              <a:t>Lightpaths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239000" cy="4572000"/>
          </a:xfrm>
        </p:spPr>
        <p:txBody>
          <a:bodyPr/>
          <a:lstStyle/>
          <a:p>
            <a:pPr eaLnBrk="1" hangingPunct="1"/>
            <a:r>
              <a:rPr lang="nl-NL" dirty="0" smtClean="0"/>
              <a:t>Dark Fiber is the basis for building research infrastructures</a:t>
            </a:r>
          </a:p>
          <a:p>
            <a:pPr eaLnBrk="1" hangingPunct="1"/>
            <a:r>
              <a:rPr lang="nl-NL" dirty="0" smtClean="0"/>
              <a:t>Lambdas form the building block for high capacity research networks</a:t>
            </a:r>
          </a:p>
          <a:p>
            <a:pPr eaLnBrk="1" hangingPunct="1"/>
            <a:r>
              <a:rPr lang="nl-NL" dirty="0" smtClean="0"/>
              <a:t>Lightpaths are full lambdas or a dedicated part, for end-to-end</a:t>
            </a:r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, high bandwidth data transport with fixed characteristics</a:t>
            </a:r>
            <a:r>
              <a:rPr lang="nl-NL" dirty="0" smtClean="0"/>
              <a:t> 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Verdana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Fixed lightpath: always on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Verdana" charset="0"/>
              </a:rPr>
              <a:t>Dynamic lightpath: under control of users and their applications</a:t>
            </a:r>
            <a:endParaRPr 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D7B9643-7651-4B20-BA8F-85CE1CEF1DE4}" type="slidenum">
              <a:rPr lang="nl-NL">
                <a:latin typeface="Arial" charset="0"/>
              </a:rPr>
              <a:pPr/>
              <a:t>20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nl-NL" sz="2800" b="1" dirty="0">
                <a:solidFill>
                  <a:srgbClr val="000000"/>
                </a:solidFill>
                <a:latin typeface="+mn-lt"/>
              </a:rPr>
              <a:t>Federated Multi-Domain Networking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6711950" y="1476375"/>
            <a:ext cx="666750" cy="1154113"/>
            <a:chOff x="4228" y="930"/>
            <a:chExt cx="420" cy="727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4228" y="930"/>
              <a:ext cx="421" cy="368"/>
            </a:xfrm>
            <a:prstGeom prst="rect">
              <a:avLst/>
            </a:prstGeom>
            <a:solidFill>
              <a:srgbClr val="A3A3E0"/>
            </a:solidFill>
            <a:ln w="9360">
              <a:solidFill>
                <a:srgbClr val="333399"/>
              </a:solidFill>
              <a:round/>
              <a:headEnd/>
              <a:tailEnd/>
            </a:ln>
            <a:effectLst>
              <a:outerShdw dist="50912" dir="2700000" algn="ctr" rotWithShape="0">
                <a:srgbClr val="000000">
                  <a:alpha val="43031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nl-NL" sz="1200">
                  <a:solidFill>
                    <a:srgbClr val="000000"/>
                  </a:solidFill>
                  <a:ea typeface="Verdana" charset="0"/>
                  <a:cs typeface="Verdana" charset="0"/>
                </a:rPr>
                <a:t>NSI-C</a:t>
              </a:r>
            </a:p>
          </p:txBody>
        </p:sp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4228" y="1298"/>
              <a:ext cx="421" cy="360"/>
            </a:xfrm>
            <a:prstGeom prst="rect">
              <a:avLst/>
            </a:prstGeom>
            <a:solidFill>
              <a:srgbClr val="A3A3E0"/>
            </a:solidFill>
            <a:ln w="9360">
              <a:solidFill>
                <a:srgbClr val="333399"/>
              </a:solidFill>
              <a:round/>
              <a:headEnd/>
              <a:tailEnd/>
            </a:ln>
            <a:effectLst>
              <a:outerShdw dist="50912" dir="2700000" algn="ctr" rotWithShape="0">
                <a:srgbClr val="000000">
                  <a:alpha val="43031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nl-NL" sz="1200">
                  <a:solidFill>
                    <a:srgbClr val="000000"/>
                  </a:solidFill>
                  <a:ea typeface="Verdana" charset="0"/>
                  <a:cs typeface="Verdana" charset="0"/>
                </a:rPr>
                <a:t>AUTOBAHN</a:t>
              </a:r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374775" y="1766888"/>
            <a:ext cx="668338" cy="1154112"/>
            <a:chOff x="866" y="1113"/>
            <a:chExt cx="421" cy="727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866" y="1113"/>
              <a:ext cx="422" cy="368"/>
            </a:xfrm>
            <a:prstGeom prst="rect">
              <a:avLst/>
            </a:prstGeom>
            <a:solidFill>
              <a:srgbClr val="CCFFCC"/>
            </a:solidFill>
            <a:ln w="9360">
              <a:solidFill>
                <a:srgbClr val="008000"/>
              </a:solidFill>
              <a:round/>
              <a:headEnd/>
              <a:tailEnd/>
            </a:ln>
            <a:effectLst>
              <a:outerShdw dist="50912" dir="2700000" algn="ctr" rotWithShape="0">
                <a:srgbClr val="000000">
                  <a:alpha val="43031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nl-NL" sz="1200">
                  <a:solidFill>
                    <a:srgbClr val="000000"/>
                  </a:solidFill>
                  <a:ea typeface="Verdana" charset="0"/>
                  <a:cs typeface="Verdana" charset="0"/>
                </a:rPr>
                <a:t>NSI-A</a:t>
              </a: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866" y="1481"/>
              <a:ext cx="422" cy="360"/>
            </a:xfrm>
            <a:prstGeom prst="rect">
              <a:avLst/>
            </a:prstGeom>
            <a:solidFill>
              <a:srgbClr val="CCFFCC"/>
            </a:solidFill>
            <a:ln w="9360">
              <a:solidFill>
                <a:srgbClr val="008000"/>
              </a:solidFill>
              <a:round/>
              <a:headEnd/>
              <a:tailEnd/>
            </a:ln>
            <a:effectLst>
              <a:outerShdw dist="50912" dir="2700000" algn="ctr" rotWithShape="0">
                <a:srgbClr val="000000">
                  <a:alpha val="43031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nl-NL" sz="1200">
                  <a:solidFill>
                    <a:srgbClr val="000000"/>
                  </a:solidFill>
                  <a:ea typeface="Verdana" charset="0"/>
                  <a:cs typeface="Verdana" charset="0"/>
                </a:rPr>
                <a:t>DRAC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994150" y="2446338"/>
            <a:ext cx="668338" cy="1157287"/>
            <a:chOff x="2516" y="1541"/>
            <a:chExt cx="421" cy="729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516" y="1541"/>
              <a:ext cx="422" cy="368"/>
            </a:xfrm>
            <a:prstGeom prst="rect">
              <a:avLst/>
            </a:prstGeom>
            <a:solidFill>
              <a:srgbClr val="FFC299"/>
            </a:solidFill>
            <a:ln w="9360">
              <a:solidFill>
                <a:srgbClr val="FF6600"/>
              </a:solidFill>
              <a:round/>
              <a:headEnd/>
              <a:tailEnd/>
            </a:ln>
            <a:effectLst>
              <a:outerShdw dist="50912" dir="2700000" algn="ctr" rotWithShape="0">
                <a:srgbClr val="000000">
                  <a:alpha val="43031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nl-NL" sz="1200">
                  <a:solidFill>
                    <a:srgbClr val="000000"/>
                  </a:solidFill>
                  <a:ea typeface="Verdana" charset="0"/>
                  <a:cs typeface="Verdana" charset="0"/>
                </a:rPr>
                <a:t>NSI-B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516" y="1911"/>
              <a:ext cx="422" cy="360"/>
            </a:xfrm>
            <a:prstGeom prst="rect">
              <a:avLst/>
            </a:prstGeom>
            <a:solidFill>
              <a:srgbClr val="FFC299"/>
            </a:solidFill>
            <a:ln w="9360">
              <a:solidFill>
                <a:srgbClr val="FF6600"/>
              </a:solidFill>
              <a:round/>
              <a:headEnd/>
              <a:tailEnd/>
            </a:ln>
            <a:effectLst>
              <a:outerShdw dist="50912" dir="2700000" algn="ctr" rotWithShape="0">
                <a:srgbClr val="000000">
                  <a:alpha val="43031"/>
                </a:srgbClr>
              </a:outerShdw>
            </a:effectLst>
          </p:spPr>
          <p:txBody>
            <a:bodyPr lIns="90000" tIns="46800" rIns="90000" bIns="46800" anchor="ctr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nl-NL" sz="1200" dirty="0" smtClean="0">
                  <a:solidFill>
                    <a:srgbClr val="000000"/>
                  </a:solidFill>
                  <a:ea typeface="Verdana" charset="0"/>
                  <a:cs typeface="Verdana" charset="0"/>
                </a:rPr>
                <a:t>OSCARS</a:t>
              </a:r>
              <a:endParaRPr lang="nl-NL" sz="1200" dirty="0">
                <a:solidFill>
                  <a:srgbClr val="000000"/>
                </a:solidFill>
                <a:ea typeface="Verdana" charset="0"/>
                <a:cs typeface="Verdana" charset="0"/>
              </a:endParaRPr>
            </a:p>
          </p:txBody>
        </p:sp>
      </p:grp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2044700" y="2058988"/>
            <a:ext cx="1949450" cy="6794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2"/>
          <p:cNvSpPr>
            <a:spLocks noChangeShapeType="1"/>
          </p:cNvSpPr>
          <p:nvPr/>
        </p:nvSpPr>
        <p:spPr bwMode="auto">
          <a:xfrm flipV="1">
            <a:off x="4664075" y="1765300"/>
            <a:ext cx="2047875" cy="97631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3"/>
          <p:cNvSpPr>
            <a:spLocks noChangeShapeType="1"/>
          </p:cNvSpPr>
          <p:nvPr/>
        </p:nvSpPr>
        <p:spPr bwMode="auto">
          <a:xfrm flipV="1">
            <a:off x="2044700" y="1765300"/>
            <a:ext cx="4667250" cy="2968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5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" y="3236913"/>
            <a:ext cx="2565400" cy="157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8963" y="3219450"/>
            <a:ext cx="2517775" cy="167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9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0" y="4767263"/>
            <a:ext cx="2400300" cy="1858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60" name="Line 17"/>
          <p:cNvSpPr>
            <a:spLocks noChangeShapeType="1"/>
          </p:cNvSpPr>
          <p:nvPr/>
        </p:nvSpPr>
        <p:spPr bwMode="auto">
          <a:xfrm>
            <a:off x="2890838" y="3743325"/>
            <a:ext cx="3024187" cy="234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18"/>
          <p:cNvSpPr>
            <a:spLocks noChangeShapeType="1"/>
          </p:cNvSpPr>
          <p:nvPr/>
        </p:nvSpPr>
        <p:spPr bwMode="auto">
          <a:xfrm>
            <a:off x="2409825" y="4344988"/>
            <a:ext cx="1317625" cy="7842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 flipV="1">
            <a:off x="4854575" y="4560888"/>
            <a:ext cx="1281113" cy="568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Line 20"/>
          <p:cNvSpPr>
            <a:spLocks noChangeShapeType="1"/>
          </p:cNvSpPr>
          <p:nvPr/>
        </p:nvSpPr>
        <p:spPr bwMode="auto">
          <a:xfrm flipH="1">
            <a:off x="1023938" y="2922588"/>
            <a:ext cx="688975" cy="892175"/>
          </a:xfrm>
          <a:prstGeom prst="line">
            <a:avLst/>
          </a:prstGeom>
          <a:noFill/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Line 21"/>
          <p:cNvSpPr>
            <a:spLocks noChangeShapeType="1"/>
          </p:cNvSpPr>
          <p:nvPr/>
        </p:nvSpPr>
        <p:spPr bwMode="auto">
          <a:xfrm>
            <a:off x="1708150" y="2922588"/>
            <a:ext cx="747713" cy="577850"/>
          </a:xfrm>
          <a:prstGeom prst="line">
            <a:avLst/>
          </a:prstGeom>
          <a:noFill/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2"/>
          <p:cNvSpPr>
            <a:spLocks noChangeShapeType="1"/>
          </p:cNvSpPr>
          <p:nvPr/>
        </p:nvSpPr>
        <p:spPr bwMode="auto">
          <a:xfrm>
            <a:off x="7045325" y="2632075"/>
            <a:ext cx="411163" cy="835025"/>
          </a:xfrm>
          <a:prstGeom prst="line">
            <a:avLst/>
          </a:prstGeom>
          <a:noFill/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3"/>
          <p:cNvSpPr>
            <a:spLocks noChangeShapeType="1"/>
          </p:cNvSpPr>
          <p:nvPr/>
        </p:nvSpPr>
        <p:spPr bwMode="auto">
          <a:xfrm flipH="1">
            <a:off x="6065838" y="2632075"/>
            <a:ext cx="982662" cy="1301750"/>
          </a:xfrm>
          <a:prstGeom prst="line">
            <a:avLst/>
          </a:prstGeom>
          <a:noFill/>
          <a:ln w="936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4"/>
          <p:cNvSpPr>
            <a:spLocks noChangeShapeType="1"/>
          </p:cNvSpPr>
          <p:nvPr/>
        </p:nvSpPr>
        <p:spPr bwMode="auto">
          <a:xfrm flipH="1">
            <a:off x="3868738" y="3605213"/>
            <a:ext cx="463550" cy="1482725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25"/>
          <p:cNvSpPr>
            <a:spLocks noChangeShapeType="1"/>
          </p:cNvSpPr>
          <p:nvPr/>
        </p:nvSpPr>
        <p:spPr bwMode="auto">
          <a:xfrm>
            <a:off x="4327525" y="3605213"/>
            <a:ext cx="474663" cy="1524000"/>
          </a:xfrm>
          <a:prstGeom prst="line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Text Box 26"/>
          <p:cNvSpPr txBox="1">
            <a:spLocks noChangeArrowheads="1"/>
          </p:cNvSpPr>
          <p:nvPr/>
        </p:nvSpPr>
        <p:spPr bwMode="auto">
          <a:xfrm rot="21355273">
            <a:off x="3347201" y="1451366"/>
            <a:ext cx="177366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nl-NL" sz="2000" dirty="0">
                <a:solidFill>
                  <a:srgbClr val="000000"/>
                </a:solidFill>
              </a:rPr>
              <a:t>Fenius / NSI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21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Verdana" charset="0"/>
              </a:rPr>
              <a:t>Global Lambda Integrated Facility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22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in GLIF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Lambdas</a:t>
            </a:r>
          </a:p>
          <a:p>
            <a:r>
              <a:rPr lang="en-US" dirty="0" smtClean="0"/>
              <a:t>GOLEs (GLIF Open Lightpath Exchanges)</a:t>
            </a:r>
          </a:p>
          <a:p>
            <a:endParaRPr lang="en-US" dirty="0" smtClean="0"/>
          </a:p>
          <a:p>
            <a:r>
              <a:rPr lang="en-US" dirty="0" smtClean="0"/>
              <a:t>GOLEs form a crucial part of the emerged and growing global lambda grid:</a:t>
            </a:r>
          </a:p>
          <a:p>
            <a:pPr lvl="1"/>
            <a:r>
              <a:rPr lang="en-US" dirty="0" smtClean="0"/>
              <a:t>Open = Policy Free</a:t>
            </a:r>
          </a:p>
          <a:p>
            <a:pPr lvl="1"/>
            <a:r>
              <a:rPr lang="en-US" dirty="0" smtClean="0"/>
              <a:t>Exchange = Cross-connect your </a:t>
            </a:r>
            <a:r>
              <a:rPr lang="en-US" dirty="0" err="1" smtClean="0"/>
              <a:t>lightpaths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CDFDDC-13C3-47E2-8CE2-B93915415825}" type="slidenum">
              <a:rPr lang="nl-NL" smtClean="0"/>
              <a:pPr/>
              <a:t>23</a:t>
            </a:fld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4941168"/>
            <a:ext cx="5706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Vision: Linking the World with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104775"/>
            <a:ext cx="6018213" cy="1158875"/>
          </a:xfrm>
        </p:spPr>
        <p:txBody>
          <a:bodyPr lIns="92160" tIns="46080" rIns="92160" bIns="46080" anchor="ctr"/>
          <a:lstStyle/>
          <a:p>
            <a:pPr eaLnBrk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smtClean="0">
                <a:solidFill>
                  <a:srgbClr val="000000"/>
                </a:solidFill>
                <a:latin typeface="Verdana" charset="0"/>
              </a:rPr>
              <a:t>NetherLight: The GOLE in Amsterdam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19213"/>
            <a:ext cx="8015288" cy="5538787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24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Federated Identity Management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2390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/>
              <a:t>Trusted identity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GB" i="1" dirty="0" smtClean="0"/>
              <a:t>offering secure and seamless access to all the electronic</a:t>
            </a:r>
          </a:p>
          <a:p>
            <a:pPr eaLnBrk="1" hangingPunct="1">
              <a:buFontTx/>
              <a:buNone/>
            </a:pPr>
            <a:r>
              <a:rPr lang="en-GB" i="1" dirty="0" smtClean="0"/>
              <a:t>materials and facilities that researchers, instructors,</a:t>
            </a:r>
          </a:p>
          <a:p>
            <a:pPr eaLnBrk="1" hangingPunct="1">
              <a:buFontTx/>
              <a:buNone/>
            </a:pPr>
            <a:r>
              <a:rPr lang="en-GB" i="1" dirty="0" smtClean="0"/>
              <a:t>and students need.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GB" dirty="0" smtClean="0"/>
              <a:t>Interconnect Service Providers and Identity Providers in a scalable and flexible way for SSO and ZSO</a:t>
            </a:r>
          </a:p>
          <a:p>
            <a:r>
              <a:rPr lang="en-GB" dirty="0" smtClean="0"/>
              <a:t>Challenges ahead are to expand the functionality of Identity Federations for:</a:t>
            </a:r>
            <a:endParaRPr lang="en-US" dirty="0" smtClean="0"/>
          </a:p>
          <a:p>
            <a:pPr lvl="1"/>
            <a:r>
              <a:rPr lang="en-GB" dirty="0" smtClean="0"/>
              <a:t>the pioneering collaboration environment</a:t>
            </a:r>
            <a:endParaRPr lang="en-US" dirty="0" smtClean="0"/>
          </a:p>
          <a:p>
            <a:pPr lvl="1"/>
            <a:r>
              <a:rPr lang="en-GB" dirty="0" smtClean="0"/>
              <a:t>greater control of privacy by the end user</a:t>
            </a:r>
            <a:endParaRPr lang="en-US" dirty="0" smtClean="0"/>
          </a:p>
          <a:p>
            <a:pPr lvl="1"/>
            <a:r>
              <a:rPr lang="en-GB" dirty="0" smtClean="0"/>
              <a:t>scalable support for use/guest use</a:t>
            </a:r>
          </a:p>
          <a:p>
            <a:pPr lvl="1"/>
            <a:r>
              <a:rPr lang="en-GB" dirty="0" smtClean="0"/>
              <a:t>multi-domain through inter-/confederations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DE26DA-F3D0-4AC2-AD87-584AFD31AFFA}" type="slidenum">
              <a:rPr lang="nl-NL">
                <a:latin typeface="Arial" charset="0"/>
              </a:rPr>
              <a:pPr/>
              <a:t>25</a:t>
            </a:fld>
            <a:endParaRPr lang="nl-NL">
              <a:latin typeface="Arial" charset="0"/>
            </a:endParaRPr>
          </a:p>
        </p:txBody>
      </p:sp>
      <p:pic>
        <p:nvPicPr>
          <p:cNvPr id="11270" name="Picture 9" descr="AAI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13112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02388" y="2205038"/>
            <a:ext cx="990600" cy="3813175"/>
            <a:chOff x="0" y="0"/>
            <a:chExt cx="888" cy="3416"/>
          </a:xfrm>
        </p:grpSpPr>
        <p:sp>
          <p:nvSpPr>
            <p:cNvPr id="14340" name="AutoShape 4"/>
            <p:cNvSpPr>
              <a:spLocks/>
            </p:cNvSpPr>
            <p:nvPr/>
          </p:nvSpPr>
          <p:spPr bwMode="auto">
            <a:xfrm>
              <a:off x="0" y="0"/>
              <a:ext cx="888" cy="3416"/>
            </a:xfrm>
            <a:prstGeom prst="roundRect">
              <a:avLst>
                <a:gd name="adj" fmla="val 11708"/>
              </a:avLst>
            </a:prstGeom>
            <a:solidFill>
              <a:srgbClr val="CCFF99"/>
            </a:solidFill>
            <a:ln w="12700">
              <a:noFill/>
              <a:round/>
              <a:headEnd type="none" w="med" len="med"/>
              <a:tailEnd type="none" w="med" len="med"/>
            </a:ln>
            <a:effectLst>
              <a:outerShdw dist="12700" dir="2700000" algn="ctr" rotWithShape="0">
                <a:srgbClr val="7A995C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0" name="Rectangle 5"/>
            <p:cNvSpPr>
              <a:spLocks/>
            </p:cNvSpPr>
            <p:nvPr/>
          </p:nvSpPr>
          <p:spPr bwMode="auto">
            <a:xfrm>
              <a:off x="41" y="1510"/>
              <a:ext cx="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65263" y="2205038"/>
            <a:ext cx="990600" cy="3813175"/>
            <a:chOff x="0" y="0"/>
            <a:chExt cx="888" cy="3416"/>
          </a:xfrm>
        </p:grpSpPr>
        <p:sp>
          <p:nvSpPr>
            <p:cNvPr id="14343" name="AutoShape 7"/>
            <p:cNvSpPr>
              <a:spLocks/>
            </p:cNvSpPr>
            <p:nvPr/>
          </p:nvSpPr>
          <p:spPr bwMode="auto">
            <a:xfrm>
              <a:off x="0" y="0"/>
              <a:ext cx="888" cy="3416"/>
            </a:xfrm>
            <a:prstGeom prst="roundRect">
              <a:avLst>
                <a:gd name="adj" fmla="val 11708"/>
              </a:avLst>
            </a:prstGeom>
            <a:solidFill>
              <a:srgbClr val="CCFF99"/>
            </a:solidFill>
            <a:ln w="12700">
              <a:noFill/>
              <a:round/>
              <a:headEnd type="none" w="med" len="med"/>
              <a:tailEnd type="none" w="med" len="med"/>
            </a:ln>
            <a:effectLst>
              <a:outerShdw dist="12700" dir="2700000" algn="ctr" rotWithShape="0">
                <a:srgbClr val="7A995C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8" name="Rectangle 8"/>
            <p:cNvSpPr>
              <a:spLocks/>
            </p:cNvSpPr>
            <p:nvPr/>
          </p:nvSpPr>
          <p:spPr bwMode="auto">
            <a:xfrm>
              <a:off x="39" y="1510"/>
              <a:ext cx="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+mn-lt"/>
              </a:rPr>
              <a:t>SURFfederatie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Functional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View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429000" y="2133600"/>
            <a:ext cx="1901825" cy="3884613"/>
            <a:chOff x="0" y="0"/>
            <a:chExt cx="1704" cy="3480"/>
          </a:xfrm>
        </p:grpSpPr>
        <p:sp>
          <p:nvSpPr>
            <p:cNvPr id="14347" name="AutoShape 11"/>
            <p:cNvSpPr>
              <a:spLocks/>
            </p:cNvSpPr>
            <p:nvPr/>
          </p:nvSpPr>
          <p:spPr bwMode="auto">
            <a:xfrm>
              <a:off x="0" y="0"/>
              <a:ext cx="1704" cy="3480"/>
            </a:xfrm>
            <a:prstGeom prst="roundRect">
              <a:avLst>
                <a:gd name="adj" fmla="val 11736"/>
              </a:avLst>
            </a:prstGeom>
            <a:solidFill>
              <a:srgbClr val="CCECFF">
                <a:alpha val="49803"/>
              </a:srgbClr>
            </a:solidFill>
            <a:ln w="12700">
              <a:noFill/>
              <a:round/>
              <a:headEnd type="none" w="med" len="med"/>
              <a:tailEnd type="none" w="med" len="med"/>
            </a:ln>
            <a:effectLst>
              <a:outerShdw dist="12700" dir="2700000" algn="ctr" rotWithShape="0">
                <a:srgbClr val="7A8E99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6" name="Rectangle 12"/>
            <p:cNvSpPr>
              <a:spLocks/>
            </p:cNvSpPr>
            <p:nvPr/>
          </p:nvSpPr>
          <p:spPr bwMode="auto">
            <a:xfrm>
              <a:off x="349" y="1494"/>
              <a:ext cx="1009" cy="5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51453" bIns="0" anchor="ctr">
              <a:spAutoFit/>
            </a:bodyPr>
            <a:lstStyle/>
            <a:p>
              <a:pPr marL="34925" algn="ctr"/>
              <a:r>
                <a:rPr lang="en-US" sz="1300" b="1">
                  <a:solidFill>
                    <a:srgbClr val="000066"/>
                  </a:solidFill>
                  <a:cs typeface="Arial" charset="0"/>
                  <a:sym typeface="Arial" charset="0"/>
                </a:rPr>
                <a:t>Central</a:t>
              </a:r>
            </a:p>
            <a:p>
              <a:pPr marL="34925" algn="ctr"/>
              <a:r>
                <a:rPr lang="en-US" sz="1300" b="1">
                  <a:solidFill>
                    <a:srgbClr val="000066"/>
                  </a:solidFill>
                  <a:cs typeface="Arial" charset="0"/>
                  <a:sym typeface="Arial" charset="0"/>
                </a:rPr>
                <a:t>Federation</a:t>
              </a:r>
            </a:p>
            <a:p>
              <a:pPr marL="34925" algn="ctr"/>
              <a:r>
                <a:rPr lang="en-US" sz="1300" b="1">
                  <a:solidFill>
                    <a:srgbClr val="000066"/>
                  </a:solidFill>
                  <a:cs typeface="Arial" charset="0"/>
                  <a:sym typeface="Arial" charset="0"/>
                </a:rPr>
                <a:t>Components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946275" y="2987675"/>
            <a:ext cx="1990725" cy="650875"/>
            <a:chOff x="0" y="0"/>
            <a:chExt cx="1784" cy="584"/>
          </a:xfrm>
        </p:grpSpPr>
        <p:sp>
          <p:nvSpPr>
            <p:cNvPr id="14350" name="AutoShape 14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4" name="Rectangle 15"/>
            <p:cNvSpPr>
              <a:spLocks/>
            </p:cNvSpPr>
            <p:nvPr/>
          </p:nvSpPr>
          <p:spPr bwMode="auto">
            <a:xfrm>
              <a:off x="297" y="170"/>
              <a:ext cx="1191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A-Select Cross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867275" y="2625725"/>
            <a:ext cx="1990725" cy="652463"/>
            <a:chOff x="0" y="0"/>
            <a:chExt cx="1784" cy="584"/>
          </a:xfrm>
        </p:grpSpPr>
        <p:sp>
          <p:nvSpPr>
            <p:cNvPr id="14353" name="AutoShape 17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2" name="Rectangle 18"/>
            <p:cNvSpPr>
              <a:spLocks/>
            </p:cNvSpPr>
            <p:nvPr/>
          </p:nvSpPr>
          <p:spPr bwMode="auto">
            <a:xfrm>
              <a:off x="295" y="170"/>
              <a:ext cx="1191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A-Select Cross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875213" y="3419475"/>
            <a:ext cx="1992312" cy="650875"/>
            <a:chOff x="0" y="0"/>
            <a:chExt cx="1784" cy="584"/>
          </a:xfrm>
        </p:grpSpPr>
        <p:sp>
          <p:nvSpPr>
            <p:cNvPr id="14356" name="AutoShape 20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0" name="Rectangle 21"/>
            <p:cNvSpPr>
              <a:spLocks/>
            </p:cNvSpPr>
            <p:nvPr/>
          </p:nvSpPr>
          <p:spPr bwMode="auto">
            <a:xfrm>
              <a:off x="443" y="170"/>
              <a:ext cx="902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Shibboleth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963738" y="4211638"/>
            <a:ext cx="1992312" cy="652462"/>
            <a:chOff x="0" y="0"/>
            <a:chExt cx="1784" cy="584"/>
          </a:xfrm>
        </p:grpSpPr>
        <p:sp>
          <p:nvSpPr>
            <p:cNvPr id="14359" name="AutoShape 23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8" name="Rectangle 24"/>
            <p:cNvSpPr>
              <a:spLocks/>
            </p:cNvSpPr>
            <p:nvPr/>
          </p:nvSpPr>
          <p:spPr bwMode="auto">
            <a:xfrm>
              <a:off x="497" y="170"/>
              <a:ext cx="797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SAML 2.0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1946275" y="5000625"/>
            <a:ext cx="1990725" cy="652463"/>
            <a:chOff x="0" y="0"/>
            <a:chExt cx="1784" cy="584"/>
          </a:xfrm>
        </p:grpSpPr>
        <p:sp>
          <p:nvSpPr>
            <p:cNvPr id="14362" name="AutoShape 26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6" name="Rectangle 27"/>
            <p:cNvSpPr>
              <a:spLocks/>
            </p:cNvSpPr>
            <p:nvPr/>
          </p:nvSpPr>
          <p:spPr bwMode="auto">
            <a:xfrm>
              <a:off x="288" y="173"/>
              <a:ext cx="1209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WS-Fed / ADFS</a:t>
              </a:r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4875213" y="4211638"/>
            <a:ext cx="1992312" cy="652462"/>
            <a:chOff x="0" y="0"/>
            <a:chExt cx="1784" cy="584"/>
          </a:xfrm>
        </p:grpSpPr>
        <p:sp>
          <p:nvSpPr>
            <p:cNvPr id="14365" name="AutoShape 29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4" name="Rectangle 30"/>
            <p:cNvSpPr>
              <a:spLocks/>
            </p:cNvSpPr>
            <p:nvPr/>
          </p:nvSpPr>
          <p:spPr bwMode="auto">
            <a:xfrm>
              <a:off x="495" y="170"/>
              <a:ext cx="797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SAML 2.0</a:t>
              </a: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4956175" y="5000625"/>
            <a:ext cx="1990725" cy="652463"/>
            <a:chOff x="0" y="0"/>
            <a:chExt cx="1784" cy="584"/>
          </a:xfrm>
        </p:grpSpPr>
        <p:sp>
          <p:nvSpPr>
            <p:cNvPr id="14368" name="AutoShape 32"/>
            <p:cNvSpPr>
              <a:spLocks/>
            </p:cNvSpPr>
            <p:nvPr/>
          </p:nvSpPr>
          <p:spPr bwMode="auto">
            <a:xfrm>
              <a:off x="0" y="0"/>
              <a:ext cx="1784" cy="58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400" y="0"/>
                  </a:moveTo>
                  <a:lnTo>
                    <a:pt x="0" y="10800"/>
                  </a:lnTo>
                  <a:lnTo>
                    <a:pt x="5400" y="216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  <a:moveTo>
                    <a:pt x="5400" y="0"/>
                  </a:moveTo>
                </a:path>
              </a:pathLst>
            </a:custGeom>
            <a:solidFill>
              <a:srgbClr val="99CC00"/>
            </a:solidFill>
            <a:ln w="12700">
              <a:noFill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5C7A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52" name="Rectangle 33"/>
            <p:cNvSpPr>
              <a:spLocks/>
            </p:cNvSpPr>
            <p:nvPr/>
          </p:nvSpPr>
          <p:spPr bwMode="auto">
            <a:xfrm>
              <a:off x="285" y="173"/>
              <a:ext cx="1209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rIns="88900" bIns="38100" anchor="ctr">
              <a:spAutoFit/>
            </a:bodyPr>
            <a:lstStyle/>
            <a:p>
              <a:pPr marL="7938" algn="ctr"/>
              <a:r>
                <a:rPr lang="en-US" sz="1300" b="1">
                  <a:solidFill>
                    <a:srgbClr val="FFFF99"/>
                  </a:solidFill>
                  <a:cs typeface="Arial" charset="0"/>
                  <a:sym typeface="Arial" charset="0"/>
                </a:rPr>
                <a:t>WS-Fed / ADFS</a:t>
              </a:r>
            </a:p>
          </p:txBody>
        </p:sp>
      </p:grpSp>
      <p:sp>
        <p:nvSpPr>
          <p:cNvPr id="30735" name="Rectangle 34"/>
          <p:cNvSpPr>
            <a:spLocks/>
          </p:cNvSpPr>
          <p:nvPr/>
        </p:nvSpPr>
        <p:spPr bwMode="auto">
          <a:xfrm>
            <a:off x="758825" y="1720850"/>
            <a:ext cx="1982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sz="1500" b="1">
                <a:solidFill>
                  <a:srgbClr val="000066"/>
                </a:solidFill>
                <a:cs typeface="Arial" charset="0"/>
                <a:sym typeface="Arial" charset="0"/>
              </a:rPr>
              <a:t>Identity Providers</a:t>
            </a:r>
          </a:p>
        </p:txBody>
      </p:sp>
      <p:sp>
        <p:nvSpPr>
          <p:cNvPr id="30736" name="Rectangle 35"/>
          <p:cNvSpPr>
            <a:spLocks/>
          </p:cNvSpPr>
          <p:nvPr/>
        </p:nvSpPr>
        <p:spPr bwMode="auto">
          <a:xfrm>
            <a:off x="6099175" y="1720850"/>
            <a:ext cx="1982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sz="1500" b="1">
                <a:solidFill>
                  <a:srgbClr val="000066"/>
                </a:solidFill>
                <a:cs typeface="Arial" charset="0"/>
                <a:sym typeface="Arial" charset="0"/>
              </a:rPr>
              <a:t>Service Providers</a:t>
            </a:r>
          </a:p>
        </p:txBody>
      </p:sp>
      <p:sp>
        <p:nvSpPr>
          <p:cNvPr id="30737" name="Rectangle 36"/>
          <p:cNvSpPr>
            <a:spLocks/>
          </p:cNvSpPr>
          <p:nvPr/>
        </p:nvSpPr>
        <p:spPr bwMode="auto">
          <a:xfrm>
            <a:off x="3348038" y="1720850"/>
            <a:ext cx="2366962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sz="1500" b="1">
                <a:solidFill>
                  <a:srgbClr val="000066"/>
                </a:solidFill>
                <a:cs typeface="Arial" charset="0"/>
                <a:sym typeface="Arial" charset="0"/>
              </a:rPr>
              <a:t>SURFfederatie CORE</a:t>
            </a:r>
          </a:p>
        </p:txBody>
      </p: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534988" y="3660775"/>
            <a:ext cx="608012" cy="911225"/>
            <a:chOff x="0" y="0"/>
            <a:chExt cx="544" cy="816"/>
          </a:xfrm>
        </p:grpSpPr>
        <p:sp>
          <p:nvSpPr>
            <p:cNvPr id="14374" name="AutoShape 38"/>
            <p:cNvSpPr>
              <a:spLocks/>
            </p:cNvSpPr>
            <p:nvPr/>
          </p:nvSpPr>
          <p:spPr bwMode="auto">
            <a:xfrm>
              <a:off x="0" y="0"/>
              <a:ext cx="544" cy="81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CCFF99"/>
            </a:solidFill>
            <a:ln w="12700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12700" dir="2700000" algn="ctr" rotWithShape="0">
                <a:srgbClr val="001F00">
                  <a:alpha val="74997"/>
                </a:srgb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48" name="AutoShape 39"/>
            <p:cNvSpPr>
              <a:spLocks/>
            </p:cNvSpPr>
            <p:nvPr/>
          </p:nvSpPr>
          <p:spPr bwMode="auto">
            <a:xfrm>
              <a:off x="0" y="0"/>
              <a:ext cx="544" cy="208"/>
            </a:xfrm>
            <a:custGeom>
              <a:avLst/>
              <a:gdLst>
                <a:gd name="T0" fmla="*/ 7 w 21600"/>
                <a:gd name="T1" fmla="*/ 0 h 21600"/>
                <a:gd name="T2" fmla="*/ 0 w 21600"/>
                <a:gd name="T3" fmla="*/ 1 h 21600"/>
                <a:gd name="T4" fmla="*/ 7 w 21600"/>
                <a:gd name="T5" fmla="*/ 2 h 21600"/>
                <a:gd name="T6" fmla="*/ 14 w 21600"/>
                <a:gd name="T7" fmla="*/ 1 h 21600"/>
                <a:gd name="T8" fmla="*/ 7 w 21600"/>
                <a:gd name="T9" fmla="*/ 0 h 21600"/>
                <a:gd name="T10" fmla="*/ 7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D6FFAD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9" name="AutoShape 40"/>
            <p:cNvSpPr>
              <a:spLocks/>
            </p:cNvSpPr>
            <p:nvPr/>
          </p:nvSpPr>
          <p:spPr bwMode="auto">
            <a:xfrm>
              <a:off x="0" y="96"/>
              <a:ext cx="544" cy="104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1 h 21600"/>
                <a:gd name="T4" fmla="*/ 14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0" y="11929"/>
                    <a:pt x="4835" y="21600"/>
                    <a:pt x="10800" y="21600"/>
                  </a:cubicBezTo>
                  <a:cubicBezTo>
                    <a:pt x="16765" y="21600"/>
                    <a:pt x="21600" y="11929"/>
                    <a:pt x="21600" y="0"/>
                  </a:cubicBezTo>
                </a:path>
              </a:pathLst>
            </a:custGeom>
            <a:noFill/>
            <a:ln w="12700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0" name="Rectangle 41"/>
            <p:cNvSpPr>
              <a:spLocks/>
            </p:cNvSpPr>
            <p:nvPr/>
          </p:nvSpPr>
          <p:spPr bwMode="auto">
            <a:xfrm>
              <a:off x="0" y="264"/>
              <a:ext cx="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42"/>
          <p:cNvGrpSpPr>
            <a:grpSpLocks/>
          </p:cNvGrpSpPr>
          <p:nvPr/>
        </p:nvGrpSpPr>
        <p:grpSpPr bwMode="auto">
          <a:xfrm>
            <a:off x="7769225" y="3732213"/>
            <a:ext cx="839788" cy="757237"/>
            <a:chOff x="0" y="0"/>
            <a:chExt cx="752" cy="678"/>
          </a:xfrm>
        </p:grpSpPr>
        <p:sp>
          <p:nvSpPr>
            <p:cNvPr id="30744" name="AutoShape 43"/>
            <p:cNvSpPr>
              <a:spLocks/>
            </p:cNvSpPr>
            <p:nvPr/>
          </p:nvSpPr>
          <p:spPr bwMode="auto">
            <a:xfrm>
              <a:off x="0" y="0"/>
              <a:ext cx="752" cy="678"/>
            </a:xfrm>
            <a:custGeom>
              <a:avLst/>
              <a:gdLst>
                <a:gd name="T0" fmla="*/ 0 w 21600"/>
                <a:gd name="T1" fmla="*/ 20 h 21600"/>
                <a:gd name="T2" fmla="*/ 3 w 21600"/>
                <a:gd name="T3" fmla="*/ 21 h 21600"/>
                <a:gd name="T4" fmla="*/ 5 w 21600"/>
                <a:gd name="T5" fmla="*/ 21 h 21600"/>
                <a:gd name="T6" fmla="*/ 9 w 21600"/>
                <a:gd name="T7" fmla="*/ 21 h 21600"/>
                <a:gd name="T8" fmla="*/ 10 w 21600"/>
                <a:gd name="T9" fmla="*/ 21 h 21600"/>
                <a:gd name="T10" fmla="*/ 12 w 21600"/>
                <a:gd name="T11" fmla="*/ 20 h 21600"/>
                <a:gd name="T12" fmla="*/ 13 w 21600"/>
                <a:gd name="T13" fmla="*/ 19 h 21600"/>
                <a:gd name="T14" fmla="*/ 15 w 21600"/>
                <a:gd name="T15" fmla="*/ 19 h 21600"/>
                <a:gd name="T16" fmla="*/ 17 w 21600"/>
                <a:gd name="T17" fmla="*/ 18 h 21600"/>
                <a:gd name="T18" fmla="*/ 20 w 21600"/>
                <a:gd name="T19" fmla="*/ 18 h 21600"/>
                <a:gd name="T20" fmla="*/ 23 w 21600"/>
                <a:gd name="T21" fmla="*/ 18 h 21600"/>
                <a:gd name="T22" fmla="*/ 23 w 21600"/>
                <a:gd name="T23" fmla="*/ 16 h 21600"/>
                <a:gd name="T24" fmla="*/ 23 w 21600"/>
                <a:gd name="T25" fmla="*/ 16 h 21600"/>
                <a:gd name="T26" fmla="*/ 24 w 21600"/>
                <a:gd name="T27" fmla="*/ 16 h 21600"/>
                <a:gd name="T28" fmla="*/ 24 w 21600"/>
                <a:gd name="T29" fmla="*/ 14 h 21600"/>
                <a:gd name="T30" fmla="*/ 25 w 21600"/>
                <a:gd name="T31" fmla="*/ 14 h 21600"/>
                <a:gd name="T32" fmla="*/ 26 w 21600"/>
                <a:gd name="T33" fmla="*/ 14 h 21600"/>
                <a:gd name="T34" fmla="*/ 26 w 21600"/>
                <a:gd name="T35" fmla="*/ 0 h 21600"/>
                <a:gd name="T36" fmla="*/ 4 w 21600"/>
                <a:gd name="T37" fmla="*/ 0 h 21600"/>
                <a:gd name="T38" fmla="*/ 4 w 21600"/>
                <a:gd name="T39" fmla="*/ 2 h 21600"/>
                <a:gd name="T40" fmla="*/ 2 w 21600"/>
                <a:gd name="T41" fmla="*/ 2 h 21600"/>
                <a:gd name="T42" fmla="*/ 2 w 21600"/>
                <a:gd name="T43" fmla="*/ 4 h 21600"/>
                <a:gd name="T44" fmla="*/ 0 w 21600"/>
                <a:gd name="T45" fmla="*/ 4 h 21600"/>
                <a:gd name="T46" fmla="*/ 0 w 21600"/>
                <a:gd name="T47" fmla="*/ 20 h 21600"/>
                <a:gd name="T48" fmla="*/ 0 w 21600"/>
                <a:gd name="T49" fmla="*/ 20 h 216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00"/>
                <a:gd name="T76" fmla="*/ 0 h 21600"/>
                <a:gd name="T77" fmla="*/ 21600 w 21600"/>
                <a:gd name="T78" fmla="*/ 21600 h 216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rgbClr val="CCFF99"/>
            </a:solidFill>
            <a:ln w="12700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5" name="AutoShape 44"/>
            <p:cNvSpPr>
              <a:spLocks/>
            </p:cNvSpPr>
            <p:nvPr/>
          </p:nvSpPr>
          <p:spPr bwMode="auto">
            <a:xfrm>
              <a:off x="56" y="58"/>
              <a:ext cx="642" cy="456"/>
            </a:xfrm>
            <a:custGeom>
              <a:avLst/>
              <a:gdLst>
                <a:gd name="T0" fmla="*/ 0 w 21600"/>
                <a:gd name="T1" fmla="*/ 1 h 21600"/>
                <a:gd name="T2" fmla="*/ 18 w 21600"/>
                <a:gd name="T3" fmla="*/ 1 h 21600"/>
                <a:gd name="T4" fmla="*/ 18 w 21600"/>
                <a:gd name="T5" fmla="*/ 10 h 21600"/>
                <a:gd name="T6" fmla="*/ 1 w 21600"/>
                <a:gd name="T7" fmla="*/ 0 h 21600"/>
                <a:gd name="T8" fmla="*/ 19 w 21600"/>
                <a:gd name="T9" fmla="*/ 0 h 21600"/>
                <a:gd name="T10" fmla="*/ 19 w 21600"/>
                <a:gd name="T11" fmla="*/ 8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0 h 21600"/>
                <a:gd name="T20" fmla="*/ 2160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0" y="2764"/>
                  </a:moveTo>
                  <a:lnTo>
                    <a:pt x="19957" y="2764"/>
                  </a:lnTo>
                  <a:lnTo>
                    <a:pt x="19957" y="21600"/>
                  </a:lnTo>
                  <a:moveTo>
                    <a:pt x="1684" y="0"/>
                  </a:moveTo>
                  <a:lnTo>
                    <a:pt x="21600" y="0"/>
                  </a:lnTo>
                  <a:lnTo>
                    <a:pt x="21600" y="18799"/>
                  </a:lnTo>
                </a:path>
              </a:pathLst>
            </a:custGeom>
            <a:noFill/>
            <a:ln w="12700">
              <a:solidFill>
                <a:srgbClr val="0033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46" name="Rectangle 45"/>
            <p:cNvSpPr>
              <a:spLocks/>
            </p:cNvSpPr>
            <p:nvPr/>
          </p:nvSpPr>
          <p:spPr bwMode="auto">
            <a:xfrm>
              <a:off x="0" y="149"/>
              <a:ext cx="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30740" name="Line 46"/>
          <p:cNvSpPr>
            <a:spLocks noChangeShapeType="1"/>
          </p:cNvSpPr>
          <p:nvPr/>
        </p:nvSpPr>
        <p:spPr bwMode="auto">
          <a:xfrm>
            <a:off x="1143000" y="4116388"/>
            <a:ext cx="320675" cy="1587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0741" name="Line 47"/>
          <p:cNvSpPr>
            <a:spLocks noChangeShapeType="1"/>
          </p:cNvSpPr>
          <p:nvPr/>
        </p:nvSpPr>
        <p:spPr bwMode="auto">
          <a:xfrm rot="10800000" flipH="1">
            <a:off x="7392988" y="4111625"/>
            <a:ext cx="384175" cy="3175"/>
          </a:xfrm>
          <a:prstGeom prst="line">
            <a:avLst/>
          </a:prstGeom>
          <a:noFill/>
          <a:ln w="63500">
            <a:solidFill>
              <a:srgbClr val="0033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30742" name="Rectangle 48"/>
          <p:cNvSpPr>
            <a:spLocks/>
          </p:cNvSpPr>
          <p:nvPr/>
        </p:nvSpPr>
        <p:spPr bwMode="auto">
          <a:xfrm>
            <a:off x="7466013" y="3348038"/>
            <a:ext cx="1597025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sz="1500" b="1">
                <a:solidFill>
                  <a:srgbClr val="000066"/>
                </a:solidFill>
                <a:cs typeface="Arial" charset="0"/>
                <a:sym typeface="Arial" charset="0"/>
              </a:rPr>
              <a:t>Applications</a:t>
            </a:r>
          </a:p>
        </p:txBody>
      </p:sp>
      <p:sp>
        <p:nvSpPr>
          <p:cNvPr id="30743" name="Rectangle 49"/>
          <p:cNvSpPr>
            <a:spLocks/>
          </p:cNvSpPr>
          <p:nvPr/>
        </p:nvSpPr>
        <p:spPr bwMode="auto">
          <a:xfrm>
            <a:off x="152400" y="3276600"/>
            <a:ext cx="1293813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/>
            <a:r>
              <a:rPr lang="en-US" sz="1500" b="1">
                <a:solidFill>
                  <a:srgbClr val="000066"/>
                </a:solidFill>
                <a:cs typeface="Arial" charset="0"/>
                <a:sym typeface="Arial" charset="0"/>
              </a:rPr>
              <a:t>Credentials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0" y="1628800"/>
            <a:ext cx="8855855" cy="3558009"/>
            <a:chOff x="0" y="1628800"/>
            <a:chExt cx="8855855" cy="3558009"/>
          </a:xfrm>
        </p:grpSpPr>
        <p:sp>
          <p:nvSpPr>
            <p:cNvPr id="51" name="TextBox 50"/>
            <p:cNvSpPr txBox="1"/>
            <p:nvPr/>
          </p:nvSpPr>
          <p:spPr>
            <a:xfrm>
              <a:off x="1835696" y="1700808"/>
              <a:ext cx="827471" cy="4616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#59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28384" y="1628800"/>
              <a:ext cx="827471" cy="4616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#45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0" y="4725144"/>
              <a:ext cx="1721946" cy="46166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#700,000</a:t>
              </a:r>
              <a:endParaRPr lang="en-US" dirty="0"/>
            </a:p>
          </p:txBody>
        </p:sp>
      </p:grpSp>
      <p:sp>
        <p:nvSpPr>
          <p:cNvPr id="5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26</a:t>
            </a:fld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for Grids, possibilities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NREN (TERENA) server certificate service to identify Web/SSL servers and service endpoints</a:t>
            </a:r>
          </a:p>
          <a:p>
            <a:endParaRPr lang="en-US" dirty="0" smtClean="0"/>
          </a:p>
          <a:p>
            <a:r>
              <a:rPr lang="en-US" dirty="0" smtClean="0"/>
              <a:t>NREN federation infrastructure and trust available to obtain certificates for grid access</a:t>
            </a:r>
          </a:p>
          <a:p>
            <a:endParaRPr lang="en-US" dirty="0" smtClean="0"/>
          </a:p>
          <a:p>
            <a:r>
              <a:rPr lang="en-US" dirty="0" smtClean="0"/>
              <a:t>Machine-to-machine Web Services (SOAP/REST) access through delegated (person) authentication</a:t>
            </a:r>
          </a:p>
          <a:p>
            <a:pPr lvl="1"/>
            <a:r>
              <a:rPr lang="en-US" dirty="0" smtClean="0"/>
              <a:t>From legacy SSL/PKI based transport to WS-Trust/</a:t>
            </a:r>
            <a:r>
              <a:rPr lang="en-US" dirty="0" err="1" smtClean="0"/>
              <a:t>Oauth</a:t>
            </a:r>
            <a:r>
              <a:rPr lang="en-US" dirty="0" smtClean="0"/>
              <a:t> 2.0 calls</a:t>
            </a:r>
          </a:p>
          <a:p>
            <a:pPr lvl="1"/>
            <a:r>
              <a:rPr lang="en-US" dirty="0" smtClean="0"/>
              <a:t>Short-lived tokens for offline jobs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5376-24B9-4DAF-B005-00C68C74D476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Collaboration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72390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b="1" dirty="0" smtClean="0"/>
              <a:t>Pioneering collaboration environment</a:t>
            </a:r>
            <a:endParaRPr lang="en-US" b="1" dirty="0" smtClean="0"/>
          </a:p>
          <a:p>
            <a:pPr marL="0" eaLnBrk="1" hangingPunct="1">
              <a:buFontTx/>
              <a:buNone/>
            </a:pPr>
            <a:r>
              <a:rPr lang="en-GB" i="1" dirty="0" smtClean="0"/>
              <a:t>that reaches beyond existing boundaries and that seamlessly integrates the services and tools</a:t>
            </a:r>
          </a:p>
          <a:p>
            <a:pPr marL="0" eaLnBrk="1" hangingPunct="1">
              <a:buFontTx/>
              <a:buNone/>
            </a:pPr>
            <a:r>
              <a:rPr lang="en-GB" i="1" dirty="0" smtClean="0"/>
              <a:t>provided by a large number of suppliers.</a:t>
            </a:r>
            <a:endParaRPr lang="en-US" i="1" dirty="0" smtClean="0"/>
          </a:p>
          <a:p>
            <a:pPr eaLnBrk="1" hangingPunct="1">
              <a:buFontTx/>
              <a:buNone/>
            </a:pPr>
            <a:endParaRPr lang="en-US" i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D6002E-6406-4B7C-818B-F45A86DDCA63}" type="slidenum">
              <a:rPr lang="nl-NL">
                <a:latin typeface="Arial" charset="0"/>
              </a:rPr>
              <a:pPr/>
              <a:t>28</a:t>
            </a:fld>
            <a:endParaRPr lang="nl-NL">
              <a:latin typeface="Arial" charset="0"/>
            </a:endParaRPr>
          </a:p>
        </p:txBody>
      </p:sp>
      <p:pic>
        <p:nvPicPr>
          <p:cNvPr id="7" name="Picture 6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76400"/>
            <a:ext cx="1054862" cy="12114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076528" cy="1066800"/>
          </a:xfrm>
        </p:spPr>
        <p:txBody>
          <a:bodyPr/>
          <a:lstStyle/>
          <a:p>
            <a:r>
              <a:rPr lang="en-US" dirty="0" smtClean="0"/>
              <a:t>E-Infrastructures users today experience…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separate components of the e-Infrastructure:</a:t>
            </a:r>
          </a:p>
          <a:p>
            <a:pPr lvl="1"/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Storage &amp; Data Management</a:t>
            </a:r>
          </a:p>
          <a:p>
            <a:pPr lvl="1"/>
            <a:r>
              <a:rPr lang="en-US" dirty="0" smtClean="0"/>
              <a:t>Networks</a:t>
            </a:r>
          </a:p>
          <a:p>
            <a:pPr lvl="1"/>
            <a:r>
              <a:rPr lang="en-US" dirty="0" smtClean="0"/>
              <a:t>Identity management systems &amp; solutions</a:t>
            </a:r>
          </a:p>
          <a:p>
            <a:pPr lvl="1"/>
            <a:r>
              <a:rPr lang="en-US" dirty="0" smtClean="0"/>
              <a:t>Tools and applications</a:t>
            </a:r>
          </a:p>
          <a:p>
            <a:pPr lvl="1"/>
            <a:r>
              <a:rPr lang="en-US" dirty="0" smtClean="0"/>
              <a:t>Scientific instruments</a:t>
            </a:r>
          </a:p>
          <a:p>
            <a:endParaRPr lang="en-US" dirty="0" smtClean="0"/>
          </a:p>
          <a:p>
            <a:r>
              <a:rPr lang="en-US" dirty="0" smtClean="0"/>
              <a:t>Components that are not aligned and do not interoperate well today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0CC7F-D066-4AB6-A910-4E1D346B54A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  <a:latin typeface="Verdana" charset="0"/>
              </a:rPr>
              <a:t>Three generations of collaboration tools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47800" y="1524000"/>
            <a:ext cx="7010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1. Stand alone applications: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Like ships in the night</a:t>
            </a: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2. Applications connected to Federated Identity Management infrastructures: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Uniform method for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</a:rPr>
              <a:t>AuthN</a:t>
            </a: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</a:rPr>
              <a:t>AuthZ</a:t>
            </a:r>
            <a:endParaRPr lang="en-US" sz="2000" dirty="0">
              <a:solidFill>
                <a:srgbClr val="000000"/>
              </a:solidFill>
              <a:latin typeface="Verdana" charset="0"/>
            </a:endParaRP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Still much unaware of each other</a:t>
            </a: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3. Applications aware of each other: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Access through Federated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</a:rPr>
              <a:t>IdM</a:t>
            </a: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 infrastructures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Group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</a:rPr>
              <a:t>functionality </a:t>
            </a: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as the basis -&gt; VOs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Ability to share </a:t>
            </a:r>
            <a:r>
              <a:rPr lang="en-US" sz="2000" dirty="0" smtClean="0">
                <a:solidFill>
                  <a:srgbClr val="000000"/>
                </a:solidFill>
                <a:latin typeface="Verdana" charset="0"/>
              </a:rPr>
              <a:t>data between apps</a:t>
            </a:r>
            <a:endParaRPr lang="en-US" sz="2000" dirty="0">
              <a:solidFill>
                <a:srgbClr val="000000"/>
              </a:solidFill>
              <a:latin typeface="Verdana" charset="0"/>
            </a:endParaRPr>
          </a:p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29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Verdana" charset="0"/>
              </a:rPr>
              <a:t>Gen 1 collaboration tool</a:t>
            </a:r>
            <a:endParaRPr lang="en-US" sz="3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" name="Freeform 2"/>
          <p:cNvSpPr>
            <a:spLocks noChangeArrowheads="1"/>
          </p:cNvSpPr>
          <p:nvPr/>
        </p:nvSpPr>
        <p:spPr bwMode="auto">
          <a:xfrm>
            <a:off x="2743200" y="1295400"/>
            <a:ext cx="5943600" cy="3005138"/>
          </a:xfrm>
          <a:custGeom>
            <a:avLst/>
            <a:gdLst>
              <a:gd name="T0" fmla="*/ 5938647 w 43200"/>
              <a:gd name="T1" fmla="*/ 1502569 h 43200"/>
              <a:gd name="T2" fmla="*/ 2971800 w 43200"/>
              <a:gd name="T3" fmla="*/ 3001938 h 43200"/>
              <a:gd name="T4" fmla="*/ 18436 w 43200"/>
              <a:gd name="T5" fmla="*/ 1502569 h 43200"/>
              <a:gd name="T6" fmla="*/ 2971800 w 43200"/>
              <a:gd name="T7" fmla="*/ 171822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181600"/>
            <a:ext cx="1371600" cy="129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74963" y="4162425"/>
            <a:ext cx="1435100" cy="1284288"/>
            <a:chOff x="1811" y="2622"/>
            <a:chExt cx="904" cy="809"/>
          </a:xfrm>
        </p:grpSpPr>
        <p:sp>
          <p:nvSpPr>
            <p:cNvPr id="32793" name="Line 5"/>
            <p:cNvSpPr>
              <a:spLocks noChangeShapeType="1"/>
            </p:cNvSpPr>
            <p:nvPr/>
          </p:nvSpPr>
          <p:spPr bwMode="auto">
            <a:xfrm>
              <a:off x="2242" y="2622"/>
              <a:ext cx="473" cy="8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Line 6"/>
            <p:cNvSpPr>
              <a:spLocks noChangeShapeType="1"/>
            </p:cNvSpPr>
            <p:nvPr/>
          </p:nvSpPr>
          <p:spPr bwMode="auto">
            <a:xfrm>
              <a:off x="2170" y="2755"/>
              <a:ext cx="331" cy="5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Line 7"/>
            <p:cNvSpPr>
              <a:spLocks noChangeShapeType="1"/>
            </p:cNvSpPr>
            <p:nvPr/>
          </p:nvSpPr>
          <p:spPr bwMode="auto">
            <a:xfrm>
              <a:off x="2099" y="2888"/>
              <a:ext cx="236" cy="4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Line 8"/>
            <p:cNvSpPr>
              <a:spLocks noChangeShapeType="1"/>
            </p:cNvSpPr>
            <p:nvPr/>
          </p:nvSpPr>
          <p:spPr bwMode="auto">
            <a:xfrm>
              <a:off x="2026" y="3022"/>
              <a:ext cx="189" cy="3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Line 9"/>
            <p:cNvSpPr>
              <a:spLocks noChangeShapeType="1"/>
            </p:cNvSpPr>
            <p:nvPr/>
          </p:nvSpPr>
          <p:spPr bwMode="auto">
            <a:xfrm>
              <a:off x="1955" y="3155"/>
              <a:ext cx="142" cy="2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Line 10"/>
            <p:cNvSpPr>
              <a:spLocks noChangeShapeType="1"/>
            </p:cNvSpPr>
            <p:nvPr/>
          </p:nvSpPr>
          <p:spPr bwMode="auto">
            <a:xfrm>
              <a:off x="1882" y="3289"/>
              <a:ext cx="95" cy="1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11"/>
            <p:cNvSpPr>
              <a:spLocks noChangeShapeType="1"/>
            </p:cNvSpPr>
            <p:nvPr/>
          </p:nvSpPr>
          <p:spPr bwMode="auto">
            <a:xfrm>
              <a:off x="1811" y="3422"/>
              <a:ext cx="47" cy="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377950" y="3540125"/>
            <a:ext cx="1787525" cy="889000"/>
            <a:chOff x="868" y="2230"/>
            <a:chExt cx="1126" cy="560"/>
          </a:xfrm>
        </p:grpSpPr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606" y="2230"/>
              <a:ext cx="389" cy="28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83" y="2319"/>
              <a:ext cx="272" cy="19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360" y="2407"/>
              <a:ext cx="194" cy="14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237" y="2496"/>
              <a:ext cx="155" cy="11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1114" y="2585"/>
              <a:ext cx="116" cy="85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91" y="2673"/>
              <a:ext cx="77" cy="5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868" y="2762"/>
              <a:ext cx="38" cy="2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77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97388"/>
            <a:ext cx="1371600" cy="129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2777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564188"/>
            <a:ext cx="1371600" cy="1293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25963" y="4391025"/>
            <a:ext cx="1435100" cy="1284288"/>
            <a:chOff x="2851" y="2766"/>
            <a:chExt cx="904" cy="809"/>
          </a:xfrm>
        </p:grpSpPr>
        <p:sp>
          <p:nvSpPr>
            <p:cNvPr id="32779" name="Line 24"/>
            <p:cNvSpPr>
              <a:spLocks noChangeShapeType="1"/>
            </p:cNvSpPr>
            <p:nvPr/>
          </p:nvSpPr>
          <p:spPr bwMode="auto">
            <a:xfrm>
              <a:off x="3282" y="2766"/>
              <a:ext cx="473" cy="8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5"/>
            <p:cNvSpPr>
              <a:spLocks noChangeShapeType="1"/>
            </p:cNvSpPr>
            <p:nvPr/>
          </p:nvSpPr>
          <p:spPr bwMode="auto">
            <a:xfrm>
              <a:off x="3210" y="2899"/>
              <a:ext cx="331" cy="5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6"/>
            <p:cNvSpPr>
              <a:spLocks noChangeShapeType="1"/>
            </p:cNvSpPr>
            <p:nvPr/>
          </p:nvSpPr>
          <p:spPr bwMode="auto">
            <a:xfrm>
              <a:off x="3139" y="3032"/>
              <a:ext cx="236" cy="4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7"/>
            <p:cNvSpPr>
              <a:spLocks noChangeShapeType="1"/>
            </p:cNvSpPr>
            <p:nvPr/>
          </p:nvSpPr>
          <p:spPr bwMode="auto">
            <a:xfrm>
              <a:off x="3066" y="3166"/>
              <a:ext cx="189" cy="3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Line 28"/>
            <p:cNvSpPr>
              <a:spLocks noChangeShapeType="1"/>
            </p:cNvSpPr>
            <p:nvPr/>
          </p:nvSpPr>
          <p:spPr bwMode="auto">
            <a:xfrm>
              <a:off x="2995" y="3299"/>
              <a:ext cx="142" cy="2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29"/>
            <p:cNvSpPr>
              <a:spLocks noChangeShapeType="1"/>
            </p:cNvSpPr>
            <p:nvPr/>
          </p:nvSpPr>
          <p:spPr bwMode="auto">
            <a:xfrm>
              <a:off x="2922" y="3433"/>
              <a:ext cx="95" cy="1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Line 30"/>
            <p:cNvSpPr>
              <a:spLocks noChangeShapeType="1"/>
            </p:cNvSpPr>
            <p:nvPr/>
          </p:nvSpPr>
          <p:spPr bwMode="auto">
            <a:xfrm>
              <a:off x="2851" y="3566"/>
              <a:ext cx="47" cy="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283968" y="2492896"/>
            <a:ext cx="272061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File Sharing App</a:t>
            </a:r>
            <a:endParaRPr lang="en-US" dirty="0"/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30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971800"/>
            <a:ext cx="1155700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743200"/>
            <a:ext cx="120015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5240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Verdana" charset="0"/>
              </a:rPr>
              <a:t>Gen 2 collaboration tool</a:t>
            </a:r>
            <a:endParaRPr lang="en-US" sz="3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" name="Freeform 4"/>
          <p:cNvSpPr>
            <a:spLocks noChangeArrowheads="1"/>
          </p:cNvSpPr>
          <p:nvPr/>
        </p:nvSpPr>
        <p:spPr bwMode="auto">
          <a:xfrm>
            <a:off x="2954338" y="2649538"/>
            <a:ext cx="1541462" cy="779462"/>
          </a:xfrm>
          <a:custGeom>
            <a:avLst/>
            <a:gdLst>
              <a:gd name="T0" fmla="*/ 1540177 w 43200"/>
              <a:gd name="T1" fmla="*/ 389731 h 43200"/>
              <a:gd name="T2" fmla="*/ 770731 w 43200"/>
              <a:gd name="T3" fmla="*/ 778632 h 43200"/>
              <a:gd name="T4" fmla="*/ 4781 w 43200"/>
              <a:gd name="T5" fmla="*/ 389731 h 43200"/>
              <a:gd name="T6" fmla="*/ 770731 w 43200"/>
              <a:gd name="T7" fmla="*/ 44566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962400"/>
            <a:ext cx="1011238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1155700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81163" y="2947988"/>
            <a:ext cx="1220787" cy="409575"/>
            <a:chOff x="1059" y="1857"/>
            <a:chExt cx="769" cy="258"/>
          </a:xfrm>
        </p:grpSpPr>
        <p:sp>
          <p:nvSpPr>
            <p:cNvPr id="33869" name="Line 8"/>
            <p:cNvSpPr>
              <a:spLocks noChangeShapeType="1"/>
            </p:cNvSpPr>
            <p:nvPr/>
          </p:nvSpPr>
          <p:spPr bwMode="auto">
            <a:xfrm>
              <a:off x="1639" y="1857"/>
              <a:ext cx="190" cy="25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9"/>
            <p:cNvSpPr>
              <a:spLocks noChangeShapeType="1"/>
            </p:cNvSpPr>
            <p:nvPr/>
          </p:nvSpPr>
          <p:spPr bwMode="auto">
            <a:xfrm>
              <a:off x="1542" y="1888"/>
              <a:ext cx="133" cy="18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10"/>
            <p:cNvSpPr>
              <a:spLocks noChangeShapeType="1"/>
            </p:cNvSpPr>
            <p:nvPr/>
          </p:nvSpPr>
          <p:spPr bwMode="auto">
            <a:xfrm>
              <a:off x="1446" y="1919"/>
              <a:ext cx="95" cy="12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11"/>
            <p:cNvSpPr>
              <a:spLocks noChangeShapeType="1"/>
            </p:cNvSpPr>
            <p:nvPr/>
          </p:nvSpPr>
          <p:spPr bwMode="auto">
            <a:xfrm>
              <a:off x="1349" y="1950"/>
              <a:ext cx="76" cy="10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12"/>
            <p:cNvSpPr>
              <a:spLocks noChangeShapeType="1"/>
            </p:cNvSpPr>
            <p:nvPr/>
          </p:nvSpPr>
          <p:spPr bwMode="auto">
            <a:xfrm>
              <a:off x="1253" y="1982"/>
              <a:ext cx="57" cy="78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13"/>
            <p:cNvSpPr>
              <a:spLocks noChangeShapeType="1"/>
            </p:cNvSpPr>
            <p:nvPr/>
          </p:nvSpPr>
          <p:spPr bwMode="auto">
            <a:xfrm>
              <a:off x="1156" y="2013"/>
              <a:ext cx="38" cy="5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14"/>
            <p:cNvSpPr>
              <a:spLocks noChangeShapeType="1"/>
            </p:cNvSpPr>
            <p:nvPr/>
          </p:nvSpPr>
          <p:spPr bwMode="auto">
            <a:xfrm>
              <a:off x="1059" y="2045"/>
              <a:ext cx="19" cy="2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41575" y="3446463"/>
            <a:ext cx="1074738" cy="700087"/>
            <a:chOff x="1538" y="2171"/>
            <a:chExt cx="677" cy="441"/>
          </a:xfrm>
        </p:grpSpPr>
        <p:sp>
          <p:nvSpPr>
            <p:cNvPr id="33862" name="Line 16"/>
            <p:cNvSpPr>
              <a:spLocks noChangeShapeType="1"/>
            </p:cNvSpPr>
            <p:nvPr/>
          </p:nvSpPr>
          <p:spPr bwMode="auto">
            <a:xfrm>
              <a:off x="1935" y="2171"/>
              <a:ext cx="281" cy="128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17"/>
            <p:cNvSpPr>
              <a:spLocks noChangeShapeType="1"/>
            </p:cNvSpPr>
            <p:nvPr/>
          </p:nvSpPr>
          <p:spPr bwMode="auto">
            <a:xfrm>
              <a:off x="1869" y="2243"/>
              <a:ext cx="196" cy="90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18"/>
            <p:cNvSpPr>
              <a:spLocks noChangeShapeType="1"/>
            </p:cNvSpPr>
            <p:nvPr/>
          </p:nvSpPr>
          <p:spPr bwMode="auto">
            <a:xfrm>
              <a:off x="1803" y="2314"/>
              <a:ext cx="140" cy="6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19"/>
            <p:cNvSpPr>
              <a:spLocks noChangeShapeType="1"/>
            </p:cNvSpPr>
            <p:nvPr/>
          </p:nvSpPr>
          <p:spPr bwMode="auto">
            <a:xfrm>
              <a:off x="1736" y="2385"/>
              <a:ext cx="112" cy="5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20"/>
            <p:cNvSpPr>
              <a:spLocks noChangeShapeType="1"/>
            </p:cNvSpPr>
            <p:nvPr/>
          </p:nvSpPr>
          <p:spPr bwMode="auto">
            <a:xfrm>
              <a:off x="1670" y="2457"/>
              <a:ext cx="84" cy="3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21"/>
            <p:cNvSpPr>
              <a:spLocks noChangeShapeType="1"/>
            </p:cNvSpPr>
            <p:nvPr/>
          </p:nvSpPr>
          <p:spPr bwMode="auto">
            <a:xfrm>
              <a:off x="1604" y="2529"/>
              <a:ext cx="56" cy="2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22"/>
            <p:cNvSpPr>
              <a:spLocks noChangeShapeType="1"/>
            </p:cNvSpPr>
            <p:nvPr/>
          </p:nvSpPr>
          <p:spPr bwMode="auto">
            <a:xfrm>
              <a:off x="1538" y="2600"/>
              <a:ext cx="28" cy="1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02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4243388"/>
            <a:ext cx="1155700" cy="1090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24" name="Freeform 24"/>
          <p:cNvSpPr>
            <a:spLocks noChangeArrowheads="1"/>
          </p:cNvSpPr>
          <p:nvPr/>
        </p:nvSpPr>
        <p:spPr bwMode="auto">
          <a:xfrm>
            <a:off x="3733800" y="3792538"/>
            <a:ext cx="1541463" cy="779462"/>
          </a:xfrm>
          <a:custGeom>
            <a:avLst/>
            <a:gdLst>
              <a:gd name="T0" fmla="*/ 1540178 w 43200"/>
              <a:gd name="T1" fmla="*/ 389731 h 43200"/>
              <a:gd name="T2" fmla="*/ 770732 w 43200"/>
              <a:gd name="T3" fmla="*/ 778632 h 43200"/>
              <a:gd name="T4" fmla="*/ 4781 w 43200"/>
              <a:gd name="T5" fmla="*/ 389731 h 43200"/>
              <a:gd name="T6" fmla="*/ 770732 w 43200"/>
              <a:gd name="T7" fmla="*/ 44566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25" name="Freeform 25"/>
          <p:cNvSpPr>
            <a:spLocks noChangeArrowheads="1"/>
          </p:cNvSpPr>
          <p:nvPr/>
        </p:nvSpPr>
        <p:spPr bwMode="auto">
          <a:xfrm>
            <a:off x="5181600" y="2667000"/>
            <a:ext cx="1541463" cy="779463"/>
          </a:xfrm>
          <a:custGeom>
            <a:avLst/>
            <a:gdLst>
              <a:gd name="T0" fmla="*/ 1540178 w 43200"/>
              <a:gd name="T1" fmla="*/ 389732 h 43200"/>
              <a:gd name="T2" fmla="*/ 770732 w 43200"/>
              <a:gd name="T3" fmla="*/ 778633 h 43200"/>
              <a:gd name="T4" fmla="*/ 4781 w 43200"/>
              <a:gd name="T5" fmla="*/ 389732 h 43200"/>
              <a:gd name="T6" fmla="*/ 770732 w 43200"/>
              <a:gd name="T7" fmla="*/ 44567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3805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3538" y="2819400"/>
            <a:ext cx="942975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3806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900" y="4572000"/>
            <a:ext cx="1155700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321425" y="3328988"/>
            <a:ext cx="422275" cy="1214437"/>
            <a:chOff x="3982" y="2097"/>
            <a:chExt cx="266" cy="765"/>
          </a:xfrm>
        </p:grpSpPr>
        <p:sp>
          <p:nvSpPr>
            <p:cNvPr id="33855" name="Line 29"/>
            <p:cNvSpPr>
              <a:spLocks noChangeShapeType="1"/>
            </p:cNvSpPr>
            <p:nvPr/>
          </p:nvSpPr>
          <p:spPr bwMode="auto">
            <a:xfrm flipV="1">
              <a:off x="3982" y="2095"/>
              <a:ext cx="267" cy="18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30"/>
            <p:cNvSpPr>
              <a:spLocks noChangeShapeType="1"/>
            </p:cNvSpPr>
            <p:nvPr/>
          </p:nvSpPr>
          <p:spPr bwMode="auto">
            <a:xfrm flipV="1">
              <a:off x="4009" y="2247"/>
              <a:ext cx="187" cy="12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31"/>
            <p:cNvSpPr>
              <a:spLocks noChangeShapeType="1"/>
            </p:cNvSpPr>
            <p:nvPr/>
          </p:nvSpPr>
          <p:spPr bwMode="auto">
            <a:xfrm flipV="1">
              <a:off x="4035" y="2380"/>
              <a:ext cx="134" cy="9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32"/>
            <p:cNvSpPr>
              <a:spLocks noChangeShapeType="1"/>
            </p:cNvSpPr>
            <p:nvPr/>
          </p:nvSpPr>
          <p:spPr bwMode="auto">
            <a:xfrm flipV="1">
              <a:off x="4063" y="2496"/>
              <a:ext cx="107" cy="7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33"/>
            <p:cNvSpPr>
              <a:spLocks noChangeShapeType="1"/>
            </p:cNvSpPr>
            <p:nvPr/>
          </p:nvSpPr>
          <p:spPr bwMode="auto">
            <a:xfrm flipV="1">
              <a:off x="4090" y="2612"/>
              <a:ext cx="80" cy="55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34"/>
            <p:cNvSpPr>
              <a:spLocks noChangeShapeType="1"/>
            </p:cNvSpPr>
            <p:nvPr/>
          </p:nvSpPr>
          <p:spPr bwMode="auto">
            <a:xfrm flipV="1">
              <a:off x="4117" y="2728"/>
              <a:ext cx="54" cy="3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35"/>
            <p:cNvSpPr>
              <a:spLocks noChangeShapeType="1"/>
            </p:cNvSpPr>
            <p:nvPr/>
          </p:nvSpPr>
          <p:spPr bwMode="auto">
            <a:xfrm flipV="1">
              <a:off x="4144" y="2844"/>
              <a:ext cx="27" cy="1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842125" y="2689225"/>
            <a:ext cx="877888" cy="788988"/>
            <a:chOff x="4310" y="1694"/>
            <a:chExt cx="553" cy="497"/>
          </a:xfrm>
        </p:grpSpPr>
        <p:sp>
          <p:nvSpPr>
            <p:cNvPr id="33848" name="Line 37"/>
            <p:cNvSpPr>
              <a:spLocks noChangeShapeType="1"/>
            </p:cNvSpPr>
            <p:nvPr/>
          </p:nvSpPr>
          <p:spPr bwMode="auto">
            <a:xfrm flipV="1">
              <a:off x="4310" y="1693"/>
              <a:ext cx="3" cy="310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38"/>
            <p:cNvSpPr>
              <a:spLocks noChangeShapeType="1"/>
            </p:cNvSpPr>
            <p:nvPr/>
          </p:nvSpPr>
          <p:spPr bwMode="auto">
            <a:xfrm flipV="1">
              <a:off x="4403" y="1817"/>
              <a:ext cx="2" cy="218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39"/>
            <p:cNvSpPr>
              <a:spLocks noChangeShapeType="1"/>
            </p:cNvSpPr>
            <p:nvPr/>
          </p:nvSpPr>
          <p:spPr bwMode="auto">
            <a:xfrm flipV="1">
              <a:off x="4494" y="1910"/>
              <a:ext cx="2" cy="15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40"/>
            <p:cNvSpPr>
              <a:spLocks noChangeShapeType="1"/>
            </p:cNvSpPr>
            <p:nvPr/>
          </p:nvSpPr>
          <p:spPr bwMode="auto">
            <a:xfrm flipV="1">
              <a:off x="4586" y="1973"/>
              <a:ext cx="1" cy="125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41"/>
            <p:cNvSpPr>
              <a:spLocks noChangeShapeType="1"/>
            </p:cNvSpPr>
            <p:nvPr/>
          </p:nvSpPr>
          <p:spPr bwMode="auto">
            <a:xfrm flipV="1">
              <a:off x="4679" y="2035"/>
              <a:ext cx="1" cy="95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42"/>
            <p:cNvSpPr>
              <a:spLocks noChangeShapeType="1"/>
            </p:cNvSpPr>
            <p:nvPr/>
          </p:nvSpPr>
          <p:spPr bwMode="auto">
            <a:xfrm flipV="1">
              <a:off x="4771" y="2097"/>
              <a:ext cx="1" cy="6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43"/>
            <p:cNvSpPr>
              <a:spLocks noChangeShapeType="1"/>
            </p:cNvSpPr>
            <p:nvPr/>
          </p:nvSpPr>
          <p:spPr bwMode="auto">
            <a:xfrm flipV="1">
              <a:off x="4863" y="2160"/>
              <a:ext cx="1" cy="3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09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5257800"/>
            <a:ext cx="1155700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3500438" y="4627563"/>
            <a:ext cx="958850" cy="858837"/>
            <a:chOff x="2205" y="2915"/>
            <a:chExt cx="604" cy="541"/>
          </a:xfrm>
        </p:grpSpPr>
        <p:sp>
          <p:nvSpPr>
            <p:cNvPr id="33841" name="Line 46"/>
            <p:cNvSpPr>
              <a:spLocks noChangeShapeType="1"/>
            </p:cNvSpPr>
            <p:nvPr/>
          </p:nvSpPr>
          <p:spPr bwMode="auto">
            <a:xfrm>
              <a:off x="2494" y="2915"/>
              <a:ext cx="316" cy="55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47"/>
            <p:cNvSpPr>
              <a:spLocks noChangeShapeType="1"/>
            </p:cNvSpPr>
            <p:nvPr/>
          </p:nvSpPr>
          <p:spPr bwMode="auto">
            <a:xfrm>
              <a:off x="2445" y="3004"/>
              <a:ext cx="221" cy="3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48"/>
            <p:cNvSpPr>
              <a:spLocks noChangeShapeType="1"/>
            </p:cNvSpPr>
            <p:nvPr/>
          </p:nvSpPr>
          <p:spPr bwMode="auto">
            <a:xfrm>
              <a:off x="2397" y="3093"/>
              <a:ext cx="158" cy="28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49"/>
            <p:cNvSpPr>
              <a:spLocks noChangeShapeType="1"/>
            </p:cNvSpPr>
            <p:nvPr/>
          </p:nvSpPr>
          <p:spPr bwMode="auto">
            <a:xfrm>
              <a:off x="2349" y="3183"/>
              <a:ext cx="127" cy="2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0"/>
            <p:cNvSpPr>
              <a:spLocks noChangeShapeType="1"/>
            </p:cNvSpPr>
            <p:nvPr/>
          </p:nvSpPr>
          <p:spPr bwMode="auto">
            <a:xfrm>
              <a:off x="2301" y="3272"/>
              <a:ext cx="95" cy="1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1"/>
            <p:cNvSpPr>
              <a:spLocks noChangeShapeType="1"/>
            </p:cNvSpPr>
            <p:nvPr/>
          </p:nvSpPr>
          <p:spPr bwMode="auto">
            <a:xfrm>
              <a:off x="2253" y="3362"/>
              <a:ext cx="63" cy="1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2"/>
            <p:cNvSpPr>
              <a:spLocks noChangeShapeType="1"/>
            </p:cNvSpPr>
            <p:nvPr/>
          </p:nvSpPr>
          <p:spPr bwMode="auto">
            <a:xfrm>
              <a:off x="2205" y="3451"/>
              <a:ext cx="32" cy="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4606925" y="4518025"/>
            <a:ext cx="557213" cy="1036638"/>
            <a:chOff x="2902" y="2846"/>
            <a:chExt cx="351" cy="653"/>
          </a:xfrm>
        </p:grpSpPr>
        <p:sp>
          <p:nvSpPr>
            <p:cNvPr id="33834" name="Line 54"/>
            <p:cNvSpPr>
              <a:spLocks noChangeShapeType="1"/>
            </p:cNvSpPr>
            <p:nvPr/>
          </p:nvSpPr>
          <p:spPr bwMode="auto">
            <a:xfrm flipV="1">
              <a:off x="2954" y="2845"/>
              <a:ext cx="300" cy="7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55"/>
            <p:cNvSpPr>
              <a:spLocks noChangeShapeType="1"/>
            </p:cNvSpPr>
            <p:nvPr/>
          </p:nvSpPr>
          <p:spPr bwMode="auto">
            <a:xfrm flipV="1">
              <a:off x="2945" y="2963"/>
              <a:ext cx="210" cy="5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56"/>
            <p:cNvSpPr>
              <a:spLocks noChangeShapeType="1"/>
            </p:cNvSpPr>
            <p:nvPr/>
          </p:nvSpPr>
          <p:spPr bwMode="auto">
            <a:xfrm flipV="1">
              <a:off x="2936" y="3075"/>
              <a:ext cx="150" cy="3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57"/>
            <p:cNvSpPr>
              <a:spLocks noChangeShapeType="1"/>
            </p:cNvSpPr>
            <p:nvPr/>
          </p:nvSpPr>
          <p:spPr bwMode="auto">
            <a:xfrm flipV="1">
              <a:off x="2928" y="3179"/>
              <a:ext cx="120" cy="30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58"/>
            <p:cNvSpPr>
              <a:spLocks noChangeShapeType="1"/>
            </p:cNvSpPr>
            <p:nvPr/>
          </p:nvSpPr>
          <p:spPr bwMode="auto">
            <a:xfrm flipV="1">
              <a:off x="2919" y="3283"/>
              <a:ext cx="90" cy="2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59"/>
            <p:cNvSpPr>
              <a:spLocks noChangeShapeType="1"/>
            </p:cNvSpPr>
            <p:nvPr/>
          </p:nvSpPr>
          <p:spPr bwMode="auto">
            <a:xfrm flipV="1">
              <a:off x="2910" y="3388"/>
              <a:ext cx="60" cy="1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60"/>
            <p:cNvSpPr>
              <a:spLocks noChangeShapeType="1"/>
            </p:cNvSpPr>
            <p:nvPr/>
          </p:nvSpPr>
          <p:spPr bwMode="auto">
            <a:xfrm flipV="1">
              <a:off x="2902" y="3492"/>
              <a:ext cx="30" cy="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812" name="Picture 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5638800"/>
            <a:ext cx="1155700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5303838" y="3994150"/>
            <a:ext cx="784225" cy="985838"/>
            <a:chOff x="3341" y="2516"/>
            <a:chExt cx="494" cy="621"/>
          </a:xfrm>
        </p:grpSpPr>
        <p:sp>
          <p:nvSpPr>
            <p:cNvPr id="33827" name="Line 63"/>
            <p:cNvSpPr>
              <a:spLocks noChangeShapeType="1"/>
            </p:cNvSpPr>
            <p:nvPr/>
          </p:nvSpPr>
          <p:spPr bwMode="auto">
            <a:xfrm flipV="1">
              <a:off x="3341" y="2516"/>
              <a:ext cx="82" cy="29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64"/>
            <p:cNvSpPr>
              <a:spLocks noChangeShapeType="1"/>
            </p:cNvSpPr>
            <p:nvPr/>
          </p:nvSpPr>
          <p:spPr bwMode="auto">
            <a:xfrm flipV="1">
              <a:off x="3422" y="2659"/>
              <a:ext cx="57" cy="210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65"/>
            <p:cNvSpPr>
              <a:spLocks noChangeShapeType="1"/>
            </p:cNvSpPr>
            <p:nvPr/>
          </p:nvSpPr>
          <p:spPr bwMode="auto">
            <a:xfrm flipV="1">
              <a:off x="3503" y="2772"/>
              <a:ext cx="41" cy="15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66"/>
            <p:cNvSpPr>
              <a:spLocks noChangeShapeType="1"/>
            </p:cNvSpPr>
            <p:nvPr/>
          </p:nvSpPr>
          <p:spPr bwMode="auto">
            <a:xfrm flipV="1">
              <a:off x="3584" y="2856"/>
              <a:ext cx="33" cy="12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67"/>
            <p:cNvSpPr>
              <a:spLocks noChangeShapeType="1"/>
            </p:cNvSpPr>
            <p:nvPr/>
          </p:nvSpPr>
          <p:spPr bwMode="auto">
            <a:xfrm flipV="1">
              <a:off x="3665" y="2940"/>
              <a:ext cx="25" cy="9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68"/>
            <p:cNvSpPr>
              <a:spLocks noChangeShapeType="1"/>
            </p:cNvSpPr>
            <p:nvPr/>
          </p:nvSpPr>
          <p:spPr bwMode="auto">
            <a:xfrm flipV="1">
              <a:off x="3746" y="3024"/>
              <a:ext cx="17" cy="6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69"/>
            <p:cNvSpPr>
              <a:spLocks noChangeShapeType="1"/>
            </p:cNvSpPr>
            <p:nvPr/>
          </p:nvSpPr>
          <p:spPr bwMode="auto">
            <a:xfrm flipV="1">
              <a:off x="3827" y="3108"/>
              <a:ext cx="9" cy="3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2595563" y="4214813"/>
            <a:ext cx="1146175" cy="430212"/>
            <a:chOff x="1635" y="2655"/>
            <a:chExt cx="722" cy="271"/>
          </a:xfrm>
        </p:grpSpPr>
        <p:sp>
          <p:nvSpPr>
            <p:cNvPr id="33820" name="Line 71"/>
            <p:cNvSpPr>
              <a:spLocks noChangeShapeType="1"/>
            </p:cNvSpPr>
            <p:nvPr/>
          </p:nvSpPr>
          <p:spPr bwMode="auto">
            <a:xfrm>
              <a:off x="2212" y="2655"/>
              <a:ext cx="147" cy="27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72"/>
            <p:cNvSpPr>
              <a:spLocks noChangeShapeType="1"/>
            </p:cNvSpPr>
            <p:nvPr/>
          </p:nvSpPr>
          <p:spPr bwMode="auto">
            <a:xfrm>
              <a:off x="2116" y="2672"/>
              <a:ext cx="103" cy="190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73"/>
            <p:cNvSpPr>
              <a:spLocks noChangeShapeType="1"/>
            </p:cNvSpPr>
            <p:nvPr/>
          </p:nvSpPr>
          <p:spPr bwMode="auto">
            <a:xfrm>
              <a:off x="2020" y="2689"/>
              <a:ext cx="73" cy="13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74"/>
            <p:cNvSpPr>
              <a:spLocks noChangeShapeType="1"/>
            </p:cNvSpPr>
            <p:nvPr/>
          </p:nvSpPr>
          <p:spPr bwMode="auto">
            <a:xfrm>
              <a:off x="1924" y="2705"/>
              <a:ext cx="58" cy="10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75"/>
            <p:cNvSpPr>
              <a:spLocks noChangeShapeType="1"/>
            </p:cNvSpPr>
            <p:nvPr/>
          </p:nvSpPr>
          <p:spPr bwMode="auto">
            <a:xfrm>
              <a:off x="1828" y="2722"/>
              <a:ext cx="44" cy="81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76"/>
            <p:cNvSpPr>
              <a:spLocks noChangeShapeType="1"/>
            </p:cNvSpPr>
            <p:nvPr/>
          </p:nvSpPr>
          <p:spPr bwMode="auto">
            <a:xfrm>
              <a:off x="1731" y="2739"/>
              <a:ext cx="29" cy="5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77"/>
            <p:cNvSpPr>
              <a:spLocks noChangeShapeType="1"/>
            </p:cNvSpPr>
            <p:nvPr/>
          </p:nvSpPr>
          <p:spPr bwMode="auto">
            <a:xfrm>
              <a:off x="1635" y="2756"/>
              <a:ext cx="14" cy="2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78" name="Freeform 78"/>
          <p:cNvSpPr>
            <a:spLocks noChangeArrowheads="1"/>
          </p:cNvSpPr>
          <p:nvPr/>
        </p:nvSpPr>
        <p:spPr bwMode="auto">
          <a:xfrm>
            <a:off x="2438400" y="685800"/>
            <a:ext cx="1541463" cy="779463"/>
          </a:xfrm>
          <a:custGeom>
            <a:avLst/>
            <a:gdLst>
              <a:gd name="T0" fmla="*/ 1540178 w 43200"/>
              <a:gd name="T1" fmla="*/ 389732 h 43200"/>
              <a:gd name="T2" fmla="*/ 770732 w 43200"/>
              <a:gd name="T3" fmla="*/ 778633 h 43200"/>
              <a:gd name="T4" fmla="*/ 4781 w 43200"/>
              <a:gd name="T5" fmla="*/ 389732 h 43200"/>
              <a:gd name="T6" fmla="*/ 770732 w 43200"/>
              <a:gd name="T7" fmla="*/ 44567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4B1E00"/>
          </a:solidFill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79" name="Freeform 79"/>
          <p:cNvSpPr>
            <a:spLocks noChangeArrowheads="1"/>
          </p:cNvSpPr>
          <p:nvPr/>
        </p:nvSpPr>
        <p:spPr bwMode="auto">
          <a:xfrm>
            <a:off x="2801938" y="1506538"/>
            <a:ext cx="1541462" cy="779462"/>
          </a:xfrm>
          <a:custGeom>
            <a:avLst/>
            <a:gdLst>
              <a:gd name="T0" fmla="*/ 1540177 w 43200"/>
              <a:gd name="T1" fmla="*/ 389731 h 43200"/>
              <a:gd name="T2" fmla="*/ 770731 w 43200"/>
              <a:gd name="T3" fmla="*/ 778632 h 43200"/>
              <a:gd name="T4" fmla="*/ 4781 w 43200"/>
              <a:gd name="T5" fmla="*/ 389731 h 43200"/>
              <a:gd name="T6" fmla="*/ 770731 w 43200"/>
              <a:gd name="T7" fmla="*/ 44566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6600"/>
          </a:solidFill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80" name="Freeform 80"/>
          <p:cNvSpPr>
            <a:spLocks noChangeArrowheads="1"/>
          </p:cNvSpPr>
          <p:nvPr/>
        </p:nvSpPr>
        <p:spPr bwMode="auto">
          <a:xfrm>
            <a:off x="4021138" y="838200"/>
            <a:ext cx="1541462" cy="779463"/>
          </a:xfrm>
          <a:custGeom>
            <a:avLst/>
            <a:gdLst>
              <a:gd name="T0" fmla="*/ 1540177 w 43200"/>
              <a:gd name="T1" fmla="*/ 389732 h 43200"/>
              <a:gd name="T2" fmla="*/ 770731 w 43200"/>
              <a:gd name="T3" fmla="*/ 778633 h 43200"/>
              <a:gd name="T4" fmla="*/ 4781 w 43200"/>
              <a:gd name="T5" fmla="*/ 389732 h 43200"/>
              <a:gd name="T6" fmla="*/ 770731 w 43200"/>
              <a:gd name="T7" fmla="*/ 44567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262673"/>
          </a:solidFill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81" name="Freeform 81"/>
          <p:cNvSpPr>
            <a:spLocks noChangeArrowheads="1"/>
          </p:cNvSpPr>
          <p:nvPr/>
        </p:nvSpPr>
        <p:spPr bwMode="auto">
          <a:xfrm>
            <a:off x="4173538" y="1963738"/>
            <a:ext cx="1541462" cy="779462"/>
          </a:xfrm>
          <a:custGeom>
            <a:avLst/>
            <a:gdLst>
              <a:gd name="T0" fmla="*/ 1540177 w 43200"/>
              <a:gd name="T1" fmla="*/ 389731 h 43200"/>
              <a:gd name="T2" fmla="*/ 770731 w 43200"/>
              <a:gd name="T3" fmla="*/ 778632 h 43200"/>
              <a:gd name="T4" fmla="*/ 4781 w 43200"/>
              <a:gd name="T5" fmla="*/ 389731 h 43200"/>
              <a:gd name="T6" fmla="*/ 770731 w 43200"/>
              <a:gd name="T7" fmla="*/ 44566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008000"/>
          </a:solidFill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82" name="Freeform 82"/>
          <p:cNvSpPr>
            <a:spLocks noChangeArrowheads="1"/>
          </p:cNvSpPr>
          <p:nvPr/>
        </p:nvSpPr>
        <p:spPr bwMode="auto">
          <a:xfrm>
            <a:off x="5468938" y="1219200"/>
            <a:ext cx="1541462" cy="779463"/>
          </a:xfrm>
          <a:custGeom>
            <a:avLst/>
            <a:gdLst>
              <a:gd name="T0" fmla="*/ 1540177 w 43200"/>
              <a:gd name="T1" fmla="*/ 389732 h 43200"/>
              <a:gd name="T2" fmla="*/ 770731 w 43200"/>
              <a:gd name="T3" fmla="*/ 778633 h 43200"/>
              <a:gd name="T4" fmla="*/ 4781 w 43200"/>
              <a:gd name="T5" fmla="*/ 389732 h 43200"/>
              <a:gd name="T6" fmla="*/ 770731 w 43200"/>
              <a:gd name="T7" fmla="*/ 44567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B3B3B3"/>
          </a:solidFill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31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600200"/>
            <a:ext cx="3757612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486400"/>
            <a:ext cx="1371600" cy="1293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1738" y="4089400"/>
            <a:ext cx="205740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Verdana" charset="0"/>
              </a:rPr>
              <a:t>Adding federated Identity Management</a:t>
            </a:r>
            <a:endParaRPr lang="en-US" sz="3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8677" name="Freeform 5"/>
          <p:cNvSpPr>
            <a:spLocks noChangeArrowheads="1"/>
          </p:cNvSpPr>
          <p:nvPr/>
        </p:nvSpPr>
        <p:spPr bwMode="auto">
          <a:xfrm>
            <a:off x="2743200" y="1295400"/>
            <a:ext cx="5943600" cy="3005138"/>
          </a:xfrm>
          <a:custGeom>
            <a:avLst/>
            <a:gdLst>
              <a:gd name="T0" fmla="*/ 5938647 w 43200"/>
              <a:gd name="T1" fmla="*/ 1502569 h 43200"/>
              <a:gd name="T2" fmla="*/ 2971800 w 43200"/>
              <a:gd name="T3" fmla="*/ 3001938 h 43200"/>
              <a:gd name="T4" fmla="*/ 18436 w 43200"/>
              <a:gd name="T5" fmla="*/ 1502569 h 43200"/>
              <a:gd name="T6" fmla="*/ 2971800 w 43200"/>
              <a:gd name="T7" fmla="*/ 171822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74963" y="4162425"/>
            <a:ext cx="1435100" cy="1284288"/>
            <a:chOff x="1811" y="2622"/>
            <a:chExt cx="904" cy="809"/>
          </a:xfrm>
        </p:grpSpPr>
        <p:sp>
          <p:nvSpPr>
            <p:cNvPr id="34824" name="Line 7"/>
            <p:cNvSpPr>
              <a:spLocks noChangeShapeType="1"/>
            </p:cNvSpPr>
            <p:nvPr/>
          </p:nvSpPr>
          <p:spPr bwMode="auto">
            <a:xfrm>
              <a:off x="2242" y="2622"/>
              <a:ext cx="473" cy="8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8"/>
            <p:cNvSpPr>
              <a:spLocks noChangeShapeType="1"/>
            </p:cNvSpPr>
            <p:nvPr/>
          </p:nvSpPr>
          <p:spPr bwMode="auto">
            <a:xfrm>
              <a:off x="2170" y="2755"/>
              <a:ext cx="331" cy="5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9"/>
            <p:cNvSpPr>
              <a:spLocks noChangeShapeType="1"/>
            </p:cNvSpPr>
            <p:nvPr/>
          </p:nvSpPr>
          <p:spPr bwMode="auto">
            <a:xfrm>
              <a:off x="2099" y="2888"/>
              <a:ext cx="236" cy="4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0"/>
            <p:cNvSpPr>
              <a:spLocks noChangeShapeType="1"/>
            </p:cNvSpPr>
            <p:nvPr/>
          </p:nvSpPr>
          <p:spPr bwMode="auto">
            <a:xfrm>
              <a:off x="2026" y="3022"/>
              <a:ext cx="189" cy="3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Line 11"/>
            <p:cNvSpPr>
              <a:spLocks noChangeShapeType="1"/>
            </p:cNvSpPr>
            <p:nvPr/>
          </p:nvSpPr>
          <p:spPr bwMode="auto">
            <a:xfrm>
              <a:off x="1955" y="3155"/>
              <a:ext cx="142" cy="2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Line 12"/>
            <p:cNvSpPr>
              <a:spLocks noChangeShapeType="1"/>
            </p:cNvSpPr>
            <p:nvPr/>
          </p:nvSpPr>
          <p:spPr bwMode="auto">
            <a:xfrm>
              <a:off x="1882" y="3289"/>
              <a:ext cx="95" cy="1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13"/>
            <p:cNvSpPr>
              <a:spLocks noChangeShapeType="1"/>
            </p:cNvSpPr>
            <p:nvPr/>
          </p:nvSpPr>
          <p:spPr bwMode="auto">
            <a:xfrm>
              <a:off x="1811" y="3422"/>
              <a:ext cx="47" cy="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32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1738" y="4089400"/>
            <a:ext cx="2057400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608138"/>
            <a:ext cx="3810000" cy="224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>
                <a:solidFill>
                  <a:srgbClr val="000000"/>
                </a:solidFill>
                <a:latin typeface="Verdana" charset="0"/>
              </a:rPr>
              <a:t>Collaboration Infrastructure</a:t>
            </a:r>
          </a:p>
        </p:txBody>
      </p:sp>
      <p:sp>
        <p:nvSpPr>
          <p:cNvPr id="2" name="Freeform 4"/>
          <p:cNvSpPr>
            <a:spLocks noChangeArrowheads="1"/>
          </p:cNvSpPr>
          <p:nvPr/>
        </p:nvSpPr>
        <p:spPr bwMode="auto">
          <a:xfrm>
            <a:off x="2743200" y="1295400"/>
            <a:ext cx="5943600" cy="3005138"/>
          </a:xfrm>
          <a:custGeom>
            <a:avLst/>
            <a:gdLst>
              <a:gd name="T0" fmla="*/ 5938647 w 43200"/>
              <a:gd name="T1" fmla="*/ 1502569 h 43200"/>
              <a:gd name="T2" fmla="*/ 2971800 w 43200"/>
              <a:gd name="T3" fmla="*/ 3001938 h 43200"/>
              <a:gd name="T4" fmla="*/ 18436 w 43200"/>
              <a:gd name="T5" fmla="*/ 1502569 h 43200"/>
              <a:gd name="T6" fmla="*/ 2971800 w 43200"/>
              <a:gd name="T7" fmla="*/ 171822 h 43200"/>
              <a:gd name="T8" fmla="*/ 5954 w 43200"/>
              <a:gd name="T9" fmla="*/ 6524 h 43200"/>
              <a:gd name="T10" fmla="*/ 34174 w 43200"/>
              <a:gd name="T11" fmla="*/ 34674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41400">
            <a:solidFill>
              <a:srgbClr val="000000"/>
            </a:solidFill>
            <a:round/>
            <a:headEnd/>
            <a:tailEnd/>
          </a:ln>
          <a:effectLst>
            <a:outerShdw dist="164954" dir="2700000" algn="ctr" rotWithShape="0">
              <a:srgbClr val="000000">
                <a:alpha val="9200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>
            <a:lum bright="-22000" contrast="42000"/>
          </a:blip>
          <a:srcRect/>
          <a:stretch>
            <a:fillRect/>
          </a:stretch>
        </p:blipFill>
        <p:spPr bwMode="auto">
          <a:xfrm>
            <a:off x="1789113" y="5373688"/>
            <a:ext cx="159385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74963" y="4162425"/>
            <a:ext cx="1435100" cy="1284288"/>
            <a:chOff x="1811" y="2622"/>
            <a:chExt cx="904" cy="809"/>
          </a:xfrm>
        </p:grpSpPr>
        <p:sp>
          <p:nvSpPr>
            <p:cNvPr id="35851" name="Line 7"/>
            <p:cNvSpPr>
              <a:spLocks noChangeShapeType="1"/>
            </p:cNvSpPr>
            <p:nvPr/>
          </p:nvSpPr>
          <p:spPr bwMode="auto">
            <a:xfrm>
              <a:off x="2242" y="2622"/>
              <a:ext cx="473" cy="83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2" name="Line 8"/>
            <p:cNvSpPr>
              <a:spLocks noChangeShapeType="1"/>
            </p:cNvSpPr>
            <p:nvPr/>
          </p:nvSpPr>
          <p:spPr bwMode="auto">
            <a:xfrm>
              <a:off x="2170" y="2755"/>
              <a:ext cx="331" cy="5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9"/>
            <p:cNvSpPr>
              <a:spLocks noChangeShapeType="1"/>
            </p:cNvSpPr>
            <p:nvPr/>
          </p:nvSpPr>
          <p:spPr bwMode="auto">
            <a:xfrm>
              <a:off x="2099" y="2888"/>
              <a:ext cx="236" cy="42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10"/>
            <p:cNvSpPr>
              <a:spLocks noChangeShapeType="1"/>
            </p:cNvSpPr>
            <p:nvPr/>
          </p:nvSpPr>
          <p:spPr bwMode="auto">
            <a:xfrm>
              <a:off x="2026" y="3022"/>
              <a:ext cx="189" cy="34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1"/>
            <p:cNvSpPr>
              <a:spLocks noChangeShapeType="1"/>
            </p:cNvSpPr>
            <p:nvPr/>
          </p:nvSpPr>
          <p:spPr bwMode="auto">
            <a:xfrm>
              <a:off x="1955" y="3155"/>
              <a:ext cx="142" cy="26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2"/>
            <p:cNvSpPr>
              <a:spLocks noChangeShapeType="1"/>
            </p:cNvSpPr>
            <p:nvPr/>
          </p:nvSpPr>
          <p:spPr bwMode="auto">
            <a:xfrm>
              <a:off x="1882" y="3289"/>
              <a:ext cx="95" cy="17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3"/>
            <p:cNvSpPr>
              <a:spLocks noChangeShapeType="1"/>
            </p:cNvSpPr>
            <p:nvPr/>
          </p:nvSpPr>
          <p:spPr bwMode="auto">
            <a:xfrm>
              <a:off x="1811" y="3422"/>
              <a:ext cx="47" cy="9"/>
            </a:xfrm>
            <a:prstGeom prst="line">
              <a:avLst/>
            </a:prstGeom>
            <a:noFill/>
            <a:ln w="6336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84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7613" y="2057400"/>
            <a:ext cx="738187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0175" y="4876800"/>
            <a:ext cx="2333625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60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9700" y="4800600"/>
            <a:ext cx="1003300" cy="1816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33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447800" y="152400"/>
            <a:ext cx="5715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Verdana" charset="0"/>
              </a:rPr>
              <a:t>Collaboration Infrastructure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447800" y="1524000"/>
            <a:ext cx="70104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1313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Verdana" charset="0"/>
              </a:rPr>
              <a:t>CoIn</a:t>
            </a: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 is a blend, a synergy between: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Federated </a:t>
            </a:r>
            <a:r>
              <a:rPr lang="en-US" sz="2000" dirty="0" err="1">
                <a:solidFill>
                  <a:srgbClr val="000000"/>
                </a:solidFill>
                <a:latin typeface="Verdana" charset="0"/>
              </a:rPr>
              <a:t>IdM</a:t>
            </a: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 and Group middleware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Social Networking</a:t>
            </a:r>
          </a:p>
          <a:p>
            <a:pPr marL="1084263" lvl="1" indent="-341313">
              <a:lnSpc>
                <a:spcPts val="2788"/>
              </a:lnSpc>
              <a:buFont typeface="Verdana" charset="0"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>
                <a:solidFill>
                  <a:srgbClr val="000000"/>
                </a:solidFill>
                <a:latin typeface="Verdana" charset="0"/>
              </a:rPr>
              <a:t>Collaboration Tools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838700"/>
            <a:ext cx="38671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4210050"/>
            <a:ext cx="45815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1242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34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524000"/>
            <a:ext cx="7372672" cy="4572000"/>
          </a:xfrm>
        </p:spPr>
        <p:txBody>
          <a:bodyPr/>
          <a:lstStyle/>
          <a:p>
            <a:r>
              <a:rPr lang="en-US" dirty="0" smtClean="0"/>
              <a:t>The demands from scientific research users are still ahead of what the market can provide</a:t>
            </a:r>
          </a:p>
          <a:p>
            <a:endParaRPr lang="en-US" dirty="0" smtClean="0"/>
          </a:p>
          <a:p>
            <a:r>
              <a:rPr lang="en-US" dirty="0" smtClean="0"/>
              <a:t>The integration of Computing, Storage, Networks, Identity Management, Collaborations Tools and Scientific Instruments is the true next paradigm shift</a:t>
            </a:r>
          </a:p>
          <a:p>
            <a:endParaRPr lang="en-US" dirty="0" smtClean="0"/>
          </a:p>
          <a:p>
            <a:r>
              <a:rPr lang="en-US" dirty="0" smtClean="0"/>
              <a:t>Clouds and cloud services will become an integral part of research networks</a:t>
            </a:r>
          </a:p>
          <a:p>
            <a:endParaRPr lang="en-US" dirty="0" smtClean="0"/>
          </a:p>
          <a:p>
            <a:r>
              <a:rPr lang="en-US" dirty="0" smtClean="0"/>
              <a:t>Close collaboration between users and e-Infrastructure providers is essential to realize the true Collaboration Infrastructure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0CC7F-D066-4AB6-A910-4E1D346B54AA}" type="slidenum">
              <a:rPr lang="nl-NL" smtClean="0"/>
              <a:pPr/>
              <a:t>35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Global </a:t>
            </a:r>
            <a:r>
              <a:rPr lang="en-US" dirty="0" err="1" smtClean="0"/>
              <a:t>LambdaGrid</a:t>
            </a:r>
            <a:r>
              <a:rPr lang="en-US" dirty="0" smtClean="0"/>
              <a:t> Workshop:</a:t>
            </a:r>
          </a:p>
          <a:p>
            <a:pPr lvl="1"/>
            <a:r>
              <a:rPr lang="en-US" dirty="0" smtClean="0"/>
              <a:t>CERN, Geneva, Switzerland</a:t>
            </a:r>
            <a:endParaRPr lang="de-DE" dirty="0" smtClean="0"/>
          </a:p>
          <a:p>
            <a:pPr lvl="1"/>
            <a:r>
              <a:rPr lang="de-DE" dirty="0" smtClean="0"/>
              <a:t>13-14 October 2010</a:t>
            </a:r>
          </a:p>
          <a:p>
            <a:endParaRPr lang="de-DE" dirty="0" smtClean="0"/>
          </a:p>
          <a:p>
            <a:pPr lvl="1"/>
            <a:r>
              <a:rPr lang="de-DE" dirty="0" smtClean="0"/>
              <a:t>Hosted by: CERN</a:t>
            </a:r>
          </a:p>
          <a:p>
            <a:pPr lvl="1"/>
            <a:r>
              <a:rPr lang="en-US" dirty="0" smtClean="0"/>
              <a:t>Program and details at: </a:t>
            </a:r>
            <a:r>
              <a:rPr lang="en-US" dirty="0" smtClean="0">
                <a:hlinkClick r:id="rId3"/>
              </a:rPr>
              <a:t>http://www.glif.is/meetings/2010/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FB424-11DE-4470-AC73-12D5ED9091A2}" type="slidenum">
              <a:rPr lang="nl-NL" smtClean="0"/>
              <a:pPr/>
              <a:t>36</a:t>
            </a:fld>
            <a:endParaRPr lang="nl-NL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4005064"/>
            <a:ext cx="351104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5445224"/>
            <a:ext cx="4268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E: </a:t>
            </a:r>
            <a:r>
              <a:rPr lang="en-US" dirty="0" smtClean="0">
                <a:hlinkClick r:id="rId5"/>
              </a:rPr>
              <a:t>erik-jan.bos@surfnet.nl</a:t>
            </a:r>
            <a:endParaRPr lang="en-US" dirty="0" smtClean="0"/>
          </a:p>
          <a:p>
            <a:r>
              <a:rPr lang="en-US" dirty="0" smtClean="0"/>
              <a:t>T: +31 30 2305305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E-Infrastructure Vision</a:t>
            </a:r>
            <a:endParaRPr lang="en-US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Researchers can work together simply and efficiently by seamlessly linking all kinds of e-Infrastructure services</a:t>
            </a:r>
          </a:p>
          <a:p>
            <a:endParaRPr lang="en-GB" dirty="0" smtClean="0"/>
          </a:p>
          <a:p>
            <a:r>
              <a:rPr lang="en-GB" dirty="0" smtClean="0"/>
              <a:t>The development of new applications for the e-Infrastructure is stimulated</a:t>
            </a:r>
          </a:p>
          <a:p>
            <a:endParaRPr lang="en-GB" dirty="0" smtClean="0"/>
          </a:p>
          <a:p>
            <a:r>
              <a:rPr lang="en-GB" dirty="0" smtClean="0"/>
              <a:t>Middleware enables the usability of these e-Infrastructure services in a user-friendly way</a:t>
            </a:r>
          </a:p>
          <a:p>
            <a:endParaRPr lang="en-GB" dirty="0" smtClean="0"/>
          </a:p>
          <a:p>
            <a:r>
              <a:rPr lang="en-US" dirty="0" smtClean="0"/>
              <a:t>Bandwidth, for IP &amp; </a:t>
            </a:r>
            <a:r>
              <a:rPr lang="en-US" dirty="0" err="1" smtClean="0"/>
              <a:t>Lightpaths</a:t>
            </a:r>
            <a:r>
              <a:rPr lang="en-US" dirty="0" smtClean="0"/>
              <a:t>, does not need to be scarce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2B0AF7B-7A42-4181-80BD-55C0F3AB82BD}" type="slidenum">
              <a:rPr lang="nl-NL">
                <a:latin typeface="Arial" charset="0"/>
              </a:rPr>
              <a:pPr/>
              <a:t>3</a:t>
            </a:fld>
            <a:endParaRPr lang="nl-NL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observations:</a:t>
            </a:r>
            <a:br>
              <a:rPr lang="en-US" dirty="0" smtClean="0"/>
            </a:br>
            <a:r>
              <a:rPr lang="en-US" dirty="0" smtClean="0"/>
              <a:t>User perspective</a:t>
            </a:r>
            <a:endParaRPr lang="en-US" dirty="0"/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and more data-centered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Research within virtual </a:t>
            </a:r>
            <a:r>
              <a:rPr lang="en-US" dirty="0" err="1" smtClean="0"/>
              <a:t>organisations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Research is a global activity</a:t>
            </a:r>
          </a:p>
          <a:p>
            <a:endParaRPr lang="en-US" dirty="0" smtClean="0"/>
          </a:p>
          <a:p>
            <a:r>
              <a:rPr lang="en-US" dirty="0" smtClean="0"/>
              <a:t>Clouds and cloud services are coming towards us fast, fuelling the discussion “build or buy”</a:t>
            </a:r>
          </a:p>
          <a:p>
            <a:endParaRPr lang="en-US" dirty="0" smtClean="0"/>
          </a:p>
          <a:p>
            <a:r>
              <a:rPr lang="en-US" dirty="0" smtClean="0"/>
              <a:t>Open Access</a:t>
            </a:r>
          </a:p>
          <a:p>
            <a:endParaRPr lang="en-US" dirty="0" smtClean="0"/>
          </a:p>
          <a:p>
            <a:r>
              <a:rPr lang="en-US" dirty="0" smtClean="0"/>
              <a:t>Facilities shared and linked by ICT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4AF54C-2104-4266-8B95-69CFA057429F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observations: Provider perspective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 ahead of general needs and markets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 demands coming from ICT-competent users</a:t>
            </a:r>
          </a:p>
          <a:p>
            <a:endParaRPr lang="en-US" dirty="0" smtClean="0"/>
          </a:p>
          <a:p>
            <a:r>
              <a:rPr lang="en-US" dirty="0" smtClean="0"/>
              <a:t>Growing set of demands coming from researchers without ICT knowledge</a:t>
            </a:r>
          </a:p>
          <a:p>
            <a:endParaRPr lang="en-US" dirty="0" smtClean="0"/>
          </a:p>
          <a:p>
            <a:r>
              <a:rPr lang="en-US" dirty="0" smtClean="0"/>
              <a:t>Huge amount of ICT-service offerings outside of the institutes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Hence…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l-NL" dirty="0" smtClean="0"/>
              <a:t>It’s about services and their integration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Close collaboration with users and e-Infrastructure providers is urgently needed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Coordination between domains on a worldwide scale should be our focus</a:t>
            </a:r>
          </a:p>
          <a:p>
            <a:pPr>
              <a:buFont typeface="Arial" charset="0"/>
              <a:buChar char="•"/>
            </a:pPr>
            <a:endParaRPr lang="nl-NL" dirty="0" smtClean="0"/>
          </a:p>
          <a:p>
            <a:pPr>
              <a:buFont typeface="Arial" charset="0"/>
              <a:buChar char="•"/>
            </a:pPr>
            <a:r>
              <a:rPr lang="nl-NL" dirty="0" smtClean="0"/>
              <a:t>Open innovation is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52400" y="6400800"/>
            <a:ext cx="1066800" cy="457200"/>
          </a:xfrm>
        </p:spPr>
        <p:txBody>
          <a:bodyPr/>
          <a:lstStyle/>
          <a:p>
            <a:fld id="{BECDFDDC-13C3-47E2-8CE2-B93915415825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E808D7-E1B2-41B3-9612-B971E6D3C77C}" type="slidenum">
              <a:rPr lang="en-GB"/>
              <a:pPr/>
              <a:t>7</a:t>
            </a:fld>
            <a:endParaRPr lang="en-GB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E-Infrastructure is global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Environment is inherently multi-domain</a:t>
            </a:r>
          </a:p>
          <a:p>
            <a:r>
              <a:rPr lang="en-US" dirty="0" smtClean="0"/>
              <a:t>Each domain is progressing at its own pace</a:t>
            </a:r>
          </a:p>
          <a:p>
            <a:endParaRPr lang="en-US" dirty="0" smtClean="0"/>
          </a:p>
          <a:p>
            <a:r>
              <a:rPr lang="en-US" dirty="0" smtClean="0"/>
              <a:t>Federated services</a:t>
            </a:r>
          </a:p>
          <a:p>
            <a:r>
              <a:rPr lang="en-US" dirty="0" smtClean="0"/>
              <a:t>Open standards</a:t>
            </a:r>
          </a:p>
          <a:p>
            <a:r>
              <a:rPr lang="en-US" dirty="0" smtClean="0"/>
              <a:t>(Re-)using best current practices</a:t>
            </a:r>
          </a:p>
          <a:p>
            <a:endParaRPr lang="en-US" dirty="0" smtClean="0"/>
          </a:p>
          <a:p>
            <a:r>
              <a:rPr lang="en-US" dirty="0" smtClean="0"/>
              <a:t>Users and providers together need to work on finding and walking on an optimal path forward:</a:t>
            </a:r>
          </a:p>
          <a:p>
            <a:pPr lvl="1"/>
            <a:r>
              <a:rPr lang="en-US" dirty="0" smtClean="0"/>
              <a:t>Nurture domains and grow them strong</a:t>
            </a:r>
          </a:p>
          <a:p>
            <a:pPr lvl="1"/>
            <a:r>
              <a:rPr lang="en-US" dirty="0" smtClean="0"/>
              <a:t>Avoiding lowest common denominators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7864" y="2132856"/>
            <a:ext cx="5505118" cy="423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Nordic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NORDUnet</a:t>
            </a:r>
            <a:r>
              <a:rPr lang="en-US" dirty="0" smtClean="0"/>
              <a:t> &amp; Nordic </a:t>
            </a:r>
            <a:r>
              <a:rPr lang="en-US" dirty="0" err="1" smtClean="0"/>
              <a:t>DataGrid</a:t>
            </a:r>
            <a:r>
              <a:rPr lang="en-US" dirty="0" smtClean="0"/>
              <a:t> Facility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525376-24B9-4DAF-B005-00C68C74D476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212976"/>
            <a:ext cx="1933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-ndgf-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365104"/>
            <a:ext cx="1714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RFnet-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SURFnet-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URFnet-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Fnet-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Fnet-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Fnet-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Fnet-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RFnet-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Fnet-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Fnet-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Fnet-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Fnet-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Fnet-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RFnet-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13441</TotalTime>
  <Words>1267</Words>
  <Application>Microsoft Office PowerPoint</Application>
  <PresentationFormat>On-screen Show (4:3)</PresentationFormat>
  <Paragraphs>319</Paragraphs>
  <Slides>37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SURFnet-EN</vt:lpstr>
      <vt:lpstr>National R&amp;E Networks: Engines for innovation in research </vt:lpstr>
      <vt:lpstr>Erik-Jan Bos</vt:lpstr>
      <vt:lpstr>E-Infrastructures users today experience…</vt:lpstr>
      <vt:lpstr>E-Infrastructure Vision</vt:lpstr>
      <vt:lpstr>Some observations: User perspective</vt:lpstr>
      <vt:lpstr>Some observations: Provider perspective</vt:lpstr>
      <vt:lpstr>Hence…</vt:lpstr>
      <vt:lpstr>E-Infrastructure is global</vt:lpstr>
      <vt:lpstr>Nordic situation</vt:lpstr>
      <vt:lpstr>Dutch situation</vt:lpstr>
      <vt:lpstr>Open Innovation is KEY</vt:lpstr>
      <vt:lpstr>New research -&gt; new ICT requirements</vt:lpstr>
      <vt:lpstr>Example: distributed low frequency array LOFAR</vt:lpstr>
      <vt:lpstr>Example: e-VLBI, a global radiotelescope </vt:lpstr>
      <vt:lpstr>Example: LHC Computing Grid and LHCOPN</vt:lpstr>
      <vt:lpstr>The Case for NRENs </vt:lpstr>
      <vt:lpstr>Areas to work on</vt:lpstr>
      <vt:lpstr>Hybrid end-to-end network in NL</vt:lpstr>
      <vt:lpstr>NREN Dark Fibers - 2009</vt:lpstr>
      <vt:lpstr>The GÉANT Network</vt:lpstr>
      <vt:lpstr>Hybrid end-to-end network: Lightpaths</vt:lpstr>
      <vt:lpstr>Slide 21</vt:lpstr>
      <vt:lpstr>Global Lambda Integrated Facility</vt:lpstr>
      <vt:lpstr>Resources in GLIF</vt:lpstr>
      <vt:lpstr>NetherLight: The GOLE in Amsterdam</vt:lpstr>
      <vt:lpstr>Federated Identity Management</vt:lpstr>
      <vt:lpstr>SURFfederatie Functional View</vt:lpstr>
      <vt:lpstr>Certificates for Grids, possibilities to explore</vt:lpstr>
      <vt:lpstr>Online Collaboration</vt:lpstr>
      <vt:lpstr>Slide 29</vt:lpstr>
      <vt:lpstr>Slide 30</vt:lpstr>
      <vt:lpstr>Slide 31</vt:lpstr>
      <vt:lpstr>Slide 32</vt:lpstr>
      <vt:lpstr>Slide 33</vt:lpstr>
      <vt:lpstr>Slide 34</vt:lpstr>
      <vt:lpstr>Conclusions</vt:lpstr>
      <vt:lpstr>Thank you! Questions?</vt:lpstr>
    </vt:vector>
  </TitlesOfParts>
  <Company>Surfnet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R&amp;E Networks: Engines for innovation in research</dc:title>
  <dc:creator>Erik-Jan Bos</dc:creator>
  <cp:lastModifiedBy>Erik-Jan Bos</cp:lastModifiedBy>
  <cp:revision>115</cp:revision>
  <dcterms:created xsi:type="dcterms:W3CDTF">2010-07-29T18:07:58Z</dcterms:created>
  <dcterms:modified xsi:type="dcterms:W3CDTF">2010-09-15T05:26:36Z</dcterms:modified>
</cp:coreProperties>
</file>