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58" r:id="rId3"/>
    <p:sldId id="261" r:id="rId4"/>
    <p:sldId id="259" r:id="rId5"/>
    <p:sldId id="263" r:id="rId6"/>
    <p:sldId id="264" r:id="rId7"/>
    <p:sldId id="268" r:id="rId8"/>
    <p:sldId id="265" r:id="rId9"/>
    <p:sldId id="257" r:id="rId10"/>
    <p:sldId id="266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us.fzk.de/pages/docu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GGUS Roadmap</a:t>
            </a:r>
            <a:endParaRPr lang="en-GB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b="1" dirty="0" err="1" smtClean="0">
                <a:latin typeface="+mn-lt"/>
              </a:rPr>
              <a:t>Torsten</a:t>
            </a:r>
            <a:r>
              <a:rPr lang="en-GB" sz="2800" b="1" dirty="0" smtClean="0">
                <a:latin typeface="+mn-lt"/>
              </a:rPr>
              <a:t> </a:t>
            </a:r>
            <a:r>
              <a:rPr lang="en-GB" sz="2800" b="1" dirty="0" err="1" smtClean="0">
                <a:latin typeface="+mn-lt"/>
              </a:rPr>
              <a:t>Antoni</a:t>
            </a:r>
            <a:endParaRPr lang="en-GB" sz="2800" b="1" dirty="0" smtClean="0">
              <a:latin typeface="+mn-lt"/>
            </a:endParaRPr>
          </a:p>
          <a:p>
            <a:r>
              <a:rPr lang="en-GB" sz="2800" b="1" dirty="0" smtClean="0">
                <a:latin typeface="+mn-lt"/>
              </a:rPr>
              <a:t>KIT | GGUS</a:t>
            </a:r>
          </a:p>
          <a:p>
            <a:r>
              <a:rPr lang="en-GB" sz="2000" b="1" dirty="0" smtClean="0">
                <a:latin typeface="+mn-lt"/>
              </a:rPr>
              <a:t>antoni@kit.edu</a:t>
            </a:r>
            <a:endParaRPr lang="en-GB" sz="2000" b="1" dirty="0">
              <a:latin typeface="+mn-lt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9/16/2010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GGUS </a:t>
            </a:r>
            <a:r>
              <a:rPr lang="de-DE" dirty="0" err="1" smtClean="0"/>
              <a:t>interfaces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Standard </a:t>
            </a:r>
            <a:r>
              <a:rPr lang="de-DE" b="1" dirty="0" err="1" smtClean="0">
                <a:latin typeface="+mn-lt"/>
              </a:rPr>
              <a:t>interface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NGI </a:t>
            </a:r>
            <a:r>
              <a:rPr lang="de-DE" b="1" dirty="0" err="1" smtClean="0">
                <a:latin typeface="+mn-lt"/>
              </a:rPr>
              <a:t>helpdesks</a:t>
            </a:r>
            <a:endParaRPr lang="de-DE" b="1" dirty="0" smtClean="0">
              <a:latin typeface="+mn-lt"/>
            </a:endParaRPr>
          </a:p>
          <a:p>
            <a:pPr lvl="1"/>
            <a:r>
              <a:rPr lang="de-DE" b="1" dirty="0" smtClean="0">
                <a:latin typeface="+mn-lt"/>
              </a:rPr>
              <a:t>Web </a:t>
            </a:r>
            <a:r>
              <a:rPr lang="de-DE" b="1" dirty="0" err="1" smtClean="0">
                <a:latin typeface="+mn-lt"/>
              </a:rPr>
              <a:t>services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or</a:t>
            </a:r>
            <a:r>
              <a:rPr lang="de-DE" b="1" dirty="0" smtClean="0">
                <a:latin typeface="+mn-lt"/>
              </a:rPr>
              <a:t> Messaging</a:t>
            </a:r>
          </a:p>
          <a:p>
            <a:r>
              <a:rPr lang="de-DE" b="1" dirty="0" err="1" smtClean="0">
                <a:latin typeface="+mn-lt"/>
              </a:rPr>
              <a:t>Some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functionality</a:t>
            </a:r>
            <a:r>
              <a:rPr lang="de-DE" b="1" dirty="0" smtClean="0">
                <a:latin typeface="+mn-lt"/>
              </a:rPr>
              <a:t> in GGUS in not </a:t>
            </a:r>
            <a:r>
              <a:rPr lang="de-DE" b="1" dirty="0" err="1" smtClean="0">
                <a:latin typeface="+mn-lt"/>
              </a:rPr>
              <a:t>yet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implemented</a:t>
            </a:r>
            <a:r>
              <a:rPr lang="de-DE" b="1" dirty="0" smtClean="0">
                <a:latin typeface="+mn-lt"/>
              </a:rPr>
              <a:t> in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interfaces</a:t>
            </a:r>
            <a:endParaRPr lang="de-DE" b="1" dirty="0" smtClean="0">
              <a:latin typeface="+mn-lt"/>
            </a:endParaRPr>
          </a:p>
          <a:p>
            <a:pPr lvl="1"/>
            <a:r>
              <a:rPr lang="de-DE" b="1" dirty="0">
                <a:latin typeface="+mn-lt"/>
              </a:rPr>
              <a:t>e</a:t>
            </a:r>
            <a:r>
              <a:rPr lang="de-DE" b="1" dirty="0" smtClean="0">
                <a:latin typeface="+mn-lt"/>
              </a:rPr>
              <a:t>.g. ticket </a:t>
            </a:r>
            <a:r>
              <a:rPr lang="de-DE" b="1" dirty="0" err="1" smtClean="0">
                <a:latin typeface="+mn-lt"/>
              </a:rPr>
              <a:t>relations</a:t>
            </a:r>
            <a:r>
              <a:rPr lang="de-DE" b="1" dirty="0" smtClean="0">
                <a:latin typeface="+mn-lt"/>
              </a:rPr>
              <a:t> </a:t>
            </a:r>
            <a:br>
              <a:rPr lang="de-DE" b="1" dirty="0" smtClean="0">
                <a:latin typeface="+mn-lt"/>
              </a:rPr>
            </a:br>
            <a:r>
              <a:rPr lang="de-DE" b="1" dirty="0" smtClean="0">
                <a:latin typeface="+mn-lt"/>
              </a:rPr>
              <a:t>(</a:t>
            </a:r>
            <a:r>
              <a:rPr lang="de-DE" b="1" dirty="0" err="1" smtClean="0">
                <a:latin typeface="+mn-lt"/>
              </a:rPr>
              <a:t>master</a:t>
            </a:r>
            <a:r>
              <a:rPr lang="de-DE" b="1" dirty="0" smtClean="0">
                <a:latin typeface="+mn-lt"/>
              </a:rPr>
              <a:t>/</a:t>
            </a:r>
            <a:r>
              <a:rPr lang="de-DE" b="1" dirty="0" err="1" smtClean="0">
                <a:latin typeface="+mn-lt"/>
              </a:rPr>
              <a:t>slave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parent</a:t>
            </a:r>
            <a:r>
              <a:rPr lang="de-DE" b="1" dirty="0" smtClean="0">
                <a:latin typeface="+mn-lt"/>
              </a:rPr>
              <a:t>/</a:t>
            </a:r>
            <a:r>
              <a:rPr lang="de-DE" b="1" dirty="0" err="1" smtClean="0">
                <a:latin typeface="+mn-lt"/>
              </a:rPr>
              <a:t>child</a:t>
            </a:r>
            <a:r>
              <a:rPr lang="de-DE" b="1" dirty="0" smtClean="0">
                <a:latin typeface="+mn-lt"/>
              </a:rPr>
              <a:t>) </a:t>
            </a:r>
          </a:p>
          <a:p>
            <a:pPr lvl="1"/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180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</a:t>
            </a:r>
            <a:r>
              <a:rPr lang="de-DE" dirty="0"/>
              <a:t>G</a:t>
            </a:r>
            <a:r>
              <a:rPr lang="de-DE" dirty="0" smtClean="0"/>
              <a:t>enerator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Tool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self-create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statistics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and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metrics</a:t>
            </a:r>
            <a:endParaRPr lang="de-DE" b="1" dirty="0" smtClean="0">
              <a:latin typeface="+mn-lt"/>
            </a:endParaRPr>
          </a:p>
          <a:p>
            <a:pPr lvl="1"/>
            <a:r>
              <a:rPr lang="de-DE" b="1" dirty="0" smtClean="0">
                <a:latin typeface="+mn-lt"/>
              </a:rPr>
              <a:t>Select </a:t>
            </a:r>
            <a:r>
              <a:rPr lang="de-DE" b="1" dirty="0" err="1" smtClean="0">
                <a:latin typeface="+mn-lt"/>
              </a:rPr>
              <a:t>your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report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and</a:t>
            </a:r>
            <a:r>
              <a:rPr lang="de-DE" b="1" dirty="0" smtClean="0">
                <a:latin typeface="+mn-lt"/>
              </a:rPr>
              <a:t> save </a:t>
            </a:r>
            <a:r>
              <a:rPr lang="de-DE" b="1" dirty="0" err="1" smtClean="0">
                <a:latin typeface="+mn-lt"/>
              </a:rPr>
              <a:t>it</a:t>
            </a:r>
            <a:r>
              <a:rPr lang="de-DE" b="1" dirty="0" smtClean="0">
                <a:latin typeface="+mn-lt"/>
              </a:rPr>
              <a:t> in </a:t>
            </a:r>
            <a:r>
              <a:rPr lang="de-DE" b="1" dirty="0" err="1" smtClean="0">
                <a:latin typeface="+mn-lt"/>
              </a:rPr>
              <a:t>various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formats</a:t>
            </a:r>
            <a:r>
              <a:rPr lang="de-DE" b="1" dirty="0" smtClean="0">
                <a:latin typeface="+mn-lt"/>
              </a:rPr>
              <a:t> </a:t>
            </a:r>
          </a:p>
          <a:p>
            <a:endParaRPr lang="de-DE" b="1" dirty="0" smtClean="0">
              <a:latin typeface="+mn-lt"/>
            </a:endParaRPr>
          </a:p>
          <a:p>
            <a:r>
              <a:rPr lang="de-DE" b="1" dirty="0" smtClean="0">
                <a:latin typeface="+mn-lt"/>
              </a:rPr>
              <a:t>New </a:t>
            </a:r>
            <a:r>
              <a:rPr lang="de-DE" b="1" dirty="0" err="1" smtClean="0">
                <a:latin typeface="+mn-lt"/>
              </a:rPr>
              <a:t>types</a:t>
            </a:r>
            <a:r>
              <a:rPr lang="de-DE" b="1" dirty="0" smtClean="0">
                <a:latin typeface="+mn-lt"/>
              </a:rPr>
              <a:t> of </a:t>
            </a:r>
            <a:r>
              <a:rPr lang="de-DE" b="1" dirty="0" err="1" smtClean="0">
                <a:latin typeface="+mn-lt"/>
              </a:rPr>
              <a:t>reports</a:t>
            </a:r>
            <a:r>
              <a:rPr lang="de-DE" b="1" dirty="0" smtClean="0">
                <a:latin typeface="+mn-lt"/>
              </a:rPr>
              <a:t> will </a:t>
            </a:r>
            <a:r>
              <a:rPr lang="de-DE" b="1" dirty="0" err="1" smtClean="0">
                <a:latin typeface="+mn-lt"/>
              </a:rPr>
              <a:t>be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created</a:t>
            </a:r>
            <a:endParaRPr lang="de-DE" b="1" dirty="0" smtClean="0">
              <a:latin typeface="+mn-lt"/>
            </a:endParaRPr>
          </a:p>
          <a:p>
            <a:pPr lvl="1"/>
            <a:r>
              <a:rPr lang="de-DE" b="1" dirty="0">
                <a:latin typeface="+mn-lt"/>
              </a:rPr>
              <a:t>e</a:t>
            </a:r>
            <a:r>
              <a:rPr lang="de-DE" b="1" dirty="0" smtClean="0">
                <a:latin typeface="+mn-lt"/>
              </a:rPr>
              <a:t>.g. „</a:t>
            </a:r>
            <a:r>
              <a:rPr lang="de-DE" b="1" dirty="0" err="1" smtClean="0">
                <a:latin typeface="+mn-lt"/>
              </a:rPr>
              <a:t>response</a:t>
            </a:r>
            <a:r>
              <a:rPr lang="de-DE" b="1" dirty="0" smtClean="0">
                <a:latin typeface="+mn-lt"/>
              </a:rPr>
              <a:t> time per </a:t>
            </a:r>
            <a:r>
              <a:rPr lang="de-DE" b="1" dirty="0" err="1" smtClean="0">
                <a:latin typeface="+mn-lt"/>
              </a:rPr>
              <a:t>support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unit</a:t>
            </a:r>
            <a:r>
              <a:rPr lang="de-DE" b="1" dirty="0" smtClean="0">
                <a:latin typeface="+mn-lt"/>
              </a:rPr>
              <a:t>“</a:t>
            </a:r>
          </a:p>
          <a:p>
            <a:pPr marL="457200" lvl="1" indent="0">
              <a:buNone/>
            </a:pPr>
            <a:endParaRPr lang="de-DE" b="1" dirty="0" smtClean="0">
              <a:latin typeface="+mn-lt"/>
            </a:endParaRPr>
          </a:p>
          <a:p>
            <a:pPr marL="457200" lvl="1" indent="0">
              <a:buNone/>
            </a:pP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4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</a:t>
            </a:r>
            <a:r>
              <a:rPr lang="de-DE" dirty="0" err="1" smtClean="0"/>
              <a:t>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b="1" dirty="0">
                <a:latin typeface="+mn-lt"/>
              </a:rPr>
              <a:t>GGUS </a:t>
            </a:r>
            <a:r>
              <a:rPr lang="de-DE" sz="2400" b="1" dirty="0" err="1" smtClean="0">
                <a:latin typeface="+mn-lt"/>
              </a:rPr>
              <a:t>redesign</a:t>
            </a:r>
            <a:r>
              <a:rPr lang="de-DE" sz="2400" b="1" dirty="0">
                <a:latin typeface="+mn-lt"/>
              </a:rPr>
              <a:t>	</a:t>
            </a:r>
            <a:r>
              <a:rPr lang="de-DE" sz="2400" b="1" dirty="0" smtClean="0">
                <a:latin typeface="+mn-lt"/>
              </a:rPr>
              <a:t>			Sept 2010</a:t>
            </a:r>
            <a:endParaRPr lang="de-DE" sz="2400" b="1" dirty="0">
              <a:latin typeface="+mn-lt"/>
            </a:endParaRPr>
          </a:p>
          <a:p>
            <a:r>
              <a:rPr lang="de-DE" sz="2400" b="1" dirty="0" smtClean="0">
                <a:latin typeface="+mn-lt"/>
              </a:rPr>
              <a:t>GGUS-VOMS </a:t>
            </a:r>
            <a:r>
              <a:rPr lang="de-DE" sz="2400" b="1" dirty="0" err="1" smtClean="0">
                <a:latin typeface="+mn-lt"/>
              </a:rPr>
              <a:t>integration</a:t>
            </a:r>
            <a:r>
              <a:rPr lang="de-DE" sz="2400" b="1" dirty="0" smtClean="0">
                <a:latin typeface="+mn-lt"/>
              </a:rPr>
              <a:t>			Sept 2010</a:t>
            </a:r>
          </a:p>
          <a:p>
            <a:r>
              <a:rPr lang="de-DE" sz="2400" b="1" dirty="0" smtClean="0">
                <a:latin typeface="+mn-lt"/>
              </a:rPr>
              <a:t>Cross-project </a:t>
            </a:r>
            <a:r>
              <a:rPr lang="de-DE" sz="2400" b="1" dirty="0" err="1" smtClean="0">
                <a:latin typeface="+mn-lt"/>
              </a:rPr>
              <a:t>workflow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for</a:t>
            </a:r>
            <a:r>
              <a:rPr lang="de-DE" sz="2400" b="1" dirty="0" smtClean="0">
                <a:latin typeface="+mn-lt"/>
              </a:rPr>
              <a:t> MW </a:t>
            </a:r>
            <a:r>
              <a:rPr lang="de-DE" sz="2400" b="1" dirty="0" err="1" smtClean="0">
                <a:latin typeface="+mn-lt"/>
              </a:rPr>
              <a:t>issues</a:t>
            </a:r>
            <a:r>
              <a:rPr lang="de-DE" sz="2400" b="1" dirty="0">
                <a:latin typeface="+mn-lt"/>
              </a:rPr>
              <a:t>	</a:t>
            </a:r>
            <a:r>
              <a:rPr lang="de-DE" sz="2400" b="1" dirty="0" err="1" smtClean="0">
                <a:latin typeface="+mn-lt"/>
              </a:rPr>
              <a:t>Oct</a:t>
            </a:r>
            <a:r>
              <a:rPr lang="de-DE" sz="2400" b="1" dirty="0" smtClean="0">
                <a:latin typeface="+mn-lt"/>
              </a:rPr>
              <a:t> 2010</a:t>
            </a:r>
          </a:p>
          <a:p>
            <a:r>
              <a:rPr lang="de-DE" sz="2400" b="1" dirty="0" smtClean="0">
                <a:latin typeface="+mn-lt"/>
              </a:rPr>
              <a:t>Report </a:t>
            </a:r>
            <a:r>
              <a:rPr lang="de-DE" sz="2400" b="1" dirty="0" err="1" smtClean="0">
                <a:latin typeface="+mn-lt"/>
              </a:rPr>
              <a:t>generator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enhancement</a:t>
            </a:r>
            <a:r>
              <a:rPr lang="de-DE" sz="2400" b="1" dirty="0">
                <a:latin typeface="+mn-lt"/>
              </a:rPr>
              <a:t>	</a:t>
            </a:r>
            <a:r>
              <a:rPr lang="de-DE" sz="2400" b="1" dirty="0" smtClean="0">
                <a:latin typeface="+mn-lt"/>
              </a:rPr>
              <a:t>	March 2011</a:t>
            </a:r>
          </a:p>
          <a:p>
            <a:r>
              <a:rPr lang="de-DE" sz="2400" b="1" dirty="0" smtClean="0">
                <a:latin typeface="+mn-lt"/>
              </a:rPr>
              <a:t>GGUS </a:t>
            </a:r>
            <a:r>
              <a:rPr lang="de-DE" sz="2400" b="1" dirty="0" err="1" smtClean="0">
                <a:latin typeface="+mn-lt"/>
              </a:rPr>
              <a:t>fail-over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system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improvement</a:t>
            </a:r>
            <a:r>
              <a:rPr lang="de-DE" sz="2400" b="1" dirty="0" smtClean="0">
                <a:latin typeface="+mn-lt"/>
              </a:rPr>
              <a:t>	</a:t>
            </a:r>
            <a:r>
              <a:rPr lang="de-DE" sz="2400" b="1" dirty="0" err="1" smtClean="0">
                <a:latin typeface="+mn-lt"/>
              </a:rPr>
              <a:t>Dec</a:t>
            </a:r>
            <a:r>
              <a:rPr lang="de-DE" sz="2400" b="1" dirty="0" smtClean="0">
                <a:latin typeface="+mn-lt"/>
              </a:rPr>
              <a:t> 2010</a:t>
            </a:r>
          </a:p>
          <a:p>
            <a:r>
              <a:rPr lang="de-DE" sz="2400" b="1" dirty="0" smtClean="0">
                <a:latin typeface="+mn-lt"/>
              </a:rPr>
              <a:t>Review of </a:t>
            </a:r>
            <a:r>
              <a:rPr lang="de-DE" sz="2400" b="1" dirty="0" err="1" smtClean="0">
                <a:latin typeface="+mn-lt"/>
              </a:rPr>
              <a:t>legacy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support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units</a:t>
            </a:r>
            <a:r>
              <a:rPr lang="de-DE" sz="2400" b="1" dirty="0">
                <a:latin typeface="+mn-lt"/>
              </a:rPr>
              <a:t>	</a:t>
            </a:r>
            <a:r>
              <a:rPr lang="de-DE" sz="2400" b="1" dirty="0" smtClean="0">
                <a:latin typeface="+mn-lt"/>
              </a:rPr>
              <a:t>	</a:t>
            </a:r>
            <a:r>
              <a:rPr lang="de-DE" sz="2400" b="1" dirty="0" err="1" smtClean="0">
                <a:latin typeface="+mn-lt"/>
              </a:rPr>
              <a:t>Dec</a:t>
            </a:r>
            <a:r>
              <a:rPr lang="de-DE" sz="2400" b="1" dirty="0" smtClean="0">
                <a:latin typeface="+mn-lt"/>
              </a:rPr>
              <a:t> 2010</a:t>
            </a:r>
          </a:p>
          <a:p>
            <a:r>
              <a:rPr lang="de-DE" sz="2400" b="1" dirty="0" smtClean="0">
                <a:latin typeface="+mn-lt"/>
              </a:rPr>
              <a:t>Review of </a:t>
            </a:r>
            <a:r>
              <a:rPr lang="de-DE" sz="2400" b="1" dirty="0" err="1" smtClean="0">
                <a:latin typeface="+mn-lt"/>
              </a:rPr>
              <a:t>documentation</a:t>
            </a:r>
            <a:r>
              <a:rPr lang="de-DE" sz="2400" b="1" dirty="0">
                <a:latin typeface="+mn-lt"/>
              </a:rPr>
              <a:t>	</a:t>
            </a:r>
            <a:r>
              <a:rPr lang="de-DE" sz="2400" b="1" dirty="0" smtClean="0">
                <a:latin typeface="+mn-lt"/>
              </a:rPr>
              <a:t>		</a:t>
            </a:r>
            <a:r>
              <a:rPr lang="de-DE" sz="2400" b="1" dirty="0" err="1" smtClean="0">
                <a:latin typeface="+mn-lt"/>
              </a:rPr>
              <a:t>Dec</a:t>
            </a:r>
            <a:r>
              <a:rPr lang="de-DE" sz="2400" b="1" dirty="0" smtClean="0">
                <a:latin typeface="+mn-lt"/>
              </a:rPr>
              <a:t> 2010 </a:t>
            </a:r>
            <a:br>
              <a:rPr lang="de-DE" sz="2400" b="1" dirty="0" smtClean="0">
                <a:latin typeface="+mn-lt"/>
              </a:rPr>
            </a:br>
            <a:r>
              <a:rPr lang="de-DE" sz="2400" b="1" dirty="0" smtClean="0">
                <a:latin typeface="+mn-lt"/>
              </a:rPr>
              <a:t>						</a:t>
            </a:r>
            <a:r>
              <a:rPr lang="de-DE" sz="2400" b="1" dirty="0" err="1" smtClean="0">
                <a:latin typeface="+mn-lt"/>
              </a:rPr>
              <a:t>then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continuous</a:t>
            </a:r>
            <a:endParaRPr lang="de-DE" sz="2400" b="1" dirty="0" smtClean="0">
              <a:latin typeface="+mn-lt"/>
            </a:endParaRPr>
          </a:p>
          <a:p>
            <a:r>
              <a:rPr lang="de-DE" sz="2400" b="1" dirty="0" err="1">
                <a:latin typeface="+mn-lt"/>
              </a:rPr>
              <a:t>I</a:t>
            </a:r>
            <a:r>
              <a:rPr lang="de-DE" sz="2400" b="1" dirty="0" err="1" smtClean="0">
                <a:latin typeface="+mn-lt"/>
              </a:rPr>
              <a:t>mprovement</a:t>
            </a:r>
            <a:r>
              <a:rPr lang="de-DE" sz="2400" b="1" dirty="0" smtClean="0">
                <a:latin typeface="+mn-lt"/>
              </a:rPr>
              <a:t> of GGUS </a:t>
            </a:r>
            <a:r>
              <a:rPr lang="de-DE" sz="2400" b="1" dirty="0" err="1" smtClean="0">
                <a:latin typeface="+mn-lt"/>
              </a:rPr>
              <a:t>interfaces</a:t>
            </a:r>
            <a:r>
              <a:rPr lang="de-DE" sz="2400" b="1" dirty="0">
                <a:latin typeface="+mn-lt"/>
              </a:rPr>
              <a:t>	</a:t>
            </a:r>
            <a:r>
              <a:rPr lang="de-DE" sz="2400" b="1" dirty="0" smtClean="0">
                <a:latin typeface="+mn-lt"/>
              </a:rPr>
              <a:t>	Not </a:t>
            </a:r>
            <a:r>
              <a:rPr lang="de-DE" sz="2400" b="1" dirty="0" err="1" smtClean="0">
                <a:latin typeface="+mn-lt"/>
              </a:rPr>
              <a:t>yet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scheduled</a:t>
            </a:r>
            <a:endParaRPr lang="de-DE" sz="2400" b="1" dirty="0" smtClean="0">
              <a:latin typeface="+mn-lt"/>
            </a:endParaRPr>
          </a:p>
          <a:p>
            <a:r>
              <a:rPr lang="de-DE" sz="2400" b="1" dirty="0" smtClean="0">
                <a:latin typeface="+mn-lt"/>
              </a:rPr>
              <a:t>Migration of SU </a:t>
            </a:r>
            <a:r>
              <a:rPr lang="de-DE" sz="2400" b="1" dirty="0" err="1" smtClean="0">
                <a:latin typeface="+mn-lt"/>
              </a:rPr>
              <a:t>mailing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lists</a:t>
            </a:r>
            <a:r>
              <a:rPr lang="de-DE" sz="2400" b="1" dirty="0" smtClean="0">
                <a:latin typeface="+mn-lt"/>
              </a:rPr>
              <a:t> </a:t>
            </a:r>
            <a:r>
              <a:rPr lang="de-DE" sz="2400" b="1" dirty="0" err="1" smtClean="0">
                <a:latin typeface="+mn-lt"/>
              </a:rPr>
              <a:t>to</a:t>
            </a:r>
            <a:r>
              <a:rPr lang="de-DE" sz="2400" b="1" dirty="0" smtClean="0">
                <a:latin typeface="+mn-lt"/>
              </a:rPr>
              <a:t> „egi.eu“	March 2011</a:t>
            </a:r>
          </a:p>
        </p:txBody>
      </p:sp>
    </p:spTree>
    <p:extLst>
      <p:ext uri="{BB962C8B-B14F-4D97-AF65-F5344CB8AC3E}">
        <p14:creationId xmlns:p14="http://schemas.microsoft.com/office/powerpoint/2010/main" val="297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Newsflash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 smtClean="0">
                <a:latin typeface="+mn-lt"/>
              </a:rPr>
              <a:t>Contact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with</a:t>
            </a:r>
            <a:r>
              <a:rPr lang="de-DE" b="1" dirty="0">
                <a:latin typeface="+mn-lt"/>
              </a:rPr>
              <a:t> </a:t>
            </a:r>
            <a:r>
              <a:rPr lang="de-DE" b="1" dirty="0" smtClean="0">
                <a:latin typeface="+mn-lt"/>
              </a:rPr>
              <a:t>IGE </a:t>
            </a:r>
            <a:r>
              <a:rPr lang="de-DE" b="1" dirty="0" err="1" smtClean="0">
                <a:latin typeface="+mn-lt"/>
              </a:rPr>
              <a:t>has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been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established</a:t>
            </a:r>
            <a:r>
              <a:rPr lang="de-DE" b="1" dirty="0" smtClean="0">
                <a:latin typeface="+mn-lt"/>
              </a:rPr>
              <a:t> </a:t>
            </a:r>
            <a:br>
              <a:rPr lang="de-DE" b="1" dirty="0" smtClean="0">
                <a:latin typeface="+mn-lt"/>
              </a:rPr>
            </a:br>
            <a:r>
              <a:rPr lang="de-DE" b="1" dirty="0" smtClean="0">
                <a:latin typeface="+mn-lt"/>
              </a:rPr>
              <a:t>(</a:t>
            </a:r>
            <a:r>
              <a:rPr lang="de-DE" b="1" dirty="0" err="1" smtClean="0">
                <a:latin typeface="+mn-lt"/>
              </a:rPr>
              <a:t>here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TF)</a:t>
            </a:r>
          </a:p>
          <a:p>
            <a:endParaRPr lang="de-DE" b="1" dirty="0" smtClean="0">
              <a:latin typeface="+mn-lt"/>
            </a:endParaRPr>
          </a:p>
          <a:p>
            <a:r>
              <a:rPr lang="de-DE" b="1" dirty="0" smtClean="0">
                <a:latin typeface="+mn-lt"/>
              </a:rPr>
              <a:t>Details of DMSU </a:t>
            </a:r>
            <a:r>
              <a:rPr lang="de-DE" b="1" dirty="0" err="1" smtClean="0">
                <a:latin typeface="+mn-lt"/>
              </a:rPr>
              <a:t>discussed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and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agreed</a:t>
            </a:r>
            <a:r>
              <a:rPr lang="de-DE" b="1" dirty="0" smtClean="0">
                <a:latin typeface="+mn-lt"/>
              </a:rPr>
              <a:t> </a:t>
            </a:r>
            <a:br>
              <a:rPr lang="de-DE" b="1" dirty="0" smtClean="0">
                <a:latin typeface="+mn-lt"/>
              </a:rPr>
            </a:br>
            <a:r>
              <a:rPr lang="de-DE" b="1" dirty="0" smtClean="0">
                <a:latin typeface="+mn-lt"/>
              </a:rPr>
              <a:t>(</a:t>
            </a:r>
            <a:r>
              <a:rPr lang="de-DE" b="1" dirty="0" err="1" smtClean="0">
                <a:latin typeface="+mn-lt"/>
              </a:rPr>
              <a:t>here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TF)</a:t>
            </a:r>
            <a:endParaRPr lang="de-DE" b="1" dirty="0">
              <a:latin typeface="+mn-lt"/>
            </a:endParaRPr>
          </a:p>
          <a:p>
            <a:endParaRPr lang="de-DE" b="1" dirty="0">
              <a:latin typeface="+mn-lt"/>
            </a:endParaRPr>
          </a:p>
          <a:p>
            <a:r>
              <a:rPr lang="de-DE" b="1" dirty="0" smtClean="0">
                <a:latin typeface="+mn-lt"/>
              </a:rPr>
              <a:t>Feedback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MW </a:t>
            </a:r>
            <a:r>
              <a:rPr lang="de-DE" b="1" dirty="0" err="1" smtClean="0">
                <a:latin typeface="+mn-lt"/>
              </a:rPr>
              <a:t>providers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from</a:t>
            </a:r>
            <a:r>
              <a:rPr lang="de-DE" b="1" dirty="0" smtClean="0">
                <a:latin typeface="+mn-lt"/>
              </a:rPr>
              <a:t> Technology Unit </a:t>
            </a:r>
            <a:r>
              <a:rPr lang="de-DE" b="1" dirty="0" err="1" smtClean="0">
                <a:latin typeface="+mn-lt"/>
              </a:rPr>
              <a:t>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Staged</a:t>
            </a:r>
            <a:r>
              <a:rPr lang="de-DE" b="1" dirty="0" smtClean="0">
                <a:latin typeface="+mn-lt"/>
              </a:rPr>
              <a:t> Rollout via GGUS </a:t>
            </a:r>
            <a:r>
              <a:rPr lang="de-DE" b="1" dirty="0" err="1" smtClean="0">
                <a:latin typeface="+mn-lt"/>
              </a:rPr>
              <a:t>as</a:t>
            </a:r>
            <a:r>
              <a:rPr lang="de-DE" b="1" dirty="0" smtClean="0">
                <a:latin typeface="+mn-lt"/>
              </a:rPr>
              <a:t> a </a:t>
            </a:r>
            <a:r>
              <a:rPr lang="de-DE" b="1" dirty="0" err="1" smtClean="0">
                <a:latin typeface="+mn-lt"/>
              </a:rPr>
              <a:t>special</a:t>
            </a:r>
            <a:r>
              <a:rPr lang="de-DE" b="1" dirty="0" smtClean="0">
                <a:latin typeface="+mn-lt"/>
              </a:rPr>
              <a:t> ticket type	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0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</a:t>
            </a:r>
            <a:r>
              <a:rPr lang="de-DE" dirty="0" err="1" smtClean="0"/>
              <a:t>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>
                <a:latin typeface="+mn-lt"/>
              </a:rPr>
              <a:t>GGUS </a:t>
            </a:r>
            <a:r>
              <a:rPr lang="de-DE" b="1" dirty="0" err="1" smtClean="0">
                <a:latin typeface="+mn-lt"/>
              </a:rPr>
              <a:t>redesign</a:t>
            </a:r>
            <a:endParaRPr lang="de-DE" b="1" dirty="0" smtClean="0">
              <a:latin typeface="+mn-lt"/>
            </a:endParaRPr>
          </a:p>
          <a:p>
            <a:r>
              <a:rPr lang="de-DE" b="1" dirty="0">
                <a:latin typeface="+mn-lt"/>
              </a:rPr>
              <a:t>Cross-project </a:t>
            </a:r>
            <a:r>
              <a:rPr lang="de-DE" b="1" dirty="0" err="1">
                <a:latin typeface="+mn-lt"/>
              </a:rPr>
              <a:t>workflow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for</a:t>
            </a:r>
            <a:r>
              <a:rPr lang="de-DE" b="1" dirty="0">
                <a:latin typeface="+mn-lt"/>
              </a:rPr>
              <a:t> MW </a:t>
            </a:r>
            <a:r>
              <a:rPr lang="de-DE" b="1" dirty="0" err="1" smtClean="0">
                <a:latin typeface="+mn-lt"/>
              </a:rPr>
              <a:t>issues</a:t>
            </a:r>
            <a:endParaRPr lang="de-DE" b="1" dirty="0" smtClean="0">
              <a:latin typeface="+mn-lt"/>
            </a:endParaRPr>
          </a:p>
          <a:p>
            <a:r>
              <a:rPr lang="de-DE" b="1" dirty="0">
                <a:latin typeface="+mn-lt"/>
              </a:rPr>
              <a:t>GGUS </a:t>
            </a:r>
            <a:r>
              <a:rPr lang="de-DE" b="1" dirty="0" err="1">
                <a:latin typeface="+mn-lt"/>
              </a:rPr>
              <a:t>fail-over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system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improvement</a:t>
            </a:r>
            <a:endParaRPr lang="de-DE" b="1" dirty="0">
              <a:latin typeface="+mn-lt"/>
            </a:endParaRPr>
          </a:p>
          <a:p>
            <a:r>
              <a:rPr lang="de-DE" b="1" dirty="0">
                <a:latin typeface="+mn-lt"/>
              </a:rPr>
              <a:t>Review of </a:t>
            </a:r>
            <a:r>
              <a:rPr lang="de-DE" b="1" dirty="0" err="1">
                <a:latin typeface="+mn-lt"/>
              </a:rPr>
              <a:t>legacy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support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units</a:t>
            </a:r>
            <a:endParaRPr lang="de-DE" b="1" dirty="0">
              <a:latin typeface="+mn-lt"/>
            </a:endParaRPr>
          </a:p>
          <a:p>
            <a:r>
              <a:rPr lang="de-DE" b="1" dirty="0">
                <a:latin typeface="+mn-lt"/>
              </a:rPr>
              <a:t>Migration of SU </a:t>
            </a:r>
            <a:r>
              <a:rPr lang="de-DE" b="1" dirty="0" err="1">
                <a:latin typeface="+mn-lt"/>
              </a:rPr>
              <a:t>mailing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lists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to</a:t>
            </a:r>
            <a:r>
              <a:rPr lang="de-DE" b="1" dirty="0">
                <a:latin typeface="+mn-lt"/>
              </a:rPr>
              <a:t> „egi.eu“</a:t>
            </a:r>
          </a:p>
          <a:p>
            <a:r>
              <a:rPr lang="de-DE" b="1" dirty="0">
                <a:latin typeface="+mn-lt"/>
              </a:rPr>
              <a:t>Review of </a:t>
            </a:r>
            <a:r>
              <a:rPr lang="de-DE" b="1" dirty="0" err="1">
                <a:latin typeface="+mn-lt"/>
              </a:rPr>
              <a:t>documentation</a:t>
            </a:r>
            <a:endParaRPr lang="de-DE" b="1" dirty="0">
              <a:latin typeface="+mn-lt"/>
            </a:endParaRPr>
          </a:p>
          <a:p>
            <a:r>
              <a:rPr lang="de-DE" b="1" dirty="0" smtClean="0">
                <a:latin typeface="+mn-lt"/>
              </a:rPr>
              <a:t>GGUS-VOMS </a:t>
            </a:r>
            <a:r>
              <a:rPr lang="de-DE" b="1" dirty="0" err="1" smtClean="0">
                <a:latin typeface="+mn-lt"/>
              </a:rPr>
              <a:t>integration</a:t>
            </a:r>
            <a:endParaRPr lang="de-DE" b="1" dirty="0" smtClean="0">
              <a:latin typeface="+mn-lt"/>
            </a:endParaRPr>
          </a:p>
          <a:p>
            <a:r>
              <a:rPr lang="de-DE" b="1" dirty="0" err="1">
                <a:latin typeface="+mn-lt"/>
              </a:rPr>
              <a:t>Improvement</a:t>
            </a:r>
            <a:r>
              <a:rPr lang="de-DE" b="1" dirty="0">
                <a:latin typeface="+mn-lt"/>
              </a:rPr>
              <a:t> of GGUS </a:t>
            </a:r>
            <a:r>
              <a:rPr lang="de-DE" b="1" dirty="0" err="1">
                <a:latin typeface="+mn-lt"/>
              </a:rPr>
              <a:t>interfaces</a:t>
            </a:r>
            <a:endParaRPr lang="de-DE" b="1" dirty="0">
              <a:latin typeface="+mn-lt"/>
            </a:endParaRPr>
          </a:p>
          <a:p>
            <a:r>
              <a:rPr lang="de-DE" b="1" dirty="0" smtClean="0">
                <a:latin typeface="+mn-lt"/>
              </a:rPr>
              <a:t>Report </a:t>
            </a:r>
            <a:r>
              <a:rPr lang="de-DE" b="1" dirty="0" err="1" smtClean="0">
                <a:latin typeface="+mn-lt"/>
              </a:rPr>
              <a:t>generator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enhancement</a:t>
            </a:r>
            <a:endParaRPr lang="de-DE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42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GGUS </a:t>
            </a:r>
            <a:r>
              <a:rPr lang="de-DE" dirty="0" err="1"/>
              <a:t>R</a:t>
            </a:r>
            <a:r>
              <a:rPr lang="de-DE" dirty="0" err="1" smtClean="0"/>
              <a:t>edesign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285" y="1268760"/>
            <a:ext cx="88762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7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MW </a:t>
            </a:r>
            <a:r>
              <a:rPr lang="de-DE" dirty="0" err="1" smtClean="0"/>
              <a:t>workflow</a:t>
            </a:r>
            <a:endParaRPr lang="de-DE" dirty="0"/>
          </a:p>
        </p:txBody>
      </p:sp>
      <p:grpSp>
        <p:nvGrpSpPr>
          <p:cNvPr id="4" name="Gruppieren 3"/>
          <p:cNvGrpSpPr>
            <a:grpSpLocks noChangeAspect="1"/>
          </p:cNvGrpSpPr>
          <p:nvPr/>
        </p:nvGrpSpPr>
        <p:grpSpPr bwMode="auto">
          <a:xfrm>
            <a:off x="5148064" y="3145574"/>
            <a:ext cx="3816424" cy="3163746"/>
            <a:chOff x="827088" y="404932"/>
            <a:chExt cx="7296150" cy="6048256"/>
          </a:xfrm>
        </p:grpSpPr>
        <p:sp>
          <p:nvSpPr>
            <p:cNvPr id="5" name="AutoShape 6"/>
            <p:cNvSpPr>
              <a:spLocks noChangeAspect="1" noChangeArrowheads="1"/>
            </p:cNvSpPr>
            <p:nvPr/>
          </p:nvSpPr>
          <p:spPr bwMode="auto">
            <a:xfrm>
              <a:off x="827088" y="404932"/>
              <a:ext cx="7296150" cy="4959516"/>
            </a:xfrm>
            <a:prstGeom prst="roundRect">
              <a:avLst>
                <a:gd name="adj" fmla="val 16667"/>
              </a:avLst>
            </a:prstGeom>
            <a:solidFill>
              <a:srgbClr val="99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6" name="AutoShape 6"/>
            <p:cNvSpPr>
              <a:spLocks noChangeAspect="1" noChangeArrowheads="1"/>
            </p:cNvSpPr>
            <p:nvPr/>
          </p:nvSpPr>
          <p:spPr bwMode="auto">
            <a:xfrm>
              <a:off x="6315342" y="1479550"/>
              <a:ext cx="1226786" cy="74375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66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solidFill>
                    <a:schemeClr val="bg1"/>
                  </a:solidFill>
                  <a:latin typeface="Calibri" pitchFamily="34" charset="0"/>
                </a:rPr>
                <a:t>GGUS</a:t>
              </a:r>
            </a:p>
          </p:txBody>
        </p:sp>
        <p:sp>
          <p:nvSpPr>
            <p:cNvPr id="7" name="AutoShape 8"/>
            <p:cNvSpPr>
              <a:spLocks noChangeAspect="1" noChangeArrowheads="1"/>
            </p:cNvSpPr>
            <p:nvPr/>
          </p:nvSpPr>
          <p:spPr bwMode="auto">
            <a:xfrm>
              <a:off x="827088" y="5451198"/>
              <a:ext cx="7296150" cy="903809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8" name="AutoShape 6"/>
            <p:cNvSpPr>
              <a:spLocks noChangeAspect="1" noChangeArrowheads="1"/>
            </p:cNvSpPr>
            <p:nvPr/>
          </p:nvSpPr>
          <p:spPr bwMode="auto">
            <a:xfrm>
              <a:off x="3329087" y="3899121"/>
              <a:ext cx="4600448" cy="777383"/>
            </a:xfrm>
            <a:prstGeom prst="roundRect">
              <a:avLst>
                <a:gd name="adj" fmla="val 16667"/>
              </a:avLst>
            </a:prstGeom>
            <a:solidFill>
              <a:srgbClr val="6CB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  EMI</a:t>
              </a:r>
            </a:p>
          </p:txBody>
        </p:sp>
        <p:sp>
          <p:nvSpPr>
            <p:cNvPr id="9" name="AutoShape 6"/>
            <p:cNvSpPr>
              <a:spLocks noChangeAspect="1" noChangeArrowheads="1"/>
            </p:cNvSpPr>
            <p:nvPr/>
          </p:nvSpPr>
          <p:spPr bwMode="auto">
            <a:xfrm>
              <a:off x="1004649" y="2287867"/>
              <a:ext cx="6907399" cy="903809"/>
            </a:xfrm>
            <a:prstGeom prst="roundRect">
              <a:avLst>
                <a:gd name="adj" fmla="val 16667"/>
              </a:avLst>
            </a:prstGeom>
            <a:solidFill>
              <a:srgbClr val="6CB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DMSU</a:t>
              </a:r>
            </a:p>
          </p:txBody>
        </p:sp>
        <p:sp>
          <p:nvSpPr>
            <p:cNvPr id="10" name="AutoShape 7"/>
            <p:cNvSpPr>
              <a:spLocks noChangeAspect="1" noChangeArrowheads="1"/>
            </p:cNvSpPr>
            <p:nvPr/>
          </p:nvSpPr>
          <p:spPr bwMode="auto">
            <a:xfrm>
              <a:off x="3329086" y="5019468"/>
              <a:ext cx="1049225" cy="689961"/>
            </a:xfrm>
            <a:prstGeom prst="roundRect">
              <a:avLst>
                <a:gd name="adj" fmla="val 16667"/>
              </a:avLst>
            </a:prstGeom>
            <a:solidFill>
              <a:srgbClr val="6CB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PT 3</a:t>
              </a:r>
            </a:p>
          </p:txBody>
        </p:sp>
        <p:sp>
          <p:nvSpPr>
            <p:cNvPr id="11" name="AutoShape 7"/>
            <p:cNvSpPr>
              <a:spLocks noChangeAspect="1" noChangeArrowheads="1"/>
            </p:cNvSpPr>
            <p:nvPr/>
          </p:nvSpPr>
          <p:spPr bwMode="auto">
            <a:xfrm>
              <a:off x="4491305" y="5019468"/>
              <a:ext cx="1049225" cy="689961"/>
            </a:xfrm>
            <a:prstGeom prst="roundRect">
              <a:avLst>
                <a:gd name="adj" fmla="val 16667"/>
              </a:avLst>
            </a:prstGeom>
            <a:solidFill>
              <a:srgbClr val="6CB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PT 4</a:t>
              </a:r>
            </a:p>
          </p:txBody>
        </p:sp>
        <p:sp>
          <p:nvSpPr>
            <p:cNvPr id="12" name="AutoShape 7"/>
            <p:cNvSpPr>
              <a:spLocks noChangeAspect="1" noChangeArrowheads="1"/>
            </p:cNvSpPr>
            <p:nvPr/>
          </p:nvSpPr>
          <p:spPr bwMode="auto">
            <a:xfrm>
              <a:off x="5653524" y="5019468"/>
              <a:ext cx="1049225" cy="689961"/>
            </a:xfrm>
            <a:prstGeom prst="roundRect">
              <a:avLst>
                <a:gd name="adj" fmla="val 16667"/>
              </a:avLst>
            </a:prstGeom>
            <a:solidFill>
              <a:srgbClr val="6CB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PT 5</a:t>
              </a:r>
            </a:p>
          </p:txBody>
        </p:sp>
        <p:sp>
          <p:nvSpPr>
            <p:cNvPr id="13" name="AutoShape 7"/>
            <p:cNvSpPr>
              <a:spLocks noChangeAspect="1" noChangeArrowheads="1"/>
            </p:cNvSpPr>
            <p:nvPr/>
          </p:nvSpPr>
          <p:spPr bwMode="auto">
            <a:xfrm>
              <a:off x="6815742" y="5019468"/>
              <a:ext cx="1049225" cy="689961"/>
            </a:xfrm>
            <a:prstGeom prst="roundRect">
              <a:avLst>
                <a:gd name="adj" fmla="val 16667"/>
              </a:avLst>
            </a:prstGeom>
            <a:solidFill>
              <a:srgbClr val="6CB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PT n</a:t>
              </a:r>
            </a:p>
          </p:txBody>
        </p:sp>
        <p:sp>
          <p:nvSpPr>
            <p:cNvPr id="14" name="AutoShape 19"/>
            <p:cNvSpPr>
              <a:spLocks noChangeAspect="1" noChangeArrowheads="1"/>
            </p:cNvSpPr>
            <p:nvPr/>
          </p:nvSpPr>
          <p:spPr bwMode="auto">
            <a:xfrm rot="5400000">
              <a:off x="5948287" y="3857396"/>
              <a:ext cx="2259522" cy="411619"/>
            </a:xfrm>
            <a:prstGeom prst="leftRightArrow">
              <a:avLst>
                <a:gd name="adj1" fmla="val 50000"/>
                <a:gd name="adj2" fmla="val 109812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15" name="AutoShape 22"/>
            <p:cNvSpPr>
              <a:spLocks noChangeAspect="1" noChangeArrowheads="1"/>
            </p:cNvSpPr>
            <p:nvPr/>
          </p:nvSpPr>
          <p:spPr bwMode="auto">
            <a:xfrm rot="5400000">
              <a:off x="3494596" y="4632089"/>
              <a:ext cx="710135" cy="411619"/>
            </a:xfrm>
            <a:prstGeom prst="leftRightArrow">
              <a:avLst>
                <a:gd name="adj1" fmla="val 50000"/>
                <a:gd name="adj2" fmla="val 34512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16" name="AutoShape 23"/>
            <p:cNvSpPr>
              <a:spLocks noChangeAspect="1" noChangeArrowheads="1"/>
            </p:cNvSpPr>
            <p:nvPr/>
          </p:nvSpPr>
          <p:spPr bwMode="auto">
            <a:xfrm rot="5400000">
              <a:off x="4422756" y="4632089"/>
              <a:ext cx="710135" cy="411619"/>
            </a:xfrm>
            <a:prstGeom prst="leftRightArrow">
              <a:avLst>
                <a:gd name="adj1" fmla="val 50000"/>
                <a:gd name="adj2" fmla="val 34512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17" name="AutoShape 24"/>
            <p:cNvSpPr>
              <a:spLocks noChangeAspect="1" noChangeArrowheads="1"/>
            </p:cNvSpPr>
            <p:nvPr/>
          </p:nvSpPr>
          <p:spPr bwMode="auto">
            <a:xfrm rot="5400000">
              <a:off x="5819033" y="4632089"/>
              <a:ext cx="710135" cy="411619"/>
            </a:xfrm>
            <a:prstGeom prst="leftRightArrow">
              <a:avLst>
                <a:gd name="adj1" fmla="val 50000"/>
                <a:gd name="adj2" fmla="val 34512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18" name="AutoShape 25"/>
            <p:cNvSpPr>
              <a:spLocks noChangeAspect="1" noChangeArrowheads="1"/>
            </p:cNvSpPr>
            <p:nvPr/>
          </p:nvSpPr>
          <p:spPr bwMode="auto">
            <a:xfrm rot="5400000">
              <a:off x="7239522" y="4632089"/>
              <a:ext cx="710135" cy="411619"/>
            </a:xfrm>
            <a:prstGeom prst="leftRightArrow">
              <a:avLst>
                <a:gd name="adj1" fmla="val 50000"/>
                <a:gd name="adj2" fmla="val 34512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19" name="AutoShape 26"/>
            <p:cNvSpPr>
              <a:spLocks noChangeAspect="1" noChangeArrowheads="1"/>
            </p:cNvSpPr>
            <p:nvPr/>
          </p:nvSpPr>
          <p:spPr bwMode="auto">
            <a:xfrm rot="5400000">
              <a:off x="5560802" y="3340934"/>
              <a:ext cx="1226598" cy="411619"/>
            </a:xfrm>
            <a:prstGeom prst="leftRightArrow">
              <a:avLst>
                <a:gd name="adj1" fmla="val 50000"/>
                <a:gd name="adj2" fmla="val 59613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20" name="AutoShape 27"/>
            <p:cNvSpPr>
              <a:spLocks noChangeAspect="1" noChangeArrowheads="1"/>
            </p:cNvSpPr>
            <p:nvPr/>
          </p:nvSpPr>
          <p:spPr bwMode="auto">
            <a:xfrm rot="5400000">
              <a:off x="4100037" y="3857396"/>
              <a:ext cx="2259522" cy="411619"/>
            </a:xfrm>
            <a:prstGeom prst="leftRightArrow">
              <a:avLst>
                <a:gd name="adj1" fmla="val 50000"/>
                <a:gd name="adj2" fmla="val 109812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21" name="AutoShape 6"/>
            <p:cNvSpPr>
              <a:spLocks noChangeAspect="1" noChangeArrowheads="1"/>
            </p:cNvSpPr>
            <p:nvPr/>
          </p:nvSpPr>
          <p:spPr bwMode="auto">
            <a:xfrm>
              <a:off x="3861770" y="5709429"/>
              <a:ext cx="4196900" cy="74375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66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  <a:latin typeface="Calibri" pitchFamily="34" charset="0"/>
                </a:rPr>
                <a:t>Bug Tracking Tool(s</a:t>
              </a:r>
              <a:r>
                <a:rPr lang="de-DE" sz="2000" b="1" dirty="0" smtClean="0">
                  <a:solidFill>
                    <a:schemeClr val="bg1"/>
                  </a:solidFill>
                  <a:latin typeface="Calibri" pitchFamily="34" charset="0"/>
                </a:rPr>
                <a:t>)    </a:t>
              </a:r>
            </a:p>
          </p:txBody>
        </p:sp>
        <p:sp>
          <p:nvSpPr>
            <p:cNvPr id="22" name="AutoShape 6"/>
            <p:cNvSpPr>
              <a:spLocks noChangeAspect="1" noChangeArrowheads="1"/>
            </p:cNvSpPr>
            <p:nvPr/>
          </p:nvSpPr>
          <p:spPr bwMode="auto">
            <a:xfrm>
              <a:off x="2483768" y="692696"/>
              <a:ext cx="4008975" cy="903809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de-DE" sz="2000" b="1">
                  <a:latin typeface="Calibri" pitchFamily="34" charset="0"/>
                </a:rPr>
                <a:t>TPM</a:t>
              </a:r>
            </a:p>
          </p:txBody>
        </p:sp>
        <p:sp>
          <p:nvSpPr>
            <p:cNvPr id="23" name="AutoShape 26"/>
            <p:cNvSpPr>
              <a:spLocks noChangeAspect="1" noChangeArrowheads="1"/>
            </p:cNvSpPr>
            <p:nvPr/>
          </p:nvSpPr>
          <p:spPr bwMode="auto">
            <a:xfrm rot="5400000">
              <a:off x="3878005" y="1748258"/>
              <a:ext cx="1226598" cy="411619"/>
            </a:xfrm>
            <a:prstGeom prst="leftRightArrow">
              <a:avLst>
                <a:gd name="adj1" fmla="val 50000"/>
                <a:gd name="adj2" fmla="val 59613"/>
              </a:avLst>
            </a:prstGeom>
            <a:solidFill>
              <a:srgbClr val="CC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2000"/>
            </a:p>
          </p:txBody>
        </p:sp>
        <p:grpSp>
          <p:nvGrpSpPr>
            <p:cNvPr id="24" name="Gruppieren 2"/>
            <p:cNvGrpSpPr>
              <a:grpSpLocks/>
            </p:cNvGrpSpPr>
            <p:nvPr/>
          </p:nvGrpSpPr>
          <p:grpSpPr bwMode="auto">
            <a:xfrm>
              <a:off x="1004649" y="3899342"/>
              <a:ext cx="2211445" cy="1810087"/>
              <a:chOff x="1004649" y="3899342"/>
              <a:chExt cx="2211445" cy="1810087"/>
            </a:xfrm>
          </p:grpSpPr>
          <p:sp>
            <p:nvSpPr>
              <p:cNvPr id="25" name="AutoShape 7"/>
              <p:cNvSpPr>
                <a:spLocks noChangeAspect="1" noChangeArrowheads="1"/>
              </p:cNvSpPr>
              <p:nvPr/>
            </p:nvSpPr>
            <p:spPr bwMode="auto">
              <a:xfrm>
                <a:off x="1004649" y="5019468"/>
                <a:ext cx="1049225" cy="689961"/>
              </a:xfrm>
              <a:prstGeom prst="roundRect">
                <a:avLst>
                  <a:gd name="adj" fmla="val 16667"/>
                </a:avLst>
              </a:prstGeom>
              <a:solidFill>
                <a:srgbClr val="6CB05C">
                  <a:alpha val="7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sz="2000" b="1">
                    <a:latin typeface="Calibri" pitchFamily="34" charset="0"/>
                  </a:rPr>
                  <a:t>PT 1</a:t>
                </a:r>
              </a:p>
            </p:txBody>
          </p:sp>
          <p:sp>
            <p:nvSpPr>
              <p:cNvPr id="26" name="AutoShape 7"/>
              <p:cNvSpPr>
                <a:spLocks noChangeAspect="1" noChangeArrowheads="1"/>
              </p:cNvSpPr>
              <p:nvPr/>
            </p:nvSpPr>
            <p:spPr bwMode="auto">
              <a:xfrm>
                <a:off x="2166868" y="5019468"/>
                <a:ext cx="1049225" cy="689961"/>
              </a:xfrm>
              <a:prstGeom prst="roundRect">
                <a:avLst>
                  <a:gd name="adj" fmla="val 16667"/>
                </a:avLst>
              </a:prstGeom>
              <a:solidFill>
                <a:srgbClr val="6CB05C">
                  <a:alpha val="7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sz="2000" b="1">
                    <a:latin typeface="Calibri" pitchFamily="34" charset="0"/>
                  </a:rPr>
                  <a:t>PT 2</a:t>
                </a:r>
              </a:p>
            </p:txBody>
          </p:sp>
          <p:sp>
            <p:nvSpPr>
              <p:cNvPr id="27" name="AutoShape 6"/>
              <p:cNvSpPr>
                <a:spLocks noChangeAspect="1" noChangeArrowheads="1"/>
              </p:cNvSpPr>
              <p:nvPr/>
            </p:nvSpPr>
            <p:spPr bwMode="auto">
              <a:xfrm>
                <a:off x="1004650" y="3899342"/>
                <a:ext cx="2211444" cy="777383"/>
              </a:xfrm>
              <a:prstGeom prst="roundRect">
                <a:avLst>
                  <a:gd name="adj" fmla="val 16667"/>
                </a:avLst>
              </a:prstGeom>
              <a:solidFill>
                <a:srgbClr val="6CB05C">
                  <a:alpha val="7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sz="2000" b="1">
                    <a:latin typeface="Calibri" pitchFamily="34" charset="0"/>
                  </a:rPr>
                  <a:t> IGE</a:t>
                </a:r>
              </a:p>
            </p:txBody>
          </p:sp>
          <p:sp>
            <p:nvSpPr>
              <p:cNvPr id="28" name="AutoShape 21"/>
              <p:cNvSpPr>
                <a:spLocks noChangeAspect="1" noChangeArrowheads="1"/>
              </p:cNvSpPr>
              <p:nvPr/>
            </p:nvSpPr>
            <p:spPr bwMode="auto">
              <a:xfrm rot="5400000">
                <a:off x="2332377" y="4632089"/>
                <a:ext cx="710135" cy="411619"/>
              </a:xfrm>
              <a:prstGeom prst="leftRightArrow">
                <a:avLst>
                  <a:gd name="adj1" fmla="val 50000"/>
                  <a:gd name="adj2" fmla="val 34512"/>
                </a:avLst>
              </a:prstGeom>
              <a:solidFill>
                <a:srgbClr val="CC3399">
                  <a:alpha val="7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000"/>
              </a:p>
            </p:txBody>
          </p:sp>
          <p:sp>
            <p:nvSpPr>
              <p:cNvPr id="29" name="AutoShape 20"/>
              <p:cNvSpPr>
                <a:spLocks noChangeAspect="1" noChangeArrowheads="1"/>
              </p:cNvSpPr>
              <p:nvPr/>
            </p:nvSpPr>
            <p:spPr bwMode="auto">
              <a:xfrm rot="5400000">
                <a:off x="1194371" y="4632089"/>
                <a:ext cx="710135" cy="411619"/>
              </a:xfrm>
              <a:prstGeom prst="leftRightArrow">
                <a:avLst>
                  <a:gd name="adj1" fmla="val 50000"/>
                  <a:gd name="adj2" fmla="val 34512"/>
                </a:avLst>
              </a:prstGeom>
              <a:solidFill>
                <a:srgbClr val="CC3399">
                  <a:alpha val="7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sz="2000"/>
              </a:p>
            </p:txBody>
          </p:sp>
        </p:grpSp>
      </p:grpSp>
      <p:sp>
        <p:nvSpPr>
          <p:cNvPr id="30" name="Inhaltsplatzhalt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Details </a:t>
            </a:r>
            <a:r>
              <a:rPr lang="de-DE" b="1" dirty="0" err="1" smtClean="0">
                <a:latin typeface="+mn-lt"/>
              </a:rPr>
              <a:t>need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defined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with</a:t>
            </a:r>
            <a:r>
              <a:rPr lang="de-DE" b="1" dirty="0" smtClean="0">
                <a:latin typeface="+mn-lt"/>
              </a:rPr>
              <a:t> DMSU</a:t>
            </a:r>
          </a:p>
          <a:p>
            <a:r>
              <a:rPr lang="de-DE" b="1" dirty="0" smtClean="0">
                <a:latin typeface="+mn-lt"/>
              </a:rPr>
              <a:t>Details </a:t>
            </a:r>
            <a:r>
              <a:rPr lang="de-DE" b="1" dirty="0" err="1" smtClean="0">
                <a:latin typeface="+mn-lt"/>
              </a:rPr>
              <a:t>need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defined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with</a:t>
            </a:r>
            <a:r>
              <a:rPr lang="de-DE" b="1" dirty="0" smtClean="0">
                <a:latin typeface="+mn-lt"/>
              </a:rPr>
              <a:t> EMI</a:t>
            </a:r>
          </a:p>
          <a:p>
            <a:r>
              <a:rPr lang="de-DE" b="1" dirty="0" err="1" smtClean="0">
                <a:latin typeface="+mn-lt"/>
              </a:rPr>
              <a:t>Contact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with</a:t>
            </a:r>
            <a:r>
              <a:rPr lang="de-DE" b="1" dirty="0" smtClean="0">
                <a:latin typeface="+mn-lt"/>
              </a:rPr>
              <a:t> IGE </a:t>
            </a:r>
            <a:r>
              <a:rPr lang="de-DE" b="1" dirty="0" err="1" smtClean="0">
                <a:latin typeface="+mn-lt"/>
              </a:rPr>
              <a:t>needs</a:t>
            </a:r>
            <a:r>
              <a:rPr lang="de-DE" b="1" dirty="0" smtClean="0">
                <a:latin typeface="+mn-lt"/>
              </a:rPr>
              <a:t> </a:t>
            </a:r>
            <a:br>
              <a:rPr lang="de-DE" b="1" dirty="0" smtClean="0">
                <a:latin typeface="+mn-lt"/>
              </a:rPr>
            </a:b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established</a:t>
            </a:r>
            <a:endParaRPr lang="de-DE" b="1" dirty="0" smtClean="0">
              <a:latin typeface="+mn-lt"/>
            </a:endParaRPr>
          </a:p>
          <a:p>
            <a:r>
              <a:rPr lang="de-DE" b="1" dirty="0" smtClean="0">
                <a:latin typeface="+mn-lt"/>
              </a:rPr>
              <a:t>Implementation of</a:t>
            </a:r>
            <a:br>
              <a:rPr lang="de-DE" b="1" dirty="0" smtClean="0">
                <a:latin typeface="+mn-lt"/>
              </a:rPr>
            </a:br>
            <a:r>
              <a:rPr lang="de-DE" b="1" dirty="0" err="1" smtClean="0">
                <a:latin typeface="+mn-lt"/>
              </a:rPr>
              <a:t>agreed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workflows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50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GGUS Fail-</a:t>
            </a:r>
            <a:r>
              <a:rPr lang="de-DE" dirty="0" err="1" smtClean="0"/>
              <a:t>over</a:t>
            </a:r>
            <a:r>
              <a:rPr lang="de-DE" dirty="0" smtClean="0"/>
              <a:t> System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GGUS </a:t>
            </a:r>
            <a:r>
              <a:rPr lang="de-DE" b="1" dirty="0" err="1" smtClean="0">
                <a:latin typeface="+mn-lt"/>
              </a:rPr>
              <a:t>fail-over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system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consists</a:t>
            </a:r>
            <a:r>
              <a:rPr lang="de-DE" b="1" dirty="0" smtClean="0">
                <a:latin typeface="+mn-lt"/>
              </a:rPr>
              <a:t> </a:t>
            </a:r>
            <a:br>
              <a:rPr lang="de-DE" b="1" dirty="0" smtClean="0">
                <a:latin typeface="+mn-lt"/>
              </a:rPr>
            </a:br>
            <a:r>
              <a:rPr lang="de-DE" b="1" dirty="0" smtClean="0">
                <a:latin typeface="+mn-lt"/>
              </a:rPr>
              <a:t>of </a:t>
            </a:r>
            <a:r>
              <a:rPr lang="de-DE" b="1" dirty="0" err="1" smtClean="0">
                <a:latin typeface="+mn-lt"/>
              </a:rPr>
              <a:t>two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major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parts</a:t>
            </a:r>
            <a:r>
              <a:rPr lang="de-DE" b="1" dirty="0" smtClean="0">
                <a:latin typeface="+mn-lt"/>
              </a:rPr>
              <a:t>:</a:t>
            </a:r>
          </a:p>
          <a:p>
            <a:pPr lvl="1"/>
            <a:r>
              <a:rPr lang="de-DE" b="1" dirty="0" smtClean="0">
                <a:latin typeface="+mn-lt"/>
              </a:rPr>
              <a:t>BD back-end </a:t>
            </a:r>
            <a:r>
              <a:rPr lang="de-DE" b="1" dirty="0" err="1" smtClean="0">
                <a:latin typeface="+mn-lt"/>
              </a:rPr>
              <a:t>fail-over</a:t>
            </a:r>
            <a:endParaRPr lang="de-DE" b="1" dirty="0" smtClean="0">
              <a:latin typeface="+mn-lt"/>
            </a:endParaRPr>
          </a:p>
          <a:p>
            <a:pPr lvl="2"/>
            <a:r>
              <a:rPr lang="de-DE" b="1" dirty="0" err="1" smtClean="0">
                <a:latin typeface="+mn-lt"/>
              </a:rPr>
              <a:t>Based</a:t>
            </a:r>
            <a:r>
              <a:rPr lang="de-DE" b="1" dirty="0" smtClean="0">
                <a:latin typeface="+mn-lt"/>
              </a:rPr>
              <a:t> on Oracle RAG (</a:t>
            </a:r>
            <a:r>
              <a:rPr lang="de-DE" b="1" dirty="0" err="1" smtClean="0">
                <a:latin typeface="+mn-lt"/>
              </a:rPr>
              <a:t>with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Dataguard</a:t>
            </a:r>
            <a:r>
              <a:rPr lang="de-DE" b="1" dirty="0" smtClean="0">
                <a:latin typeface="+mn-lt"/>
              </a:rPr>
              <a:t>)</a:t>
            </a:r>
          </a:p>
          <a:p>
            <a:pPr lvl="2"/>
            <a:r>
              <a:rPr lang="de-DE" b="1" dirty="0" err="1" smtClean="0">
                <a:latin typeface="+mn-lt"/>
              </a:rPr>
              <a:t>At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two</a:t>
            </a:r>
            <a:r>
              <a:rPr lang="de-DE" b="1" dirty="0" smtClean="0">
                <a:latin typeface="+mn-lt"/>
              </a:rPr>
              <a:t> separate </a:t>
            </a:r>
            <a:r>
              <a:rPr lang="de-DE" b="1" dirty="0" err="1" smtClean="0">
                <a:latin typeface="+mn-lt"/>
              </a:rPr>
              <a:t>location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at</a:t>
            </a:r>
            <a:r>
              <a:rPr lang="de-DE" b="1" dirty="0" smtClean="0">
                <a:latin typeface="+mn-lt"/>
              </a:rPr>
              <a:t> KIT</a:t>
            </a:r>
          </a:p>
          <a:p>
            <a:pPr lvl="1"/>
            <a:r>
              <a:rPr lang="de-DE" b="1" dirty="0" smtClean="0">
                <a:latin typeface="+mn-lt"/>
              </a:rPr>
              <a:t>Web front-end </a:t>
            </a:r>
            <a:r>
              <a:rPr lang="de-DE" b="1" dirty="0" err="1" smtClean="0">
                <a:latin typeface="+mn-lt"/>
              </a:rPr>
              <a:t>fail-over</a:t>
            </a:r>
            <a:endParaRPr lang="de-DE" b="1" dirty="0" smtClean="0">
              <a:latin typeface="+mn-lt"/>
            </a:endParaRPr>
          </a:p>
          <a:p>
            <a:pPr lvl="2"/>
            <a:r>
              <a:rPr lang="de-DE" b="1" dirty="0" err="1" smtClean="0">
                <a:latin typeface="+mn-lt"/>
              </a:rPr>
              <a:t>Currently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active</a:t>
            </a:r>
            <a:r>
              <a:rPr lang="de-DE" b="1" dirty="0" smtClean="0">
                <a:latin typeface="+mn-lt"/>
              </a:rPr>
              <a:t>/passive </a:t>
            </a:r>
            <a:r>
              <a:rPr lang="de-DE" b="1" dirty="0" err="1" smtClean="0">
                <a:latin typeface="+mn-lt"/>
              </a:rPr>
              <a:t>fail-over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that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needs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manual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intervention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by</a:t>
            </a:r>
            <a:r>
              <a:rPr lang="de-DE" b="1" dirty="0" smtClean="0">
                <a:latin typeface="+mn-lt"/>
              </a:rPr>
              <a:t> on-</a:t>
            </a:r>
            <a:r>
              <a:rPr lang="de-DE" b="1" dirty="0" err="1" smtClean="0">
                <a:latin typeface="+mn-lt"/>
              </a:rPr>
              <a:t>call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engineer</a:t>
            </a:r>
            <a:endParaRPr lang="de-DE" b="1" dirty="0" smtClean="0">
              <a:latin typeface="+mn-lt"/>
            </a:endParaRPr>
          </a:p>
          <a:p>
            <a:pPr lvl="2"/>
            <a:r>
              <a:rPr lang="de-DE" b="1" dirty="0" smtClean="0">
                <a:latin typeface="+mn-lt"/>
              </a:rPr>
              <a:t>Move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an </a:t>
            </a:r>
            <a:r>
              <a:rPr lang="de-DE" b="1" dirty="0" err="1" smtClean="0">
                <a:latin typeface="+mn-lt"/>
              </a:rPr>
              <a:t>automated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active</a:t>
            </a:r>
            <a:r>
              <a:rPr lang="de-DE" b="1" dirty="0" smtClean="0">
                <a:latin typeface="+mn-lt"/>
              </a:rPr>
              <a:t> /</a:t>
            </a:r>
            <a:r>
              <a:rPr lang="de-DE" b="1" dirty="0" err="1" smtClean="0">
                <a:latin typeface="+mn-lt"/>
              </a:rPr>
              <a:t>active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system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5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Legacy Support Units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Lots of </a:t>
            </a:r>
            <a:r>
              <a:rPr lang="de-DE" b="1" dirty="0" err="1" smtClean="0">
                <a:latin typeface="+mn-lt"/>
              </a:rPr>
              <a:t>legacy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support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units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from</a:t>
            </a:r>
            <a:r>
              <a:rPr lang="de-DE" b="1" dirty="0" smtClean="0">
                <a:latin typeface="+mn-lt"/>
              </a:rPr>
              <a:t> EGEE still in GGUS</a:t>
            </a:r>
          </a:p>
          <a:p>
            <a:r>
              <a:rPr lang="de-DE" b="1" dirty="0" err="1" smtClean="0">
                <a:latin typeface="+mn-lt"/>
              </a:rPr>
              <a:t>Some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are</a:t>
            </a:r>
            <a:r>
              <a:rPr lang="de-DE" b="1" dirty="0" smtClean="0">
                <a:latin typeface="+mn-lt"/>
              </a:rPr>
              <a:t> still </a:t>
            </a:r>
            <a:r>
              <a:rPr lang="de-DE" b="1" dirty="0" err="1" smtClean="0">
                <a:latin typeface="+mn-lt"/>
              </a:rPr>
              <a:t>active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and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need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transfered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EGI</a:t>
            </a:r>
          </a:p>
          <a:p>
            <a:pPr lvl="1"/>
            <a:r>
              <a:rPr lang="de-DE" b="1" dirty="0" err="1" smtClean="0">
                <a:latin typeface="+mn-lt"/>
              </a:rPr>
              <a:t>Restructuring</a:t>
            </a:r>
            <a:r>
              <a:rPr lang="de-DE" b="1" dirty="0" smtClean="0">
                <a:latin typeface="+mn-lt"/>
              </a:rPr>
              <a:t> of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SU </a:t>
            </a:r>
            <a:r>
              <a:rPr lang="de-DE" b="1" dirty="0" err="1" smtClean="0">
                <a:latin typeface="+mn-lt"/>
              </a:rPr>
              <a:t>list</a:t>
            </a:r>
            <a:endParaRPr lang="de-DE" b="1" dirty="0" smtClean="0">
              <a:latin typeface="+mn-lt"/>
            </a:endParaRPr>
          </a:p>
          <a:p>
            <a:pPr lvl="1"/>
            <a:r>
              <a:rPr lang="de-DE" b="1" dirty="0" err="1" smtClean="0">
                <a:latin typeface="+mn-lt"/>
              </a:rPr>
              <a:t>Renaming</a:t>
            </a:r>
            <a:r>
              <a:rPr lang="de-DE" b="1" dirty="0" smtClean="0">
                <a:latin typeface="+mn-lt"/>
              </a:rPr>
              <a:t> SUs</a:t>
            </a:r>
          </a:p>
          <a:p>
            <a:r>
              <a:rPr lang="de-DE" b="1" dirty="0" err="1" smtClean="0">
                <a:latin typeface="+mn-lt"/>
              </a:rPr>
              <a:t>Some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need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be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deleted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or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kept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as</a:t>
            </a:r>
            <a:r>
              <a:rPr lang="de-DE" b="1" dirty="0" smtClean="0">
                <a:latin typeface="+mn-lt"/>
              </a:rPr>
              <a:t> „</a:t>
            </a:r>
            <a:r>
              <a:rPr lang="de-DE" b="1" dirty="0" err="1" smtClean="0">
                <a:latin typeface="+mn-lt"/>
              </a:rPr>
              <a:t>former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support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unit</a:t>
            </a:r>
            <a:r>
              <a:rPr lang="de-DE" b="1" dirty="0" smtClean="0">
                <a:latin typeface="+mn-lt"/>
              </a:rPr>
              <a:t>“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not lose </a:t>
            </a:r>
            <a:r>
              <a:rPr lang="de-DE" b="1" dirty="0" err="1" smtClean="0">
                <a:latin typeface="+mn-lt"/>
              </a:rPr>
              <a:t>information</a:t>
            </a:r>
            <a:endParaRPr lang="de-DE" b="1" dirty="0" smtClean="0">
              <a:latin typeface="+mn-lt"/>
            </a:endParaRPr>
          </a:p>
          <a:p>
            <a:pPr lvl="1"/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259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Mailing List Migration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>
                <a:latin typeface="+mn-lt"/>
              </a:rPr>
              <a:t>Currently</a:t>
            </a:r>
            <a:r>
              <a:rPr lang="de-DE" b="1" dirty="0" smtClean="0">
                <a:latin typeface="+mn-lt"/>
              </a:rPr>
              <a:t> a </a:t>
            </a:r>
            <a:r>
              <a:rPr lang="de-DE" b="1" dirty="0" err="1" smtClean="0">
                <a:latin typeface="+mn-lt"/>
              </a:rPr>
              <a:t>lot</a:t>
            </a:r>
            <a:r>
              <a:rPr lang="de-DE" b="1" dirty="0" smtClean="0">
                <a:latin typeface="+mn-lt"/>
              </a:rPr>
              <a:t> of </a:t>
            </a:r>
            <a:r>
              <a:rPr lang="de-DE" b="1" dirty="0" err="1" smtClean="0">
                <a:latin typeface="+mn-lt"/>
              </a:rPr>
              <a:t>support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units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have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mailing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lists</a:t>
            </a:r>
            <a:r>
              <a:rPr lang="de-DE" b="1" dirty="0" smtClean="0">
                <a:latin typeface="+mn-lt"/>
              </a:rPr>
              <a:t> in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CERN e-groups</a:t>
            </a:r>
          </a:p>
          <a:p>
            <a:r>
              <a:rPr lang="de-DE" b="1" dirty="0" smtClean="0">
                <a:latin typeface="+mn-lt"/>
              </a:rPr>
              <a:t>After SU clean-</a:t>
            </a:r>
            <a:r>
              <a:rPr lang="de-DE" b="1" dirty="0" err="1" smtClean="0">
                <a:latin typeface="+mn-lt"/>
              </a:rPr>
              <a:t>up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want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move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SU </a:t>
            </a:r>
            <a:r>
              <a:rPr lang="de-DE" b="1" dirty="0" err="1" smtClean="0">
                <a:latin typeface="+mn-lt"/>
              </a:rPr>
              <a:t>mailing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lists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the</a:t>
            </a:r>
            <a:r>
              <a:rPr lang="de-DE" b="1" dirty="0" smtClean="0">
                <a:latin typeface="+mn-lt"/>
              </a:rPr>
              <a:t> EGI </a:t>
            </a:r>
            <a:r>
              <a:rPr lang="de-DE" b="1" dirty="0" err="1" smtClean="0">
                <a:latin typeface="+mn-lt"/>
              </a:rPr>
              <a:t>mailman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system</a:t>
            </a:r>
            <a:r>
              <a:rPr lang="de-DE" b="1" dirty="0" smtClean="0">
                <a:latin typeface="+mn-lt"/>
              </a:rPr>
              <a:t> </a:t>
            </a:r>
          </a:p>
          <a:p>
            <a:r>
              <a:rPr lang="de-DE" b="1" dirty="0" smtClean="0">
                <a:latin typeface="+mn-lt"/>
              </a:rPr>
              <a:t>„su-xy@mailman.egi.eu“</a:t>
            </a:r>
          </a:p>
          <a:p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673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/>
              <a:t>R</a:t>
            </a:r>
            <a:r>
              <a:rPr lang="de-DE" dirty="0" smtClean="0"/>
              <a:t>eview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GGUS </a:t>
            </a:r>
            <a:r>
              <a:rPr lang="de-DE" b="1" dirty="0" err="1" smtClean="0">
                <a:latin typeface="+mn-lt"/>
              </a:rPr>
              <a:t>documentation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collection</a:t>
            </a:r>
            <a:r>
              <a:rPr lang="de-DE" b="1" dirty="0" smtClean="0">
                <a:latin typeface="+mn-lt"/>
              </a:rPr>
              <a:t>:</a:t>
            </a:r>
            <a:br>
              <a:rPr lang="de-DE" b="1" dirty="0" smtClean="0">
                <a:latin typeface="+mn-lt"/>
              </a:rPr>
            </a:br>
            <a:r>
              <a:rPr lang="de-DE" b="1" dirty="0" smtClean="0">
                <a:latin typeface="+mn-lt"/>
                <a:hlinkClick r:id="rId2"/>
              </a:rPr>
              <a:t>https</a:t>
            </a:r>
            <a:r>
              <a:rPr lang="de-DE" b="1" dirty="0">
                <a:latin typeface="+mn-lt"/>
                <a:hlinkClick r:id="rId2"/>
              </a:rPr>
              <a:t>://</a:t>
            </a:r>
            <a:r>
              <a:rPr lang="de-DE" b="1" dirty="0" smtClean="0">
                <a:latin typeface="+mn-lt"/>
                <a:hlinkClick r:id="rId2"/>
              </a:rPr>
              <a:t>gus.fzk.de/pages/docu.php</a:t>
            </a:r>
            <a:endParaRPr lang="de-DE" b="1" dirty="0">
              <a:latin typeface="+mn-lt"/>
            </a:endParaRPr>
          </a:p>
          <a:p>
            <a:r>
              <a:rPr lang="de-DE" b="1" dirty="0" smtClean="0">
                <a:latin typeface="+mn-lt"/>
              </a:rPr>
              <a:t>Needs </a:t>
            </a:r>
            <a:r>
              <a:rPr lang="de-DE" b="1" dirty="0" err="1" smtClean="0">
                <a:latin typeface="+mn-lt"/>
              </a:rPr>
              <a:t>adaption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to</a:t>
            </a:r>
            <a:r>
              <a:rPr lang="de-DE" b="1" dirty="0" smtClean="0">
                <a:latin typeface="+mn-lt"/>
              </a:rPr>
              <a:t> EGI</a:t>
            </a:r>
          </a:p>
          <a:p>
            <a:pPr lvl="1"/>
            <a:r>
              <a:rPr lang="de-DE" b="1" dirty="0" err="1" smtClean="0">
                <a:latin typeface="+mn-lt"/>
              </a:rPr>
              <a:t>Changed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workflows</a:t>
            </a:r>
            <a:endParaRPr lang="de-DE" b="1" dirty="0" smtClean="0">
              <a:latin typeface="+mn-lt"/>
            </a:endParaRPr>
          </a:p>
          <a:p>
            <a:pPr lvl="1"/>
            <a:r>
              <a:rPr lang="de-DE" b="1" dirty="0" smtClean="0">
                <a:latin typeface="+mn-lt"/>
              </a:rPr>
              <a:t>New </a:t>
            </a:r>
            <a:r>
              <a:rPr lang="de-DE" b="1" dirty="0" err="1" smtClean="0">
                <a:latin typeface="+mn-lt"/>
              </a:rPr>
              <a:t>logos</a:t>
            </a:r>
            <a:r>
              <a:rPr lang="de-DE" b="1" dirty="0" smtClean="0">
                <a:latin typeface="+mn-lt"/>
              </a:rPr>
              <a:t> </a:t>
            </a:r>
          </a:p>
          <a:p>
            <a:pPr lvl="1"/>
            <a:r>
              <a:rPr lang="de-DE" b="1" dirty="0" smtClean="0">
                <a:latin typeface="+mn-lt"/>
              </a:rPr>
              <a:t>New </a:t>
            </a:r>
            <a:r>
              <a:rPr lang="de-DE" b="1" dirty="0" err="1" smtClean="0">
                <a:latin typeface="+mn-lt"/>
              </a:rPr>
              <a:t>location</a:t>
            </a:r>
            <a:r>
              <a:rPr lang="de-DE" b="1" dirty="0" smtClean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88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GGUS-VOMS Integration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Finalize </a:t>
            </a:r>
            <a:r>
              <a:rPr lang="en-US" b="1" dirty="0" smtClean="0">
                <a:latin typeface="+mn-lt"/>
              </a:rPr>
              <a:t>GGUS-VOMS </a:t>
            </a:r>
            <a:r>
              <a:rPr lang="en-US" b="1" dirty="0" err="1">
                <a:latin typeface="+mn-lt"/>
              </a:rPr>
              <a:t>synchronisation</a:t>
            </a: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automation</a:t>
            </a:r>
            <a:r>
              <a:rPr lang="en-US" b="1" dirty="0">
                <a:latin typeface="+mn-lt"/>
              </a:rPr>
              <a:t>	</a:t>
            </a:r>
            <a:endParaRPr lang="en-US" b="1" dirty="0" smtClean="0">
              <a:latin typeface="+mn-lt"/>
            </a:endParaRPr>
          </a:p>
          <a:p>
            <a:pPr lvl="1"/>
            <a:r>
              <a:rPr lang="en-US" b="1" dirty="0" smtClean="0">
                <a:latin typeface="+mn-lt"/>
              </a:rPr>
              <a:t>Currently manual intervention is still necessary to update the user DB with user properties</a:t>
            </a:r>
          </a:p>
          <a:p>
            <a:pPr lvl="1"/>
            <a:r>
              <a:rPr lang="en-US" b="1" dirty="0" smtClean="0">
                <a:latin typeface="+mn-lt"/>
              </a:rPr>
              <a:t>This will be replaced by an automatism</a:t>
            </a:r>
          </a:p>
          <a:p>
            <a:endParaRPr lang="en-US" b="1" dirty="0" smtClean="0">
              <a:latin typeface="+mn-lt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9/16/2010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Picture 62" descr="ggus_nagios_grafik3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89270"/>
            <a:ext cx="3460204" cy="220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0</TotalTime>
  <Words>266</Words>
  <Application>Microsoft Office PowerPoint</Application>
  <PresentationFormat>Bildschirmpräsentation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EGI-InSPIRE-Slide-Template_v4</vt:lpstr>
      <vt:lpstr>GGUS Roadmap</vt:lpstr>
      <vt:lpstr>Overview</vt:lpstr>
      <vt:lpstr>GGUS Redesign</vt:lpstr>
      <vt:lpstr>MW workflow</vt:lpstr>
      <vt:lpstr>GGUS Fail-over System</vt:lpstr>
      <vt:lpstr>Legacy Support Units</vt:lpstr>
      <vt:lpstr>Mailing List Migration</vt:lpstr>
      <vt:lpstr>Documentation Review</vt:lpstr>
      <vt:lpstr>GGUS-VOMS Integration</vt:lpstr>
      <vt:lpstr>GGUS interfaces</vt:lpstr>
      <vt:lpstr>Report Generator</vt:lpstr>
      <vt:lpstr>Overview</vt:lpstr>
      <vt:lpstr>Newsflash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Antoni, Torsten</dc:creator>
  <cp:lastModifiedBy>Antoni, Torsten</cp:lastModifiedBy>
  <cp:revision>15</cp:revision>
  <dcterms:created xsi:type="dcterms:W3CDTF">2010-09-14T12:30:19Z</dcterms:created>
  <dcterms:modified xsi:type="dcterms:W3CDTF">2010-09-16T09:37:17Z</dcterms:modified>
</cp:coreProperties>
</file>