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63" r:id="rId3"/>
    <p:sldId id="258" r:id="rId4"/>
    <p:sldId id="259" r:id="rId5"/>
    <p:sldId id="260" r:id="rId6"/>
    <p:sldId id="262" r:id="rId7"/>
    <p:sldId id="261" r:id="rId8"/>
    <p:sldId id="266" r:id="rId9"/>
    <p:sldId id="257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645" autoAdjust="0"/>
  </p:normalViewPr>
  <p:slideViewPr>
    <p:cSldViewPr>
      <p:cViewPr varScale="1">
        <p:scale>
          <a:sx n="86" d="100"/>
          <a:sy n="86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4474-9F1C-4790-AA57-73B8EEC1FD17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1403F-EAFF-48F0-B27F-DEFE442FA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56C7-8821-4800-84E7-87D4E2C0D13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C5F6-7178-487D-BF72-EE2BD23D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cs-CZ" dirty="0" smtClean="0"/>
              <a:t>Moonshot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Daniel Kouřil</a:t>
            </a:r>
          </a:p>
          <a:p>
            <a:r>
              <a:rPr lang="cs-CZ" smtClean="0"/>
              <a:t>EGI </a:t>
            </a:r>
            <a:r>
              <a:rPr lang="cs-CZ" smtClean="0"/>
              <a:t>Technical Forum </a:t>
            </a:r>
            <a:r>
              <a:rPr lang="cs-CZ" smtClean="0"/>
              <a:t>2010</a:t>
            </a:r>
          </a:p>
          <a:p>
            <a:endParaRPr lang="cs-CZ" smtClean="0"/>
          </a:p>
          <a:p>
            <a:r>
              <a:rPr lang="cs-CZ" smtClean="0"/>
              <a:t>www.project-moonshot.org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Comments / questions</a:t>
            </a:r>
            <a:r>
              <a:rPr lang="cs-CZ" smtClean="0"/>
              <a:t>?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www.project-moonshot.org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Identity federation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Goal: to allow u</a:t>
            </a:r>
            <a:r>
              <a:rPr lang="cs-CZ" dirty="0" smtClean="0"/>
              <a:t>sers in one organi</a:t>
            </a:r>
            <a:r>
              <a:rPr lang="en-US" dirty="0" smtClean="0"/>
              <a:t>s</a:t>
            </a:r>
            <a:r>
              <a:rPr lang="cs-CZ" dirty="0" smtClean="0"/>
              <a:t>ation </a:t>
            </a:r>
            <a:r>
              <a:rPr lang="en-US" dirty="0" smtClean="0"/>
              <a:t>to </a:t>
            </a:r>
            <a:r>
              <a:rPr lang="cs-CZ" dirty="0" smtClean="0"/>
              <a:t>access resources in another</a:t>
            </a:r>
            <a:r>
              <a:rPr lang="en-US" dirty="0" smtClean="0"/>
              <a:t>, using their home credentials</a:t>
            </a:r>
            <a:endParaRPr lang="cs-CZ" dirty="0" smtClean="0"/>
          </a:p>
          <a:p>
            <a:endParaRPr lang="en-US" dirty="0" smtClean="0"/>
          </a:p>
          <a:p>
            <a:r>
              <a:rPr lang="cs-CZ" dirty="0" smtClean="0"/>
              <a:t>Requires additional infrastructure</a:t>
            </a:r>
            <a:r>
              <a:rPr lang="en-US" dirty="0" smtClean="0"/>
              <a:t>, </a:t>
            </a:r>
            <a:r>
              <a:rPr lang="cs-CZ" dirty="0" smtClean="0"/>
              <a:t>trust</a:t>
            </a:r>
            <a:r>
              <a:rPr lang="en-US" dirty="0" smtClean="0"/>
              <a:t> and policy; this is often known as a “federation”.</a:t>
            </a:r>
            <a:endParaRPr lang="cs-CZ" dirty="0" smtClean="0"/>
          </a:p>
          <a:p>
            <a:endParaRPr lang="en-US" dirty="0" smtClean="0"/>
          </a:p>
          <a:p>
            <a:r>
              <a:rPr lang="en-US" dirty="0" smtClean="0"/>
              <a:t>Significant b</a:t>
            </a:r>
            <a:r>
              <a:rPr lang="cs-CZ" dirty="0" smtClean="0"/>
              <a:t>enefits for users</a:t>
            </a:r>
            <a:r>
              <a:rPr lang="en-US" dirty="0" smtClean="0"/>
              <a:t>, and identity and</a:t>
            </a:r>
            <a:r>
              <a:rPr lang="cs-CZ" dirty="0" smtClean="0"/>
              <a:t> service providers</a:t>
            </a:r>
            <a:endParaRPr lang="en-US" dirty="0" smtClean="0"/>
          </a:p>
          <a:p>
            <a:pPr lvl="1"/>
            <a:r>
              <a:rPr lang="en-US" dirty="0" smtClean="0"/>
              <a:t>Single sign-on for users, improving the user experience.</a:t>
            </a:r>
          </a:p>
          <a:p>
            <a:pPr lvl="1"/>
            <a:r>
              <a:rPr lang="en-US" dirty="0" smtClean="0"/>
              <a:t>Makes it easier for identity providers to adhere to data protection legislation.</a:t>
            </a:r>
          </a:p>
          <a:p>
            <a:pPr lvl="1"/>
            <a:r>
              <a:rPr lang="en-US" dirty="0" smtClean="0"/>
              <a:t>SSO reduces helpdesk burden for identity and service providers.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</a:t>
            </a:r>
            <a:r>
              <a:rPr lang="cs-CZ" dirty="0" smtClean="0"/>
              <a:t>ederation </a:t>
            </a:r>
            <a:r>
              <a:rPr lang="en-US" dirty="0" smtClean="0"/>
              <a:t>providing</a:t>
            </a:r>
            <a:r>
              <a:rPr lang="cs-CZ" dirty="0" smtClean="0"/>
              <a:t> wireless network access and roaming</a:t>
            </a:r>
            <a:r>
              <a:rPr lang="en-US" dirty="0" smtClean="0"/>
              <a:t> in &gt; 50 countries.</a:t>
            </a:r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llows users from participating institutes to obtain connectivity at other institutions using their „home“ </a:t>
            </a:r>
            <a:r>
              <a:rPr lang="en-US" dirty="0" smtClean="0"/>
              <a:t>credentials.</a:t>
            </a:r>
            <a:endParaRPr lang="cs-CZ" dirty="0" smtClean="0"/>
          </a:p>
          <a:p>
            <a:r>
              <a:rPr lang="cs-CZ" dirty="0" smtClean="0"/>
              <a:t>AAI based on </a:t>
            </a:r>
            <a:r>
              <a:rPr lang="en-US" dirty="0" smtClean="0"/>
              <a:t>RADIUS </a:t>
            </a:r>
            <a:r>
              <a:rPr lang="cs-CZ" dirty="0" smtClean="0"/>
              <a:t>and EAP</a:t>
            </a:r>
          </a:p>
          <a:p>
            <a:pPr lvl="1"/>
            <a:r>
              <a:rPr lang="en-US" dirty="0" smtClean="0"/>
              <a:t>Credentials are protected.</a:t>
            </a:r>
          </a:p>
          <a:p>
            <a:pPr lvl="1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eduroam</a:t>
            </a:r>
            <a:endParaRPr lang="en-US"/>
          </a:p>
        </p:txBody>
      </p:sp>
      <p:pic>
        <p:nvPicPr>
          <p:cNvPr id="4" name="Obrázek 3" descr="eduroam_euww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220" y="3705220"/>
            <a:ext cx="3152780" cy="3152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SAML-based web federations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SAML </a:t>
            </a:r>
            <a:r>
              <a:rPr lang="en-US" dirty="0" smtClean="0"/>
              <a:t>: an</a:t>
            </a:r>
            <a:r>
              <a:rPr lang="cs-CZ" dirty="0" smtClean="0"/>
              <a:t> XML-based </a:t>
            </a:r>
            <a:r>
              <a:rPr lang="en-US" dirty="0" smtClean="0"/>
              <a:t>dialect </a:t>
            </a:r>
            <a:r>
              <a:rPr lang="cs-CZ" dirty="0" smtClean="0"/>
              <a:t>to exchange </a:t>
            </a:r>
            <a:r>
              <a:rPr lang="en-US" dirty="0" smtClean="0"/>
              <a:t>security </a:t>
            </a:r>
            <a:r>
              <a:rPr lang="cs-CZ" dirty="0" smtClean="0"/>
              <a:t>assertions (authN &amp; authZ data)</a:t>
            </a:r>
          </a:p>
          <a:p>
            <a:r>
              <a:rPr lang="cs-CZ" dirty="0" smtClean="0"/>
              <a:t>Becoming increasingly popular nowadays</a:t>
            </a:r>
          </a:p>
          <a:p>
            <a:r>
              <a:rPr lang="cs-CZ" dirty="0" smtClean="0"/>
              <a:t>Based solely on HTTP</a:t>
            </a:r>
            <a:br>
              <a:rPr lang="cs-CZ" dirty="0" smtClean="0"/>
            </a:br>
            <a:r>
              <a:rPr lang="cs-CZ" dirty="0" smtClean="0"/>
              <a:t>and web</a:t>
            </a:r>
          </a:p>
          <a:p>
            <a:pPr lvl="1"/>
            <a:r>
              <a:rPr lang="en-US" dirty="0" smtClean="0"/>
              <a:t>Internet 2 </a:t>
            </a:r>
            <a:r>
              <a:rPr lang="cs-CZ" dirty="0" smtClean="0"/>
              <a:t>Shibboleth</a:t>
            </a:r>
            <a:endParaRPr lang="en-US" dirty="0" smtClean="0"/>
          </a:p>
          <a:p>
            <a:pPr lvl="1"/>
            <a:r>
              <a:rPr lang="en-US" dirty="0" smtClean="0"/>
              <a:t>Microsoft ADFS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4" name="Picture 4" descr="f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00562" y="3500438"/>
            <a:ext cx="4500562" cy="30680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313640" y="6581001"/>
            <a:ext cx="1830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200"/>
              <a:t>schema from SWITCH AAI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Moonshot authentication system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Enables the use </a:t>
            </a:r>
            <a:r>
              <a:rPr lang="cs-CZ" dirty="0" smtClean="0"/>
              <a:t>of identity federations</a:t>
            </a:r>
            <a:r>
              <a:rPr lang="en-US" dirty="0" smtClean="0"/>
              <a:t> and SAML</a:t>
            </a:r>
            <a:r>
              <a:rPr lang="cs-CZ" dirty="0" smtClean="0"/>
              <a:t> </a:t>
            </a:r>
            <a:r>
              <a:rPr lang="en-US" dirty="0" smtClean="0"/>
              <a:t>for </a:t>
            </a:r>
            <a:r>
              <a:rPr lang="cs-CZ" dirty="0" smtClean="0"/>
              <a:t>non-web applications</a:t>
            </a:r>
          </a:p>
          <a:p>
            <a:r>
              <a:rPr lang="cs-CZ" dirty="0" smtClean="0"/>
              <a:t>Address some current issues of </a:t>
            </a:r>
            <a:r>
              <a:rPr lang="en-US" dirty="0" smtClean="0"/>
              <a:t>contemporary </a:t>
            </a:r>
            <a:r>
              <a:rPr lang="cs-CZ" dirty="0" smtClean="0"/>
              <a:t>web-based federations</a:t>
            </a:r>
          </a:p>
          <a:p>
            <a:r>
              <a:rPr lang="cs-CZ" dirty="0" smtClean="0"/>
              <a:t>A novel approach to establishing trust between actors</a:t>
            </a:r>
          </a:p>
          <a:p>
            <a:r>
              <a:rPr lang="cs-CZ" dirty="0" smtClean="0"/>
              <a:t>Targeting </a:t>
            </a:r>
            <a:r>
              <a:rPr lang="en-US" dirty="0" smtClean="0"/>
              <a:t>the </a:t>
            </a:r>
            <a:r>
              <a:rPr lang="cs-CZ" dirty="0" smtClean="0"/>
              <a:t>„core“ internet protocols</a:t>
            </a:r>
          </a:p>
          <a:p>
            <a:pPr lvl="1"/>
            <a:r>
              <a:rPr lang="cs-CZ" dirty="0" smtClean="0"/>
              <a:t>SSH, SMTP, IMAP, NFSv4, HTTP,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Moonshot architecture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Built on tested and proven „components“</a:t>
            </a:r>
          </a:p>
          <a:p>
            <a:pPr lvl="1"/>
            <a:r>
              <a:rPr lang="cs-CZ" dirty="0" smtClean="0"/>
              <a:t>SAML, </a:t>
            </a:r>
            <a:r>
              <a:rPr lang="en-US" dirty="0" smtClean="0"/>
              <a:t>RADIUS</a:t>
            </a:r>
            <a:r>
              <a:rPr lang="cs-CZ" dirty="0" smtClean="0"/>
              <a:t>, EAP, GSS-API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57224" y="2928934"/>
            <a:ext cx="8191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Client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571868" y="3000372"/>
            <a:ext cx="19875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Service Provider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000892" y="3000372"/>
            <a:ext cx="19875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Identity Provider</a:t>
            </a:r>
          </a:p>
        </p:txBody>
      </p:sp>
      <p:grpSp>
        <p:nvGrpSpPr>
          <p:cNvPr id="38" name="Skupina 37"/>
          <p:cNvGrpSpPr/>
          <p:nvPr/>
        </p:nvGrpSpPr>
        <p:grpSpPr>
          <a:xfrm>
            <a:off x="428596" y="3714752"/>
            <a:ext cx="8353425" cy="2447925"/>
            <a:chOff x="428596" y="4148139"/>
            <a:chExt cx="8353425" cy="2447925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428596" y="5300664"/>
              <a:ext cx="1584325" cy="1295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EAP lower</a:t>
              </a:r>
            </a:p>
            <a:p>
              <a:pPr algn="ctr"/>
              <a:r>
                <a:rPr lang="en-GB" b="1"/>
                <a:t>layer</a:t>
              </a:r>
            </a:p>
            <a:p>
              <a:pPr algn="ctr"/>
              <a:r>
                <a:rPr lang="en-GB" b="1"/>
                <a:t>(e.g. 802.11)</a:t>
              </a:r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28596" y="4221164"/>
              <a:ext cx="1584325" cy="1079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EAP peer</a:t>
              </a:r>
            </a:p>
            <a:p>
              <a:pPr algn="ctr"/>
              <a:r>
                <a:rPr lang="en-GB" b="1"/>
                <a:t>(Supplicant)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740121" y="4221164"/>
              <a:ext cx="792162" cy="1079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EAP</a:t>
              </a:r>
            </a:p>
            <a:p>
              <a:pPr algn="ctr"/>
              <a:r>
                <a:rPr lang="en-GB" b="1"/>
                <a:t>authen</a:t>
              </a:r>
            </a:p>
            <a:p>
              <a:pPr algn="ctr"/>
              <a:r>
                <a:rPr lang="en-GB" b="1"/>
                <a:t>ticator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740121" y="5300664"/>
              <a:ext cx="1584325" cy="1295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EAP lower</a:t>
              </a:r>
            </a:p>
            <a:p>
              <a:pPr algn="ctr"/>
              <a:r>
                <a:rPr lang="en-GB" b="1"/>
                <a:t>layer</a:t>
              </a:r>
            </a:p>
            <a:p>
              <a:pPr algn="ctr"/>
              <a:r>
                <a:rPr lang="en-GB" b="1"/>
                <a:t>(e.g. 802.11)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532283" y="4221164"/>
              <a:ext cx="792163" cy="1079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AAA</a:t>
              </a:r>
            </a:p>
            <a:p>
              <a:pPr algn="ctr"/>
              <a:r>
                <a:rPr lang="en-GB" b="1"/>
                <a:t>client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197696" y="4724401"/>
              <a:ext cx="1584325" cy="5762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AAA</a:t>
              </a:r>
            </a:p>
            <a:p>
              <a:pPr algn="ctr"/>
              <a:r>
                <a:rPr lang="en-GB" b="1"/>
                <a:t>server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7197696" y="4148139"/>
              <a:ext cx="1584325" cy="576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EAP</a:t>
              </a:r>
            </a:p>
            <a:p>
              <a:pPr algn="ctr"/>
              <a:r>
                <a:rPr lang="en-GB" b="1"/>
                <a:t>server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28596" y="5300664"/>
              <a:ext cx="1584325" cy="647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GSS-API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28596" y="5948364"/>
              <a:ext cx="1584325" cy="647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Application</a:t>
              </a:r>
            </a:p>
            <a:p>
              <a:pPr algn="ctr"/>
              <a:r>
                <a:rPr lang="en-GB" b="1"/>
                <a:t>(e.g. SFTP)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740121" y="5300664"/>
              <a:ext cx="1584325" cy="647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GSS-API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740121" y="5948364"/>
              <a:ext cx="1584325" cy="647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Application</a:t>
              </a:r>
            </a:p>
            <a:p>
              <a:pPr algn="ctr"/>
              <a:r>
                <a:rPr lang="en-GB" b="1"/>
                <a:t>(e.g. SFTP)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868458" y="5105401"/>
              <a:ext cx="0" cy="12033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868458" y="6308726"/>
              <a:ext cx="201612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3884583" y="5227639"/>
              <a:ext cx="0" cy="108108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884583" y="5227639"/>
              <a:ext cx="345598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 flipV="1">
              <a:off x="7340571" y="4437064"/>
              <a:ext cx="0" cy="7905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7197696" y="5588001"/>
              <a:ext cx="1584325" cy="5762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/>
              <a:r>
                <a:rPr lang="en-GB" b="1"/>
                <a:t>SAML</a:t>
              </a:r>
            </a:p>
            <a:p>
              <a:pPr algn="ctr"/>
              <a:r>
                <a:rPr lang="en-GB" b="1"/>
                <a:t>IdP</a:t>
              </a:r>
            </a:p>
          </p:txBody>
        </p: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5181571" y="5803901"/>
              <a:ext cx="2016125" cy="504825"/>
              <a:chOff x="3629" y="3560"/>
              <a:chExt cx="1270" cy="318"/>
            </a:xfrm>
          </p:grpSpPr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 flipH="1">
                <a:off x="3629" y="3560"/>
                <a:ext cx="1270" cy="0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 flipH="1">
                <a:off x="3629" y="3560"/>
                <a:ext cx="0" cy="318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Moonshot project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First stages s</a:t>
            </a:r>
            <a:r>
              <a:rPr lang="cs-CZ" smtClean="0"/>
              <a:t>tarted cca in </a:t>
            </a:r>
            <a:r>
              <a:rPr lang="cs-CZ" smtClean="0"/>
              <a:t>Spring </a:t>
            </a:r>
            <a:r>
              <a:rPr lang="cs-CZ" smtClean="0"/>
              <a:t>2010</a:t>
            </a:r>
          </a:p>
          <a:p>
            <a:pPr lvl="1"/>
            <a:r>
              <a:rPr lang="cs-CZ" smtClean="0"/>
              <a:t>lead </a:t>
            </a:r>
            <a:r>
              <a:rPr lang="cs-CZ" dirty="0" smtClean="0"/>
              <a:t>by JANET (</a:t>
            </a:r>
            <a:r>
              <a:rPr lang="cs-CZ" smtClean="0"/>
              <a:t>UK</a:t>
            </a:r>
            <a:r>
              <a:rPr lang="cs-CZ" smtClean="0"/>
              <a:t>)</a:t>
            </a:r>
          </a:p>
          <a:p>
            <a:pPr lvl="1"/>
            <a:r>
              <a:rPr lang="cs-CZ" smtClean="0"/>
              <a:t>kick-off meeting next week</a:t>
            </a:r>
            <a:endParaRPr lang="cs-CZ" dirty="0" smtClean="0"/>
          </a:p>
          <a:p>
            <a:r>
              <a:rPr lang="en-US" dirty="0" smtClean="0"/>
              <a:t>C</a:t>
            </a:r>
            <a:r>
              <a:rPr lang="cs-CZ" dirty="0" smtClean="0"/>
              <a:t>o-funded by GN3 and JANET</a:t>
            </a:r>
          </a:p>
          <a:p>
            <a:r>
              <a:rPr lang="cs-CZ" dirty="0" smtClean="0"/>
              <a:t>Participants have experience with all areas needed</a:t>
            </a:r>
          </a:p>
          <a:p>
            <a:r>
              <a:rPr lang="cs-CZ" dirty="0" smtClean="0"/>
              <a:t>Strong focus on standardization</a:t>
            </a:r>
          </a:p>
          <a:p>
            <a:pPr lvl="1"/>
            <a:r>
              <a:rPr lang="cs-CZ" dirty="0" smtClean="0"/>
              <a:t>IETF WG (AbFab) to be established</a:t>
            </a:r>
          </a:p>
          <a:p>
            <a:pPr lvl="1"/>
            <a:r>
              <a:rPr lang="cs-CZ" dirty="0" smtClean="0"/>
              <a:t>several IETF drafts </a:t>
            </a:r>
            <a:r>
              <a:rPr lang="en-US" dirty="0" smtClean="0"/>
              <a:t>published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Goals planned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To deliver</a:t>
            </a:r>
          </a:p>
          <a:p>
            <a:pPr lvl="1"/>
            <a:r>
              <a:rPr lang="en-US" smtClean="0"/>
              <a:t>a standardised technical architecture.</a:t>
            </a:r>
          </a:p>
          <a:p>
            <a:pPr lvl="1"/>
            <a:r>
              <a:rPr lang="en-US" smtClean="0"/>
              <a:t>production-quality open-source implementation.</a:t>
            </a:r>
          </a:p>
          <a:p>
            <a:pPr lvl="1"/>
            <a:r>
              <a:rPr lang="en-US" smtClean="0"/>
              <a:t>packaged and shipped with Debian Linux (by August 2010).</a:t>
            </a:r>
          </a:p>
          <a:p>
            <a:pPr lvl="1"/>
            <a:r>
              <a:rPr lang="en-US" smtClean="0"/>
              <a:t>a test-bed for interoperability testing.</a:t>
            </a:r>
          </a:p>
          <a:p>
            <a:pPr lvl="1"/>
            <a:r>
              <a:rPr lang="en-US" smtClean="0"/>
              <a:t>high quality documentation.</a:t>
            </a:r>
          </a:p>
          <a:p>
            <a:pPr lvl="1"/>
            <a:r>
              <a:rPr lang="en-US" smtClean="0"/>
              <a:t>an active community of users and developers.</a:t>
            </a:r>
          </a:p>
          <a:p>
            <a:r>
              <a:rPr lang="en-US" smtClean="0"/>
              <a:t>Highly ambitious but achievable.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rak 14"/>
          <p:cNvSpPr/>
          <p:nvPr/>
        </p:nvSpPr>
        <p:spPr>
          <a:xfrm>
            <a:off x="642910" y="4143380"/>
            <a:ext cx="2714644" cy="1143008"/>
          </a:xfrm>
          <a:prstGeom prst="cloud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smtClean="0"/>
              <a:t>Identity Federation</a:t>
            </a:r>
            <a:endParaRPr lang="en-US" b="1" i="1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Possible bright future</a:t>
            </a:r>
            <a:endParaRPr lang="en-US"/>
          </a:p>
        </p:txBody>
      </p:sp>
      <p:sp>
        <p:nvSpPr>
          <p:cNvPr id="5" name="Obláček 4"/>
          <p:cNvSpPr/>
          <p:nvPr/>
        </p:nvSpPr>
        <p:spPr>
          <a:xfrm>
            <a:off x="4786314" y="1357298"/>
            <a:ext cx="2857520" cy="1285884"/>
          </a:xfrm>
          <a:prstGeom prst="cloudCallout">
            <a:avLst>
              <a:gd name="adj1" fmla="val -76709"/>
              <a:gd name="adj2" fmla="val 384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rgbClr val="00B0F0"/>
                </a:solidFill>
              </a:rPr>
              <a:t>Allow </a:t>
            </a:r>
            <a:r>
              <a:rPr lang="cs-CZ" err="1" smtClean="0">
                <a:solidFill>
                  <a:srgbClr val="00B0F0"/>
                </a:solidFill>
              </a:rPr>
              <a:t>access</a:t>
            </a:r>
            <a:r>
              <a:rPr lang="cs-CZ" smtClean="0">
                <a:solidFill>
                  <a:srgbClr val="00B0F0"/>
                </a:solidFill>
              </a:rPr>
              <a:t> </a:t>
            </a:r>
            <a:r>
              <a:rPr lang="cs-CZ" err="1" smtClean="0">
                <a:solidFill>
                  <a:srgbClr val="00B0F0"/>
                </a:solidFill>
              </a:rPr>
              <a:t>from</a:t>
            </a:r>
            <a:r>
              <a:rPr lang="cs-CZ" smtClean="0">
                <a:solidFill>
                  <a:srgbClr val="00B0F0"/>
                </a:solidFill>
              </a:rPr>
              <a:t>  Org1 and Org2</a:t>
            </a:r>
          </a:p>
          <a:p>
            <a:pPr algn="ctr"/>
            <a:endParaRPr lang="en-US">
              <a:solidFill>
                <a:srgbClr val="00B0F0"/>
              </a:solidFill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428597" y="1785926"/>
          <a:ext cx="3429024" cy="1593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143008"/>
                <a:gridCol w="1143008"/>
              </a:tblGrid>
              <a:tr h="678661">
                <a:tc gridSpan="3"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Resources</a:t>
                      </a:r>
                      <a:r>
                        <a:rPr lang="cs-CZ" baseline="0" smtClean="0"/>
                        <a:t>  of  Org1 and Org2</a:t>
                      </a:r>
                    </a:p>
                    <a:p>
                      <a:pPr algn="ctr"/>
                      <a:r>
                        <a:rPr lang="cs-CZ" baseline="0" smtClean="0"/>
                        <a:t>(CE, SE, ...)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GRAM,</a:t>
                      </a:r>
                      <a:r>
                        <a:rPr lang="cs-CZ" baseline="0" smtClean="0"/>
                        <a:t> WMS, CREAM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gridFtp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SSH, NFSv4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4" name="Obrázek 13" descr="nicubunu_Stickman_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143240" y="5572140"/>
            <a:ext cx="642918" cy="642918"/>
          </a:xfrm>
          <a:prstGeom prst="rect">
            <a:avLst/>
          </a:prstGeom>
        </p:spPr>
      </p:pic>
      <p:pic>
        <p:nvPicPr>
          <p:cNvPr id="16" name="Obrázek 15" descr="nicubunu_Stickman_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42844" y="5572140"/>
            <a:ext cx="642918" cy="64291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3143240" y="64886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Org 2</a:t>
            </a:r>
            <a:endParaRPr lang="en-US"/>
          </a:p>
        </p:txBody>
      </p:sp>
      <p:sp>
        <p:nvSpPr>
          <p:cNvPr id="18" name="TextovéPole 17"/>
          <p:cNvSpPr txBox="1"/>
          <p:nvPr/>
        </p:nvSpPr>
        <p:spPr>
          <a:xfrm>
            <a:off x="142844" y="6488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Org 1</a:t>
            </a:r>
            <a:endParaRPr lang="en-US"/>
          </a:p>
        </p:txBody>
      </p:sp>
      <p:sp>
        <p:nvSpPr>
          <p:cNvPr id="20" name="Oblouk 19"/>
          <p:cNvSpPr/>
          <p:nvPr/>
        </p:nvSpPr>
        <p:spPr>
          <a:xfrm>
            <a:off x="-642974" y="1000108"/>
            <a:ext cx="2500330" cy="4929222"/>
          </a:xfrm>
          <a:prstGeom prst="arc">
            <a:avLst>
              <a:gd name="adj1" fmla="val 316041"/>
              <a:gd name="adj2" fmla="val 5263357"/>
            </a:avLst>
          </a:prstGeom>
          <a:ln w="44450">
            <a:solidFill>
              <a:srgbClr val="FF0000">
                <a:alpha val="51000"/>
              </a:srgbClr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blouk 24"/>
          <p:cNvSpPr/>
          <p:nvPr/>
        </p:nvSpPr>
        <p:spPr>
          <a:xfrm flipH="1">
            <a:off x="2143108" y="1428736"/>
            <a:ext cx="2571768" cy="4500594"/>
          </a:xfrm>
          <a:prstGeom prst="arc">
            <a:avLst>
              <a:gd name="adj1" fmla="val 21341655"/>
              <a:gd name="adj2" fmla="val 5035627"/>
            </a:avLst>
          </a:prstGeom>
          <a:ln w="44450">
            <a:solidFill>
              <a:srgbClr val="FF0000">
                <a:alpha val="51000"/>
              </a:srgbClr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Obrázek 26" descr="nicubunu_Stickman_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071934" y="4572008"/>
            <a:ext cx="642918" cy="642918"/>
          </a:xfrm>
          <a:prstGeom prst="rect">
            <a:avLst/>
          </a:prstGeom>
        </p:spPr>
      </p:pic>
      <p:sp>
        <p:nvSpPr>
          <p:cNvPr id="28" name="TextovéPole 27"/>
          <p:cNvSpPr txBox="1"/>
          <p:nvPr/>
        </p:nvSpPr>
        <p:spPr>
          <a:xfrm>
            <a:off x="4071934" y="534566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Org 3</a:t>
            </a:r>
            <a:endParaRPr lang="en-US"/>
          </a:p>
        </p:txBody>
      </p:sp>
      <p:sp>
        <p:nvSpPr>
          <p:cNvPr id="30" name="TextovéPole 29"/>
          <p:cNvSpPr txBox="1"/>
          <p:nvPr/>
        </p:nvSpPr>
        <p:spPr>
          <a:xfrm>
            <a:off x="5286380" y="3143248"/>
            <a:ext cx="3643338" cy="2585323"/>
          </a:xfrm>
          <a:prstGeom prst="rect">
            <a:avLst/>
          </a:prstGeom>
          <a:ln w="41275"/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mtClean="0"/>
              <a:t>Users‘ passwords  are NOT exposed to the services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mtClean="0"/>
              <a:t>Users don‘t need new credentials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mtClean="0"/>
              <a:t>Authorization rules can utilize users‘ „home“ attributes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mtClean="0"/>
              <a:t>Information about users is up-to-date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mtClean="0"/>
              <a:t>Users do not need to register in advance</a:t>
            </a:r>
          </a:p>
        </p:txBody>
      </p:sp>
      <p:sp>
        <p:nvSpPr>
          <p:cNvPr id="34" name="Oblouk 33"/>
          <p:cNvSpPr/>
          <p:nvPr/>
        </p:nvSpPr>
        <p:spPr>
          <a:xfrm flipH="1" flipV="1">
            <a:off x="2428860" y="2143116"/>
            <a:ext cx="3500462" cy="2786082"/>
          </a:xfrm>
          <a:prstGeom prst="arc">
            <a:avLst>
              <a:gd name="adj1" fmla="val 16327273"/>
              <a:gd name="adj2" fmla="val 21518257"/>
            </a:avLst>
          </a:prstGeom>
          <a:ln w="44450">
            <a:solidFill>
              <a:srgbClr val="FF0000">
                <a:alpha val="51000"/>
              </a:srgb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vislý svitek 34"/>
          <p:cNvSpPr/>
          <p:nvPr/>
        </p:nvSpPr>
        <p:spPr>
          <a:xfrm>
            <a:off x="1071538" y="5500702"/>
            <a:ext cx="285752" cy="35719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vislý svitek 35"/>
          <p:cNvSpPr/>
          <p:nvPr/>
        </p:nvSpPr>
        <p:spPr>
          <a:xfrm>
            <a:off x="2714612" y="5500702"/>
            <a:ext cx="285752" cy="35719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vislý svitek 36"/>
          <p:cNvSpPr/>
          <p:nvPr/>
        </p:nvSpPr>
        <p:spPr>
          <a:xfrm>
            <a:off x="3643306" y="4714884"/>
            <a:ext cx="285752" cy="35719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Skupina 38"/>
          <p:cNvGrpSpPr/>
          <p:nvPr/>
        </p:nvGrpSpPr>
        <p:grpSpPr>
          <a:xfrm>
            <a:off x="4714876" y="6286520"/>
            <a:ext cx="4071934" cy="369332"/>
            <a:chOff x="5072066" y="6072206"/>
            <a:chExt cx="4071934" cy="369332"/>
          </a:xfrm>
        </p:grpSpPr>
        <p:sp>
          <p:nvSpPr>
            <p:cNvPr id="24" name="TextovéPole 23"/>
            <p:cNvSpPr txBox="1"/>
            <p:nvPr/>
          </p:nvSpPr>
          <p:spPr>
            <a:xfrm>
              <a:off x="5357818" y="6072206"/>
              <a:ext cx="3786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mtClean="0"/>
                <a:t>- „home“ credentials (e.g., passwords)</a:t>
              </a:r>
              <a:endParaRPr lang="en-US"/>
            </a:p>
          </p:txBody>
        </p:sp>
        <p:sp>
          <p:nvSpPr>
            <p:cNvPr id="38" name="Svislý svitek 37"/>
            <p:cNvSpPr/>
            <p:nvPr/>
          </p:nvSpPr>
          <p:spPr>
            <a:xfrm>
              <a:off x="5072066" y="6072206"/>
              <a:ext cx="285752" cy="35719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ovéPole 39"/>
          <p:cNvSpPr txBox="1"/>
          <p:nvPr/>
        </p:nvSpPr>
        <p:spPr>
          <a:xfrm>
            <a:off x="5572132" y="20716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rgbClr val="00B0F0"/>
                </a:solidFill>
              </a:rPr>
              <a:t>and Org3</a:t>
            </a:r>
            <a:endParaRPr lang="en-US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P spid="17" grpId="0"/>
      <p:bldP spid="18" grpId="0"/>
      <p:bldP spid="20" grpId="0" animBg="1"/>
      <p:bldP spid="25" grpId="0" animBg="1"/>
      <p:bldP spid="28" grpId="0"/>
      <p:bldP spid="30" grpId="0" animBg="1"/>
      <p:bldP spid="34" grpId="0" animBg="1"/>
      <p:bldP spid="34" grpId="1" animBg="1"/>
      <p:bldP spid="35" grpId="0" animBg="1"/>
      <p:bldP spid="36" grpId="0" animBg="1"/>
      <p:bldP spid="37" grpId="0" animBg="1"/>
      <p:bldP spid="37" grpId="1" animBg="1"/>
      <p:bldP spid="40" grpId="0"/>
      <p:bldP spid="40" grpId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</TotalTime>
  <Words>468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Project Moonshot</vt:lpstr>
      <vt:lpstr>Identity federation</vt:lpstr>
      <vt:lpstr>eduroam</vt:lpstr>
      <vt:lpstr>SAML-based web federations</vt:lpstr>
      <vt:lpstr>Moonshot authentication system</vt:lpstr>
      <vt:lpstr>Moonshot architecture</vt:lpstr>
      <vt:lpstr>Moonshot project</vt:lpstr>
      <vt:lpstr>Goals planned</vt:lpstr>
      <vt:lpstr>Possible bright future</vt:lpstr>
      <vt:lpstr>Comments /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Daniel Kouřil</dc:creator>
  <cp:lastModifiedBy>Daniel Kouřil</cp:lastModifiedBy>
  <cp:revision>65</cp:revision>
  <dcterms:created xsi:type="dcterms:W3CDTF">2010-09-07T13:01:18Z</dcterms:created>
  <dcterms:modified xsi:type="dcterms:W3CDTF">2010-09-14T11:15:13Z</dcterms:modified>
</cp:coreProperties>
</file>