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26"/>
  </p:notesMasterIdLst>
  <p:handoutMasterIdLst>
    <p:handoutMasterId r:id="rId27"/>
  </p:handoutMasterIdLst>
  <p:sldIdLst>
    <p:sldId id="256" r:id="rId2"/>
    <p:sldId id="279" r:id="rId3"/>
    <p:sldId id="257" r:id="rId4"/>
    <p:sldId id="260" r:id="rId5"/>
    <p:sldId id="303" r:id="rId6"/>
    <p:sldId id="259" r:id="rId7"/>
    <p:sldId id="261" r:id="rId8"/>
    <p:sldId id="290" r:id="rId9"/>
    <p:sldId id="293" r:id="rId10"/>
    <p:sldId id="262" r:id="rId11"/>
    <p:sldId id="281" r:id="rId12"/>
    <p:sldId id="289" r:id="rId13"/>
    <p:sldId id="294" r:id="rId14"/>
    <p:sldId id="295" r:id="rId15"/>
    <p:sldId id="299" r:id="rId16"/>
    <p:sldId id="263" r:id="rId17"/>
    <p:sldId id="264" r:id="rId18"/>
    <p:sldId id="300" r:id="rId19"/>
    <p:sldId id="265" r:id="rId20"/>
    <p:sldId id="297" r:id="rId21"/>
    <p:sldId id="298" r:id="rId22"/>
    <p:sldId id="301" r:id="rId23"/>
    <p:sldId id="296" r:id="rId24"/>
    <p:sldId id="276" r:id="rId25"/>
  </p:sldIdLst>
  <p:sldSz cx="9144000" cy="6858000" type="screen4x3"/>
  <p:notesSz cx="6797675" cy="99282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50" autoAdjust="0"/>
    <p:restoredTop sz="73667" autoAdjust="0"/>
  </p:normalViewPr>
  <p:slideViewPr>
    <p:cSldViewPr>
      <p:cViewPr>
        <p:scale>
          <a:sx n="50" d="100"/>
          <a:sy n="50" d="100"/>
        </p:scale>
        <p:origin x="-1692" y="-22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A9849A-1D4F-499C-87FC-9C2B9CBF624C}" type="datetimeFigureOut">
              <a:rPr lang="en-US" smtClean="0"/>
              <a:pPr/>
              <a:t>9/16/2010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8B640C-2425-4B48-9952-97D3423278A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FC723AD4-AAE7-E645-9D11-09E36E28C145}" type="datetimeFigureOut">
              <a:rPr lang="en-US"/>
              <a:pPr/>
              <a:t>9/16/2010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9B87174C-5845-5546-9086-BD1E0D2CDB4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87174C-5845-5546-9086-BD1E0D2CDB4B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87174C-5845-5546-9086-BD1E0D2CDB4B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87174C-5845-5546-9086-BD1E0D2CDB4B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87174C-5845-5546-9086-BD1E0D2CDB4B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87174C-5845-5546-9086-BD1E0D2CDB4B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87174C-5845-5546-9086-BD1E0D2CDB4B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endParaRPr lang="en-US" dirty="0" smtClean="0">
              <a:latin typeface="Arial" charset="0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87174C-5845-5546-9086-BD1E0D2CDB4B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87174C-5845-5546-9086-BD1E0D2CDB4B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87174C-5845-5546-9086-BD1E0D2CDB4B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87174C-5845-5546-9086-BD1E0D2CDB4B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87174C-5845-5546-9086-BD1E0D2CDB4B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87174C-5845-5546-9086-BD1E0D2CDB4B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557213" indent="-269875">
              <a:lnSpc>
                <a:spcPct val="93000"/>
              </a:lnSpc>
              <a:buClr>
                <a:srgbClr val="3861AA"/>
              </a:buClr>
              <a:tabLst>
                <a:tab pos="1127125" algn="l"/>
                <a:tab pos="2041525" algn="l"/>
                <a:tab pos="2955925" algn="l"/>
                <a:tab pos="3870325" algn="l"/>
                <a:tab pos="4784725" algn="l"/>
                <a:tab pos="5699125" algn="l"/>
                <a:tab pos="6613525" algn="l"/>
                <a:tab pos="7527925" algn="l"/>
                <a:tab pos="8442325" algn="l"/>
                <a:tab pos="9356725" algn="l"/>
                <a:tab pos="10271125" algn="l"/>
              </a:tabLst>
            </a:pPr>
            <a:endParaRPr lang="en-US" sz="1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87174C-5845-5546-9086-BD1E0D2CDB4B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87174C-5845-5546-9086-BD1E0D2CDB4B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87174C-5845-5546-9086-BD1E0D2CDB4B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87174C-5845-5546-9086-BD1E0D2CDB4B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87174C-5845-5546-9086-BD1E0D2CDB4B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87174C-5845-5546-9086-BD1E0D2CDB4B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87174C-5845-5546-9086-BD1E0D2CDB4B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87174C-5845-5546-9086-BD1E0D2CDB4B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87174C-5845-5546-9086-BD1E0D2CDB4B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87174C-5845-5546-9086-BD1E0D2CDB4B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87174C-5845-5546-9086-BD1E0D2CDB4B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85800"/>
            <a:ext cx="1447800" cy="579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67B1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grpSp>
        <p:nvGrpSpPr>
          <p:cNvPr id="6" name="Group 21"/>
          <p:cNvGrpSpPr>
            <a:grpSpLocks/>
          </p:cNvGrpSpPr>
          <p:nvPr/>
        </p:nvGrpSpPr>
        <p:grpSpPr bwMode="auto">
          <a:xfrm>
            <a:off x="0" y="0"/>
            <a:ext cx="9215438" cy="1081088"/>
            <a:chOff x="-1" y="0"/>
            <a:chExt cx="9215439" cy="1081088"/>
          </a:xfrm>
        </p:grpSpPr>
        <p:sp>
          <p:nvSpPr>
            <p:cNvPr id="7" name="Rectangle 4"/>
            <p:cNvSpPr>
              <a:spLocks noChangeArrowheads="1"/>
            </p:cNvSpPr>
            <p:nvPr/>
          </p:nvSpPr>
          <p:spPr bwMode="auto">
            <a:xfrm>
              <a:off x="-1" y="0"/>
              <a:ext cx="9144001" cy="1044575"/>
            </a:xfrm>
            <a:prstGeom prst="rect">
              <a:avLst/>
            </a:pr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pic>
          <p:nvPicPr>
            <p:cNvPr id="8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1735138" cy="97948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9" name="Rectangle 6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10" name="Freeform 7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custGeom>
              <a:avLst/>
              <a:gdLst>
                <a:gd name="T0" fmla="*/ 5000 w 5001"/>
                <a:gd name="T1" fmla="*/ 0 h 2721"/>
                <a:gd name="T2" fmla="*/ 5000 w 5001"/>
                <a:gd name="T3" fmla="*/ 2720 h 2721"/>
                <a:gd name="T4" fmla="*/ 0 w 5001"/>
                <a:gd name="T5" fmla="*/ 2720 h 2721"/>
                <a:gd name="T6" fmla="*/ 2000 w 5001"/>
                <a:gd name="T7" fmla="*/ 0 h 2721"/>
                <a:gd name="T8" fmla="*/ 5000 w 5001"/>
                <a:gd name="T9" fmla="*/ 0 h 27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001" h="2721">
                  <a:moveTo>
                    <a:pt x="5000" y="0"/>
                  </a:moveTo>
                  <a:lnTo>
                    <a:pt x="5000" y="2720"/>
                  </a:lnTo>
                  <a:lnTo>
                    <a:pt x="0" y="2720"/>
                  </a:lnTo>
                  <a:cubicBezTo>
                    <a:pt x="2000" y="2720"/>
                    <a:pt x="0" y="0"/>
                    <a:pt x="2000" y="0"/>
                  </a:cubicBezTo>
                  <a:cubicBezTo>
                    <a:pt x="2667" y="0"/>
                    <a:pt x="4333" y="0"/>
                    <a:pt x="5000" y="0"/>
                  </a:cubicBezTo>
                </a:path>
              </a:pathLst>
            </a:cu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Text Box 12"/>
            <p:cNvSpPr txBox="1">
              <a:spLocks noChangeArrowheads="1"/>
            </p:cNvSpPr>
            <p:nvPr/>
          </p:nvSpPr>
          <p:spPr bwMode="auto">
            <a:xfrm>
              <a:off x="6551613" y="503238"/>
              <a:ext cx="2663825" cy="57785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5000" rIns="90000" bIns="45000">
              <a:prstTxWarp prst="textNoShape">
                <a:avLst/>
              </a:prstTxWarp>
            </a:bodyPr>
            <a:lstStyle/>
            <a:p>
              <a: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3200" b="1">
                  <a:solidFill>
                    <a:srgbClr val="FFFFFF"/>
                  </a:solidFill>
                  <a:ea typeface="SimSun" pitchFamily="2" charset="-122"/>
                  <a:cs typeface="Arial" charset="0"/>
                </a:rPr>
                <a:t>EGI-InSPIRE</a:t>
              </a:r>
            </a:p>
          </p:txBody>
        </p:sp>
      </p:grp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43888" y="5713413"/>
            <a:ext cx="781050" cy="523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16688" y="5640388"/>
            <a:ext cx="1447800" cy="5889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4" name="Rectangle 17"/>
          <p:cNvSpPr>
            <a:spLocks noChangeArrowheads="1"/>
          </p:cNvSpPr>
          <p:nvPr/>
        </p:nvSpPr>
        <p:spPr bwMode="auto">
          <a:xfrm>
            <a:off x="7667625" y="6586538"/>
            <a:ext cx="14478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prstTxWarp prst="textNoShape">
              <a:avLst/>
            </a:prstTxWarp>
            <a:spAutoFit/>
          </a:bodyPr>
          <a:lstStyle/>
          <a:p>
            <a:pPr algn="r">
              <a:spcBef>
                <a:spcPts val="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200">
                <a:solidFill>
                  <a:srgbClr val="FFFFFF"/>
                </a:solidFill>
                <a:ea typeface="SimSun" pitchFamily="2" charset="-122"/>
                <a:cs typeface="Arial" charset="0"/>
              </a:rPr>
              <a:t>www.egi.eu</a:t>
            </a:r>
          </a:p>
        </p:txBody>
      </p:sp>
      <p:sp>
        <p:nvSpPr>
          <p:cNvPr id="15" name="Rectangle 18"/>
          <p:cNvSpPr>
            <a:spLocks noChangeArrowheads="1"/>
          </p:cNvSpPr>
          <p:nvPr/>
        </p:nvSpPr>
        <p:spPr bwMode="auto">
          <a:xfrm>
            <a:off x="53975" y="6605588"/>
            <a:ext cx="22860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prstTxWarp prst="textNoShape">
              <a:avLst/>
            </a:prstTxWarp>
            <a:spAutoFit/>
          </a:bodyPr>
          <a:lstStyle/>
          <a:p>
            <a:pPr>
              <a:spcBef>
                <a:spcPts val="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200">
                <a:solidFill>
                  <a:srgbClr val="FFFFFF"/>
                </a:solidFill>
                <a:ea typeface="SimSun" pitchFamily="2" charset="-122"/>
                <a:cs typeface="Arial" charset="0"/>
              </a:rPr>
              <a:t>EGI-InSPIRE RI-261323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19672" y="2130425"/>
            <a:ext cx="7200800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67744" y="3886200"/>
            <a:ext cx="5832648" cy="1343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FB059D8-8375-9C41-B279-4366F76630EE}" type="datetime1">
              <a:rPr lang="en-US"/>
              <a:pPr/>
              <a:t>9/16/2010</a:t>
            </a:fld>
            <a:endParaRPr lang="en-US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75475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B82A0604-2C04-FC48-8060-0DD5189BD7B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188" y="1412776"/>
            <a:ext cx="8075612" cy="4525963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4184D05-32F4-3548-8510-5F3C7C8003B5}" type="datetimeFigureOut">
              <a:rPr lang="en-US"/>
              <a:pPr/>
              <a:t>9/16/2010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B979EC-C478-594C-8623-5C89DCD7030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AAD449E-8107-8049-B6B2-473322C4DCE2}" type="datetimeFigureOut">
              <a:rPr lang="en-US"/>
              <a:pPr/>
              <a:t>9/16/2010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681EC3-3DCA-C04F-8D8C-D6F4C49675A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Box 2"/>
          <p:cNvSpPr txBox="1"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67B1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grpSp>
        <p:nvGrpSpPr>
          <p:cNvPr id="1027" name="Group 12"/>
          <p:cNvGrpSpPr>
            <a:grpSpLocks/>
          </p:cNvGrpSpPr>
          <p:nvPr/>
        </p:nvGrpSpPr>
        <p:grpSpPr bwMode="auto">
          <a:xfrm>
            <a:off x="0" y="0"/>
            <a:ext cx="9144000" cy="1044575"/>
            <a:chOff x="-1" y="0"/>
            <a:chExt cx="9144001" cy="1044575"/>
          </a:xfrm>
        </p:grpSpPr>
        <p:sp>
          <p:nvSpPr>
            <p:cNvPr id="1035" name="Rectangle 4"/>
            <p:cNvSpPr>
              <a:spLocks noChangeArrowheads="1"/>
            </p:cNvSpPr>
            <p:nvPr/>
          </p:nvSpPr>
          <p:spPr bwMode="auto">
            <a:xfrm>
              <a:off x="-1" y="0"/>
              <a:ext cx="9144001" cy="1044575"/>
            </a:xfrm>
            <a:prstGeom prst="rect">
              <a:avLst/>
            </a:pr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pic>
          <p:nvPicPr>
            <p:cNvPr id="1036" name="Picture 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0" y="0"/>
              <a:ext cx="1735138" cy="97948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1037" name="Rectangle 6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1038" name="Freeform 7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custGeom>
              <a:avLst/>
              <a:gdLst>
                <a:gd name="T0" fmla="*/ 5000 w 5001"/>
                <a:gd name="T1" fmla="*/ 0 h 2721"/>
                <a:gd name="T2" fmla="*/ 5000 w 5001"/>
                <a:gd name="T3" fmla="*/ 2720 h 2721"/>
                <a:gd name="T4" fmla="*/ 0 w 5001"/>
                <a:gd name="T5" fmla="*/ 2720 h 2721"/>
                <a:gd name="T6" fmla="*/ 2000 w 5001"/>
                <a:gd name="T7" fmla="*/ 0 h 2721"/>
                <a:gd name="T8" fmla="*/ 5000 w 5001"/>
                <a:gd name="T9" fmla="*/ 0 h 27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001" h="2721">
                  <a:moveTo>
                    <a:pt x="5000" y="0"/>
                  </a:moveTo>
                  <a:lnTo>
                    <a:pt x="5000" y="2720"/>
                  </a:lnTo>
                  <a:lnTo>
                    <a:pt x="0" y="2720"/>
                  </a:lnTo>
                  <a:cubicBezTo>
                    <a:pt x="2000" y="2720"/>
                    <a:pt x="0" y="0"/>
                    <a:pt x="2000" y="0"/>
                  </a:cubicBezTo>
                  <a:cubicBezTo>
                    <a:pt x="2667" y="0"/>
                    <a:pt x="4333" y="0"/>
                    <a:pt x="5000" y="0"/>
                  </a:cubicBezTo>
                </a:path>
              </a:pathLst>
            </a:cu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2124075" y="115888"/>
            <a:ext cx="6840538" cy="86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11188" y="1600200"/>
            <a:ext cx="807561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913" y="637698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bg1"/>
                </a:solidFill>
                <a:ea typeface="Arial" charset="0"/>
                <a:cs typeface="Arial" charset="0"/>
              </a:defRPr>
            </a:lvl1pPr>
          </a:lstStyle>
          <a:p>
            <a:fld id="{E3F7B84C-EBAC-7046-973B-A1A58DC1F7D5}" type="datetimeFigureOut">
              <a:rPr lang="en-US"/>
              <a:pPr/>
              <a:t>9/16/2010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9925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1"/>
                </a:solidFill>
                <a:ea typeface="Arial" charset="0"/>
                <a:cs typeface="Arial" charset="0"/>
              </a:defRPr>
            </a:lvl1pPr>
          </a:lstStyle>
          <a:p>
            <a:fld id="{E62EEB94-1EC7-5A4B-8DE9-CCB1FC63412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33" name="Rectangle 17"/>
          <p:cNvSpPr>
            <a:spLocks noChangeArrowheads="1"/>
          </p:cNvSpPr>
          <p:nvPr/>
        </p:nvSpPr>
        <p:spPr bwMode="auto">
          <a:xfrm>
            <a:off x="7667625" y="6586538"/>
            <a:ext cx="14478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prstTxWarp prst="textNoShape">
              <a:avLst/>
            </a:prstTxWarp>
            <a:spAutoFit/>
          </a:bodyPr>
          <a:lstStyle/>
          <a:p>
            <a:pPr algn="r">
              <a:spcBef>
                <a:spcPts val="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200">
                <a:solidFill>
                  <a:srgbClr val="FFFFFF"/>
                </a:solidFill>
                <a:ea typeface="SimSun" pitchFamily="2" charset="-122"/>
                <a:cs typeface="Arial" charset="0"/>
              </a:rPr>
              <a:t>www.egi.eu</a:t>
            </a:r>
          </a:p>
        </p:txBody>
      </p:sp>
      <p:sp>
        <p:nvSpPr>
          <p:cNvPr id="1034" name="Rectangle 18"/>
          <p:cNvSpPr>
            <a:spLocks noChangeArrowheads="1"/>
          </p:cNvSpPr>
          <p:nvPr/>
        </p:nvSpPr>
        <p:spPr bwMode="auto">
          <a:xfrm>
            <a:off x="53975" y="6605588"/>
            <a:ext cx="22860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prstTxWarp prst="textNoShape">
              <a:avLst/>
            </a:prstTxWarp>
            <a:spAutoFit/>
          </a:bodyPr>
          <a:lstStyle/>
          <a:p>
            <a:pPr>
              <a:spcBef>
                <a:spcPts val="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200">
                <a:solidFill>
                  <a:srgbClr val="FFFFFF"/>
                </a:solidFill>
                <a:ea typeface="SimSun" pitchFamily="2" charset="-122"/>
                <a:cs typeface="Arial" charset="0"/>
              </a:rPr>
              <a:t>EGI-InSPIRE RI-261323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0" r:id="rId2"/>
    <p:sldLayoutId id="2147483661" r:id="rId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Arial" pitchFamily="34" charset="0"/>
          <a:ea typeface="Arial" charset="0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ea typeface="Arial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ea typeface="Arial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ea typeface="Arial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ea typeface="Arial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3"/>
          <p:cNvSpPr>
            <a:spLocks noGrp="1"/>
          </p:cNvSpPr>
          <p:nvPr>
            <p:ph type="ctrTitle"/>
          </p:nvPr>
        </p:nvSpPr>
        <p:spPr>
          <a:xfrm>
            <a:off x="1619672" y="2204864"/>
            <a:ext cx="7200900" cy="2160240"/>
          </a:xfrm>
        </p:spPr>
        <p:txBody>
          <a:bodyPr/>
          <a:lstStyle/>
          <a:p>
            <a:pPr eaLnBrk="1" hangingPunct="1"/>
            <a:r>
              <a:rPr lang="en-GB" dirty="0" smtClean="0">
                <a:latin typeface="Arial" charset="0"/>
                <a:cs typeface="Arial" charset="0"/>
              </a:rPr>
              <a:t>Shared Services and Tools: Dashboards.</a:t>
            </a:r>
            <a:br>
              <a:rPr lang="en-GB" dirty="0" smtClean="0">
                <a:latin typeface="Arial" charset="0"/>
                <a:cs typeface="Arial" charset="0"/>
              </a:rPr>
            </a:br>
            <a:r>
              <a:rPr lang="en-GB" sz="3600" dirty="0" smtClean="0">
                <a:latin typeface="Arial" charset="0"/>
                <a:cs typeface="Arial" charset="0"/>
              </a:rPr>
              <a:t>EGI Technical Forum 2010</a:t>
            </a:r>
            <a:br>
              <a:rPr lang="en-GB" sz="3600" dirty="0" smtClean="0">
                <a:latin typeface="Arial" charset="0"/>
                <a:cs typeface="Arial" charset="0"/>
              </a:rPr>
            </a:br>
            <a:endParaRPr lang="en-GB" dirty="0">
              <a:latin typeface="Arial" charset="0"/>
              <a:cs typeface="Arial" charset="0"/>
            </a:endParaRPr>
          </a:p>
        </p:txBody>
      </p:sp>
      <p:sp>
        <p:nvSpPr>
          <p:cNvPr id="3075" name="Subtitle 4"/>
          <p:cNvSpPr>
            <a:spLocks noGrp="1"/>
          </p:cNvSpPr>
          <p:nvPr>
            <p:ph type="subTitle" idx="1"/>
          </p:nvPr>
        </p:nvSpPr>
        <p:spPr>
          <a:xfrm>
            <a:off x="1475656" y="4286256"/>
            <a:ext cx="7668344" cy="1343025"/>
          </a:xfrm>
        </p:spPr>
        <p:txBody>
          <a:bodyPr/>
          <a:lstStyle/>
          <a:p>
            <a:pPr eaLnBrk="1" hangingPunct="1"/>
            <a:r>
              <a:rPr lang="en-GB" sz="2000" dirty="0" smtClean="0">
                <a:latin typeface="Arial" charset="0"/>
                <a:cs typeface="Arial" charset="0"/>
              </a:rPr>
              <a:t>J. Andreeva, M. </a:t>
            </a:r>
            <a:r>
              <a:rPr lang="en-GB" sz="2000" dirty="0" err="1" smtClean="0">
                <a:latin typeface="Arial" charset="0"/>
                <a:cs typeface="Arial" charset="0"/>
              </a:rPr>
              <a:t>Devesas</a:t>
            </a:r>
            <a:r>
              <a:rPr lang="en-GB" sz="2000" dirty="0" smtClean="0">
                <a:latin typeface="Arial" charset="0"/>
                <a:cs typeface="Arial" charset="0"/>
              </a:rPr>
              <a:t> Campos, J. Tarragon </a:t>
            </a:r>
            <a:r>
              <a:rPr lang="en-GB" sz="2000" dirty="0" err="1" smtClean="0">
                <a:latin typeface="Arial" charset="0"/>
                <a:cs typeface="Arial" charset="0"/>
              </a:rPr>
              <a:t>Cros</a:t>
            </a:r>
            <a:r>
              <a:rPr lang="en-GB" sz="2000" dirty="0" smtClean="0">
                <a:latin typeface="Arial" charset="0"/>
                <a:cs typeface="Arial" charset="0"/>
              </a:rPr>
              <a:t>, B. </a:t>
            </a:r>
            <a:r>
              <a:rPr lang="en-GB" sz="2000" dirty="0" err="1" smtClean="0">
                <a:latin typeface="Arial" charset="0"/>
                <a:cs typeface="Arial" charset="0"/>
              </a:rPr>
              <a:t>Gaidioz</a:t>
            </a:r>
            <a:r>
              <a:rPr lang="en-GB" sz="2000" dirty="0" smtClean="0">
                <a:latin typeface="Arial" charset="0"/>
                <a:cs typeface="Arial" charset="0"/>
              </a:rPr>
              <a:t>, </a:t>
            </a:r>
            <a:r>
              <a:rPr lang="en-GB" sz="2000" u="sng" dirty="0" smtClean="0">
                <a:latin typeface="Arial" charset="0"/>
                <a:cs typeface="Arial" charset="0"/>
              </a:rPr>
              <a:t>E. Karavakis</a:t>
            </a:r>
            <a:r>
              <a:rPr lang="en-GB" sz="2000" dirty="0" smtClean="0">
                <a:latin typeface="Arial" charset="0"/>
                <a:cs typeface="Arial" charset="0"/>
              </a:rPr>
              <a:t>, E. </a:t>
            </a:r>
            <a:r>
              <a:rPr lang="en-GB" sz="2000" dirty="0" err="1" smtClean="0">
                <a:latin typeface="Arial" charset="0"/>
                <a:cs typeface="Arial" charset="0"/>
              </a:rPr>
              <a:t>Lanciotti</a:t>
            </a:r>
            <a:r>
              <a:rPr lang="en-GB" sz="2000" dirty="0" smtClean="0">
                <a:latin typeface="Arial" charset="0"/>
                <a:cs typeface="Arial" charset="0"/>
              </a:rPr>
              <a:t>, G. Maier, S. </a:t>
            </a:r>
            <a:r>
              <a:rPr lang="en-GB" sz="2000" dirty="0" err="1" smtClean="0">
                <a:latin typeface="Arial" charset="0"/>
                <a:cs typeface="Arial" charset="0"/>
              </a:rPr>
              <a:t>Mitsyn</a:t>
            </a:r>
            <a:r>
              <a:rPr lang="en-GB" sz="2000" dirty="0" smtClean="0">
                <a:latin typeface="Arial" charset="0"/>
                <a:cs typeface="Arial" charset="0"/>
              </a:rPr>
              <a:t>, W. </a:t>
            </a:r>
            <a:r>
              <a:rPr lang="en-GB" sz="2000" dirty="0" err="1" smtClean="0">
                <a:latin typeface="Arial" charset="0"/>
                <a:cs typeface="Arial" charset="0"/>
              </a:rPr>
              <a:t>Ollivier</a:t>
            </a:r>
            <a:r>
              <a:rPr lang="en-GB" sz="2000" dirty="0" smtClean="0">
                <a:latin typeface="Arial" charset="0"/>
                <a:cs typeface="Arial" charset="0"/>
              </a:rPr>
              <a:t>, R. Rocha, T. </a:t>
            </a:r>
            <a:r>
              <a:rPr lang="en-GB" sz="2000" dirty="0" err="1" smtClean="0">
                <a:latin typeface="Arial" charset="0"/>
                <a:cs typeface="Arial" charset="0"/>
              </a:rPr>
              <a:t>Sadykov</a:t>
            </a:r>
            <a:r>
              <a:rPr lang="en-GB" sz="2000" dirty="0" smtClean="0">
                <a:latin typeface="Arial" charset="0"/>
                <a:cs typeface="Arial" charset="0"/>
              </a:rPr>
              <a:t>, P. </a:t>
            </a:r>
            <a:r>
              <a:rPr lang="en-GB" sz="2000" dirty="0" err="1" smtClean="0">
                <a:latin typeface="Arial" charset="0"/>
                <a:cs typeface="Arial" charset="0"/>
              </a:rPr>
              <a:t>Saiz</a:t>
            </a:r>
            <a:r>
              <a:rPr lang="en-GB" sz="2000" dirty="0" smtClean="0">
                <a:latin typeface="Arial" charset="0"/>
                <a:cs typeface="Arial" charset="0"/>
              </a:rPr>
              <a:t>, L. </a:t>
            </a:r>
            <a:r>
              <a:rPr lang="en-GB" sz="2000" dirty="0" err="1" smtClean="0">
                <a:latin typeface="Arial" charset="0"/>
                <a:cs typeface="Arial" charset="0"/>
              </a:rPr>
              <a:t>Sargsyan</a:t>
            </a:r>
            <a:r>
              <a:rPr lang="en-GB" sz="2000" dirty="0" smtClean="0">
                <a:latin typeface="Arial" charset="0"/>
                <a:cs typeface="Arial" charset="0"/>
              </a:rPr>
              <a:t>, I. </a:t>
            </a:r>
            <a:r>
              <a:rPr lang="en-GB" sz="2000" dirty="0" err="1" smtClean="0">
                <a:latin typeface="Arial" charset="0"/>
                <a:cs typeface="Arial" charset="0"/>
              </a:rPr>
              <a:t>Sidorova</a:t>
            </a:r>
            <a:r>
              <a:rPr lang="en-GB" sz="2000" dirty="0" smtClean="0">
                <a:latin typeface="Arial" charset="0"/>
                <a:cs typeface="Arial" charset="0"/>
              </a:rPr>
              <a:t>, D. </a:t>
            </a:r>
            <a:r>
              <a:rPr lang="en-GB" sz="2000" dirty="0" err="1" smtClean="0">
                <a:latin typeface="Arial" charset="0"/>
                <a:cs typeface="Arial" charset="0"/>
              </a:rPr>
              <a:t>Tuckett</a:t>
            </a:r>
            <a:endParaRPr lang="en-GB" sz="2000" u="sng" dirty="0" smtClean="0">
              <a:latin typeface="Arial" charset="0"/>
              <a:cs typeface="Arial" charset="0"/>
            </a:endParaRPr>
          </a:p>
          <a:p>
            <a:pPr eaLnBrk="1" hangingPunct="1"/>
            <a:r>
              <a:rPr lang="en-GB" dirty="0" smtClean="0">
                <a:latin typeface="Arial" charset="0"/>
                <a:cs typeface="Arial" charset="0"/>
              </a:rPr>
              <a:t>CERN :: IT :: ES</a:t>
            </a:r>
            <a:endParaRPr lang="en-GB" dirty="0">
              <a:latin typeface="Arial" charset="0"/>
              <a:cs typeface="Arial" charset="0"/>
            </a:endParaRPr>
          </a:p>
        </p:txBody>
      </p:sp>
      <p:sp>
        <p:nvSpPr>
          <p:cNvPr id="3076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3367FFA-1950-754D-A6FC-776297D162AD}" type="datetime1">
              <a:rPr lang="en-US"/>
              <a:pPr/>
              <a:t>9/16/2010</a:t>
            </a:fld>
            <a:endParaRPr lang="en-US"/>
          </a:p>
        </p:txBody>
      </p:sp>
      <p:sp>
        <p:nvSpPr>
          <p:cNvPr id="3077" name="Footer Placeholder 5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dirty="0" smtClean="0">
                <a:latin typeface="Arial" charset="0"/>
                <a:ea typeface="Arial" charset="0"/>
                <a:cs typeface="Arial" charset="0"/>
              </a:rPr>
              <a:t>EGI TF 2010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078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AADC3C0-91E3-FD46-8DAC-03AAAA961D6B}" type="slidenum">
              <a:rPr lang="en-US"/>
              <a:pPr/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014534" y="1357298"/>
            <a:ext cx="5129498" cy="4756594"/>
          </a:xfrm>
          <a:prstGeom prst="rect">
            <a:avLst/>
          </a:prstGeom>
          <a:noFill/>
          <a:ln>
            <a:noFill/>
          </a:ln>
        </p:spPr>
      </p:pic>
      <p:sp>
        <p:nvSpPr>
          <p:cNvPr id="4098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Arial" charset="0"/>
                <a:cs typeface="Arial" charset="0"/>
              </a:rPr>
              <a:t>Job Monitoring</a:t>
            </a: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4099" name="Content Placeholder 13"/>
          <p:cNvSpPr>
            <a:spLocks noGrp="1"/>
          </p:cNvSpPr>
          <p:nvPr>
            <p:ph idx="1"/>
          </p:nvPr>
        </p:nvSpPr>
        <p:spPr>
          <a:xfrm>
            <a:off x="-32" y="1428736"/>
            <a:ext cx="4143404" cy="4857784"/>
          </a:xfrm>
        </p:spPr>
        <p:txBody>
          <a:bodyPr/>
          <a:lstStyle/>
          <a:p>
            <a:pPr eaLnBrk="1" hangingPunct="1"/>
            <a:r>
              <a:rPr lang="en-US" sz="2400" dirty="0" smtClean="0">
                <a:latin typeface="Arial" charset="0"/>
                <a:cs typeface="Arial" charset="0"/>
              </a:rPr>
              <a:t>It works transparently of the job submission method:</a:t>
            </a:r>
          </a:p>
          <a:p>
            <a:pPr lvl="1" eaLnBrk="1" hangingPunct="1"/>
            <a:r>
              <a:rPr lang="en-US" sz="2000" dirty="0" smtClean="0">
                <a:latin typeface="Arial" charset="0"/>
                <a:cs typeface="Arial" charset="0"/>
              </a:rPr>
              <a:t>local submission, pilot submission, etc</a:t>
            </a:r>
          </a:p>
          <a:p>
            <a:pPr eaLnBrk="1" hangingPunct="1"/>
            <a:r>
              <a:rPr lang="en-US" sz="2400" dirty="0" smtClean="0">
                <a:latin typeface="Arial" charset="0"/>
                <a:cs typeface="Arial" charset="0"/>
              </a:rPr>
              <a:t>Aimed at different types of users:</a:t>
            </a:r>
          </a:p>
          <a:p>
            <a:pPr lvl="1" eaLnBrk="1" hangingPunct="1"/>
            <a:r>
              <a:rPr lang="en-US" sz="2000" dirty="0" smtClean="0">
                <a:latin typeface="Arial" charset="0"/>
                <a:cs typeface="Arial" charset="0"/>
              </a:rPr>
              <a:t>individual scientists using the Grid for data analysis, user support teams, site </a:t>
            </a:r>
            <a:r>
              <a:rPr lang="en-US" sz="2000" dirty="0" err="1" smtClean="0">
                <a:latin typeface="Arial" charset="0"/>
                <a:cs typeface="Arial" charset="0"/>
              </a:rPr>
              <a:t>admins</a:t>
            </a:r>
            <a:r>
              <a:rPr lang="en-US" sz="2000" dirty="0" smtClean="0">
                <a:latin typeface="Arial" charset="0"/>
                <a:cs typeface="Arial" charset="0"/>
              </a:rPr>
              <a:t>, VO managers, managers of different computing projects.</a:t>
            </a:r>
          </a:p>
        </p:txBody>
      </p:sp>
      <p:sp>
        <p:nvSpPr>
          <p:cNvPr id="4100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3DD2438-4E8D-5447-9598-8153E8530DDE}" type="datetime1">
              <a:rPr lang="en-US"/>
              <a:pPr/>
              <a:t>9/16/2010</a:t>
            </a:fld>
            <a:endParaRPr lang="en-US"/>
          </a:p>
        </p:txBody>
      </p:sp>
      <p:sp>
        <p:nvSpPr>
          <p:cNvPr id="4101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dirty="0" smtClean="0">
                <a:latin typeface="Arial" charset="0"/>
                <a:ea typeface="Arial" charset="0"/>
                <a:cs typeface="Arial" charset="0"/>
              </a:rPr>
              <a:t>Shared Services and Tools: Dashboards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10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9478BA9-BA80-0048-BDF9-E7654DC22A0A}" type="slidenum">
              <a:rPr lang="en-US"/>
              <a:pPr/>
              <a:t>10</a:t>
            </a:fld>
            <a:endParaRPr lang="en-US"/>
          </a:p>
        </p:txBody>
      </p:sp>
      <p:sp>
        <p:nvSpPr>
          <p:cNvPr id="7" name="Rounded Rectangle 6"/>
          <p:cNvSpPr/>
          <p:nvPr/>
        </p:nvSpPr>
        <p:spPr>
          <a:xfrm rot="19506581">
            <a:off x="7676478" y="383503"/>
            <a:ext cx="1476672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Common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Arial" charset="0"/>
                <a:cs typeface="Arial" charset="0"/>
              </a:rPr>
              <a:t>Task Monitoring</a:t>
            </a: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4099" name="Content Placeholder 13"/>
          <p:cNvSpPr>
            <a:spLocks noGrp="1"/>
          </p:cNvSpPr>
          <p:nvPr>
            <p:ph idx="1"/>
          </p:nvPr>
        </p:nvSpPr>
        <p:spPr>
          <a:xfrm>
            <a:off x="611188" y="1412875"/>
            <a:ext cx="8075612" cy="4525963"/>
          </a:xfrm>
        </p:spPr>
        <p:txBody>
          <a:bodyPr/>
          <a:lstStyle/>
          <a:p>
            <a:pPr marL="287338" indent="-287338">
              <a:spcBef>
                <a:spcPts val="700"/>
              </a:spcBef>
              <a:tabLst>
                <a:tab pos="287338" algn="l"/>
                <a:tab pos="735013" algn="l"/>
                <a:tab pos="1184275" algn="l"/>
                <a:tab pos="1633538" algn="l"/>
                <a:tab pos="2082800" algn="l"/>
                <a:tab pos="2532063" algn="l"/>
                <a:tab pos="2981325" algn="l"/>
                <a:tab pos="3430588" algn="l"/>
                <a:tab pos="3879850" algn="l"/>
                <a:tab pos="4329113" algn="l"/>
                <a:tab pos="4778375" algn="l"/>
                <a:tab pos="5227638" algn="l"/>
                <a:tab pos="5676900" algn="l"/>
                <a:tab pos="6126163" algn="l"/>
                <a:tab pos="6575425" algn="l"/>
                <a:tab pos="7024688" algn="l"/>
                <a:tab pos="7473950" algn="l"/>
                <a:tab pos="7923213" algn="l"/>
                <a:tab pos="8372475" algn="l"/>
                <a:tab pos="8821738" algn="l"/>
                <a:tab pos="9271000" algn="l"/>
              </a:tabLst>
            </a:pPr>
            <a:r>
              <a:rPr lang="en-GB" sz="2800" dirty="0" smtClean="0">
                <a:solidFill>
                  <a:srgbClr val="000000"/>
                </a:solidFill>
                <a:ea typeface="DejaVu Sans" charset="0"/>
                <a:cs typeface="DejaVu Sans" charset="0"/>
              </a:rPr>
              <a:t>Collects and exposes a user-centric set of information to the user regarding submitted tasks.</a:t>
            </a:r>
          </a:p>
          <a:p>
            <a:pPr marL="287338" indent="-287338">
              <a:spcBef>
                <a:spcPts val="700"/>
              </a:spcBef>
              <a:tabLst>
                <a:tab pos="287338" algn="l"/>
                <a:tab pos="735013" algn="l"/>
                <a:tab pos="1184275" algn="l"/>
                <a:tab pos="1633538" algn="l"/>
                <a:tab pos="2082800" algn="l"/>
                <a:tab pos="2532063" algn="l"/>
                <a:tab pos="2981325" algn="l"/>
                <a:tab pos="3430588" algn="l"/>
                <a:tab pos="3879850" algn="l"/>
                <a:tab pos="4329113" algn="l"/>
                <a:tab pos="4778375" algn="l"/>
                <a:tab pos="5227638" algn="l"/>
                <a:tab pos="5676900" algn="l"/>
                <a:tab pos="6126163" algn="l"/>
                <a:tab pos="6575425" algn="l"/>
                <a:tab pos="7024688" algn="l"/>
                <a:tab pos="7473950" algn="l"/>
                <a:tab pos="7923213" algn="l"/>
                <a:tab pos="8372475" algn="l"/>
                <a:tab pos="8821738" algn="l"/>
                <a:tab pos="9271000" algn="l"/>
              </a:tabLst>
            </a:pPr>
            <a:r>
              <a:rPr lang="en-GB" sz="2800" dirty="0" smtClean="0">
                <a:solidFill>
                  <a:srgbClr val="000000"/>
                </a:solidFill>
                <a:ea typeface="DejaVu Sans" charset="0"/>
                <a:cs typeface="DejaVu Sans" charset="0"/>
              </a:rPr>
              <a:t>Focused on the user's perspective.</a:t>
            </a:r>
          </a:p>
          <a:p>
            <a:pPr marL="287338" indent="-287338">
              <a:spcBef>
                <a:spcPts val="700"/>
              </a:spcBef>
              <a:tabLst>
                <a:tab pos="287338" algn="l"/>
                <a:tab pos="735013" algn="l"/>
                <a:tab pos="1184275" algn="l"/>
                <a:tab pos="1633538" algn="l"/>
                <a:tab pos="2082800" algn="l"/>
                <a:tab pos="2532063" algn="l"/>
                <a:tab pos="2981325" algn="l"/>
                <a:tab pos="3430588" algn="l"/>
                <a:tab pos="3879850" algn="l"/>
                <a:tab pos="4329113" algn="l"/>
                <a:tab pos="4778375" algn="l"/>
                <a:tab pos="5227638" algn="l"/>
                <a:tab pos="5676900" algn="l"/>
                <a:tab pos="6126163" algn="l"/>
                <a:tab pos="6575425" algn="l"/>
                <a:tab pos="7024688" algn="l"/>
                <a:tab pos="7473950" algn="l"/>
                <a:tab pos="7923213" algn="l"/>
                <a:tab pos="8372475" algn="l"/>
                <a:tab pos="8821738" algn="l"/>
                <a:tab pos="9271000" algn="l"/>
              </a:tabLst>
            </a:pPr>
            <a:r>
              <a:rPr lang="en-GB" sz="2800" dirty="0" smtClean="0">
                <a:solidFill>
                  <a:srgbClr val="000000"/>
                </a:solidFill>
                <a:ea typeface="DejaVu Sans" charset="0"/>
                <a:cs typeface="DejaVu Sans" charset="0"/>
              </a:rPr>
              <a:t>Offers a wide selection of graphical plots.</a:t>
            </a:r>
          </a:p>
          <a:p>
            <a:pPr marL="287338" indent="-287338">
              <a:spcBef>
                <a:spcPts val="700"/>
              </a:spcBef>
              <a:tabLst>
                <a:tab pos="287338" algn="l"/>
                <a:tab pos="735013" algn="l"/>
                <a:tab pos="1184275" algn="l"/>
                <a:tab pos="1633538" algn="l"/>
                <a:tab pos="2082800" algn="l"/>
                <a:tab pos="2532063" algn="l"/>
                <a:tab pos="2981325" algn="l"/>
                <a:tab pos="3430588" algn="l"/>
                <a:tab pos="3879850" algn="l"/>
                <a:tab pos="4329113" algn="l"/>
                <a:tab pos="4778375" algn="l"/>
                <a:tab pos="5227638" algn="l"/>
                <a:tab pos="5676900" algn="l"/>
                <a:tab pos="6126163" algn="l"/>
                <a:tab pos="6575425" algn="l"/>
                <a:tab pos="7024688" algn="l"/>
                <a:tab pos="7473950" algn="l"/>
                <a:tab pos="7923213" algn="l"/>
                <a:tab pos="8372475" algn="l"/>
                <a:tab pos="8821738" algn="l"/>
                <a:tab pos="9271000" algn="l"/>
              </a:tabLst>
            </a:pPr>
            <a:r>
              <a:rPr lang="en-GB" sz="2800" dirty="0" smtClean="0">
                <a:solidFill>
                  <a:srgbClr val="000000"/>
                </a:solidFill>
                <a:ea typeface="DejaVu Sans" charset="0"/>
                <a:cs typeface="DejaVu Sans" charset="0"/>
              </a:rPr>
              <a:t>User-driven development.</a:t>
            </a:r>
          </a:p>
          <a:p>
            <a:pPr marL="287338" indent="-287338">
              <a:spcBef>
                <a:spcPts val="700"/>
              </a:spcBef>
              <a:tabLst>
                <a:tab pos="287338" algn="l"/>
                <a:tab pos="735013" algn="l"/>
                <a:tab pos="1184275" algn="l"/>
                <a:tab pos="1633538" algn="l"/>
                <a:tab pos="2082800" algn="l"/>
                <a:tab pos="2532063" algn="l"/>
                <a:tab pos="2981325" algn="l"/>
                <a:tab pos="3430588" algn="l"/>
                <a:tab pos="3879850" algn="l"/>
                <a:tab pos="4329113" algn="l"/>
                <a:tab pos="4778375" algn="l"/>
                <a:tab pos="5227638" algn="l"/>
                <a:tab pos="5676900" algn="l"/>
                <a:tab pos="6126163" algn="l"/>
                <a:tab pos="6575425" algn="l"/>
                <a:tab pos="7024688" algn="l"/>
                <a:tab pos="7473950" algn="l"/>
                <a:tab pos="7923213" algn="l"/>
                <a:tab pos="8372475" algn="l"/>
                <a:tab pos="8821738" algn="l"/>
                <a:tab pos="9271000" algn="l"/>
              </a:tabLst>
            </a:pPr>
            <a:r>
              <a:rPr lang="en-GB" sz="2800" dirty="0" smtClean="0">
                <a:solidFill>
                  <a:srgbClr val="000000"/>
                </a:solidFill>
                <a:ea typeface="DejaVu Sans" charset="0"/>
                <a:cs typeface="DejaVu Sans" charset="0"/>
              </a:rPr>
              <a:t>Heavily used for CMS – up to 350 daily users.</a:t>
            </a:r>
          </a:p>
          <a:p>
            <a:pPr marL="287338" indent="-287338">
              <a:spcBef>
                <a:spcPts val="700"/>
              </a:spcBef>
              <a:tabLst>
                <a:tab pos="287338" algn="l"/>
                <a:tab pos="735013" algn="l"/>
                <a:tab pos="1184275" algn="l"/>
                <a:tab pos="1633538" algn="l"/>
                <a:tab pos="2082800" algn="l"/>
                <a:tab pos="2532063" algn="l"/>
                <a:tab pos="2981325" algn="l"/>
                <a:tab pos="3430588" algn="l"/>
                <a:tab pos="3879850" algn="l"/>
                <a:tab pos="4329113" algn="l"/>
                <a:tab pos="4778375" algn="l"/>
                <a:tab pos="5227638" algn="l"/>
                <a:tab pos="5676900" algn="l"/>
                <a:tab pos="6126163" algn="l"/>
                <a:tab pos="6575425" algn="l"/>
                <a:tab pos="7024688" algn="l"/>
                <a:tab pos="7473950" algn="l"/>
                <a:tab pos="7923213" algn="l"/>
                <a:tab pos="8372475" algn="l"/>
                <a:tab pos="8821738" algn="l"/>
                <a:tab pos="9271000" algn="l"/>
              </a:tabLst>
            </a:pPr>
            <a:r>
              <a:rPr lang="en-GB" sz="2800" dirty="0" smtClean="0">
                <a:solidFill>
                  <a:srgbClr val="000000"/>
                </a:solidFill>
                <a:ea typeface="DejaVu Sans" charset="0"/>
                <a:cs typeface="DejaVu Sans" charset="0"/>
              </a:rPr>
              <a:t>A version for ATLAS is coming.</a:t>
            </a:r>
            <a:endParaRPr lang="en-GB" sz="2600" dirty="0" smtClean="0">
              <a:solidFill>
                <a:srgbClr val="000000"/>
              </a:solidFill>
              <a:ea typeface="DejaVu Sans" charset="0"/>
              <a:cs typeface="DejaVu Sans" charset="0"/>
            </a:endParaRPr>
          </a:p>
        </p:txBody>
      </p:sp>
      <p:sp>
        <p:nvSpPr>
          <p:cNvPr id="4100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3DD2438-4E8D-5447-9598-8153E8530DDE}" type="datetime1">
              <a:rPr lang="en-US"/>
              <a:pPr/>
              <a:t>9/16/2010</a:t>
            </a:fld>
            <a:endParaRPr lang="en-US"/>
          </a:p>
        </p:txBody>
      </p:sp>
      <p:sp>
        <p:nvSpPr>
          <p:cNvPr id="4101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dirty="0" smtClean="0">
                <a:latin typeface="Arial" charset="0"/>
                <a:ea typeface="Arial" charset="0"/>
                <a:cs typeface="Arial" charset="0"/>
              </a:rPr>
              <a:t>Shared Services and Tools: Dashboards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10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9478BA9-BA80-0048-BDF9-E7654DC22A0A}" type="slidenum">
              <a:rPr lang="en-US"/>
              <a:pPr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0"/>
          <p:cNvSpPr>
            <a:spLocks noGrp="1"/>
          </p:cNvSpPr>
          <p:nvPr>
            <p:ph type="title"/>
          </p:nvPr>
        </p:nvSpPr>
        <p:spPr>
          <a:xfrm>
            <a:off x="1619672" y="115888"/>
            <a:ext cx="7524327" cy="865187"/>
          </a:xfrm>
        </p:spPr>
        <p:txBody>
          <a:bodyPr/>
          <a:lstStyle/>
          <a:p>
            <a:pPr eaLnBrk="1" hangingPunct="1"/>
            <a:r>
              <a:rPr lang="en-US" sz="4000" dirty="0" smtClean="0">
                <a:latin typeface="Arial" charset="0"/>
                <a:cs typeface="Arial" charset="0"/>
              </a:rPr>
              <a:t>Task Mon: Snapshots</a:t>
            </a:r>
            <a:endParaRPr lang="en-US" sz="4000" dirty="0">
              <a:latin typeface="Arial" charset="0"/>
              <a:cs typeface="Arial" charset="0"/>
            </a:endParaRPr>
          </a:p>
        </p:txBody>
      </p:sp>
      <p:sp>
        <p:nvSpPr>
          <p:cNvPr id="4100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3DD2438-4E8D-5447-9598-8153E8530DDE}" type="datetime1">
              <a:rPr lang="en-US"/>
              <a:pPr/>
              <a:t>9/16/2010</a:t>
            </a:fld>
            <a:endParaRPr lang="en-US"/>
          </a:p>
        </p:txBody>
      </p:sp>
      <p:sp>
        <p:nvSpPr>
          <p:cNvPr id="4101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dirty="0" smtClean="0">
                <a:latin typeface="Arial" charset="0"/>
                <a:ea typeface="Arial" charset="0"/>
                <a:cs typeface="Arial" charset="0"/>
              </a:rPr>
              <a:t>Shared Services and Tools: Dashboards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10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9478BA9-BA80-0048-BDF9-E7654DC22A0A}" type="slidenum">
              <a:rPr lang="en-US"/>
              <a:pPr/>
              <a:t>12</a:t>
            </a:fld>
            <a:endParaRPr lang="en-US"/>
          </a:p>
        </p:txBody>
      </p:sp>
      <p:grpSp>
        <p:nvGrpSpPr>
          <p:cNvPr id="13" name="Group 3"/>
          <p:cNvGrpSpPr>
            <a:grpSpLocks/>
          </p:cNvGrpSpPr>
          <p:nvPr/>
        </p:nvGrpSpPr>
        <p:grpSpPr bwMode="auto">
          <a:xfrm>
            <a:off x="34925" y="1040854"/>
            <a:ext cx="9036051" cy="5124450"/>
            <a:chOff x="113" y="515"/>
            <a:chExt cx="5692" cy="3228"/>
          </a:xfrm>
        </p:grpSpPr>
        <p:pic>
          <p:nvPicPr>
            <p:cNvPr id="14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22" y="515"/>
              <a:ext cx="5583" cy="320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sp>
          <p:nvSpPr>
            <p:cNvPr id="15" name="Line 5"/>
            <p:cNvSpPr>
              <a:spLocks noChangeShapeType="1"/>
            </p:cNvSpPr>
            <p:nvPr/>
          </p:nvSpPr>
          <p:spPr bwMode="auto">
            <a:xfrm flipV="1">
              <a:off x="436" y="1681"/>
              <a:ext cx="215" cy="142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Rectangle 6"/>
            <p:cNvSpPr>
              <a:spLocks/>
            </p:cNvSpPr>
            <p:nvPr/>
          </p:nvSpPr>
          <p:spPr bwMode="auto">
            <a:xfrm>
              <a:off x="113" y="1807"/>
              <a:ext cx="417" cy="238"/>
            </a:xfrm>
            <a:prstGeom prst="rect">
              <a:avLst/>
            </a:prstGeom>
            <a:solidFill>
              <a:srgbClr val="99CCFF"/>
            </a:solidFill>
            <a:ln w="9360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wrap="none" lIns="90000" tIns="45000" rIns="90000" bIns="45000" anchor="ctr"/>
            <a:lstStyle/>
            <a:p>
              <a:pPr algn="ctr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800" b="1">
                  <a:solidFill>
                    <a:srgbClr val="000000"/>
                  </a:solidFill>
                  <a:ea typeface="DejaVu Sans" charset="0"/>
                  <a:cs typeface="DejaVu Sans" charset="0"/>
                </a:rPr>
                <a:t>Distribution</a:t>
              </a:r>
            </a:p>
            <a:p>
              <a:pPr algn="ctr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800" b="1">
                  <a:solidFill>
                    <a:srgbClr val="000000"/>
                  </a:solidFill>
                  <a:ea typeface="DejaVu Sans" charset="0"/>
                  <a:cs typeface="DejaVu Sans" charset="0"/>
                </a:rPr>
                <a:t>by Site</a:t>
              </a:r>
            </a:p>
          </p:txBody>
        </p:sp>
        <p:sp>
          <p:nvSpPr>
            <p:cNvPr id="17" name="Rectangle 7"/>
            <p:cNvSpPr>
              <a:spLocks/>
            </p:cNvSpPr>
            <p:nvPr/>
          </p:nvSpPr>
          <p:spPr bwMode="auto">
            <a:xfrm>
              <a:off x="1536" y="3421"/>
              <a:ext cx="921" cy="118"/>
            </a:xfrm>
            <a:prstGeom prst="rect">
              <a:avLst/>
            </a:prstGeom>
            <a:solidFill>
              <a:srgbClr val="99CCFF"/>
            </a:solidFill>
            <a:ln w="9360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wrap="none" lIns="90000" tIns="45000" rIns="90000" bIns="45000" anchor="ctr"/>
            <a:lstStyle/>
            <a:p>
              <a:pPr algn="ctr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800" b="1">
                  <a:solidFill>
                    <a:srgbClr val="000000"/>
                  </a:solidFill>
                  <a:ea typeface="DejaVu Sans" charset="0"/>
                  <a:cs typeface="DejaVu Sans" charset="0"/>
                </a:rPr>
                <a:t>Detailed Job Information</a:t>
              </a:r>
            </a:p>
          </p:txBody>
        </p:sp>
        <p:sp>
          <p:nvSpPr>
            <p:cNvPr id="18" name="Line 8"/>
            <p:cNvSpPr>
              <a:spLocks noChangeShapeType="1"/>
            </p:cNvSpPr>
            <p:nvPr/>
          </p:nvSpPr>
          <p:spPr bwMode="auto">
            <a:xfrm flipV="1">
              <a:off x="2046" y="3187"/>
              <a:ext cx="1" cy="250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Rectangle 9"/>
            <p:cNvSpPr>
              <a:spLocks/>
            </p:cNvSpPr>
            <p:nvPr/>
          </p:nvSpPr>
          <p:spPr bwMode="auto">
            <a:xfrm>
              <a:off x="2687" y="2589"/>
              <a:ext cx="430" cy="216"/>
            </a:xfrm>
            <a:prstGeom prst="rect">
              <a:avLst/>
            </a:prstGeom>
            <a:solidFill>
              <a:srgbClr val="99CCFF"/>
            </a:solidFill>
            <a:ln w="9360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wrap="none" lIns="90000" tIns="45000" rIns="90000" bIns="45000" anchor="ctr"/>
            <a:lstStyle/>
            <a:p>
              <a:pPr algn="ctr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800" b="1">
                  <a:solidFill>
                    <a:srgbClr val="000000"/>
                  </a:solidFill>
                  <a:ea typeface="DejaVu Sans" charset="0"/>
                  <a:cs typeface="DejaVu Sans" charset="0"/>
                </a:rPr>
                <a:t>Distribution</a:t>
              </a:r>
            </a:p>
            <a:p>
              <a:pPr algn="ctr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800" b="1">
                  <a:solidFill>
                    <a:srgbClr val="000000"/>
                  </a:solidFill>
                  <a:ea typeface="DejaVu Sans" charset="0"/>
                  <a:cs typeface="DejaVu Sans" charset="0"/>
                </a:rPr>
                <a:t>by Status</a:t>
              </a:r>
            </a:p>
          </p:txBody>
        </p:sp>
        <p:sp>
          <p:nvSpPr>
            <p:cNvPr id="20" name="Line 10"/>
            <p:cNvSpPr>
              <a:spLocks noChangeShapeType="1"/>
            </p:cNvSpPr>
            <p:nvPr/>
          </p:nvSpPr>
          <p:spPr bwMode="auto">
            <a:xfrm flipH="1" flipV="1">
              <a:off x="2673" y="2435"/>
              <a:ext cx="145" cy="171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Rectangle 11"/>
            <p:cNvSpPr>
              <a:spLocks/>
            </p:cNvSpPr>
            <p:nvPr/>
          </p:nvSpPr>
          <p:spPr bwMode="auto">
            <a:xfrm>
              <a:off x="2798" y="1376"/>
              <a:ext cx="430" cy="329"/>
            </a:xfrm>
            <a:prstGeom prst="rect">
              <a:avLst/>
            </a:prstGeom>
            <a:solidFill>
              <a:srgbClr val="99CCFF"/>
            </a:solidFill>
            <a:ln w="9360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wrap="none" lIns="90000" tIns="45000" rIns="90000" bIns="45000" anchor="ctr"/>
            <a:lstStyle/>
            <a:p>
              <a:pPr algn="ctr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800" b="1">
                  <a:solidFill>
                    <a:srgbClr val="000000"/>
                  </a:solidFill>
                  <a:ea typeface="DejaVu Sans" charset="0"/>
                  <a:cs typeface="DejaVu Sans" charset="0"/>
                </a:rPr>
                <a:t>Processed</a:t>
              </a:r>
            </a:p>
            <a:p>
              <a:pPr algn="ctr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800" b="1">
                  <a:solidFill>
                    <a:srgbClr val="000000"/>
                  </a:solidFill>
                  <a:ea typeface="DejaVu Sans" charset="0"/>
                  <a:cs typeface="DejaVu Sans" charset="0"/>
                </a:rPr>
                <a:t>Events </a:t>
              </a:r>
            </a:p>
            <a:p>
              <a:pPr algn="ctr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800" b="1">
                  <a:solidFill>
                    <a:srgbClr val="000000"/>
                  </a:solidFill>
                  <a:ea typeface="DejaVu Sans" charset="0"/>
                  <a:cs typeface="DejaVu Sans" charset="0"/>
                </a:rPr>
                <a:t>over Time</a:t>
              </a:r>
            </a:p>
          </p:txBody>
        </p:sp>
        <p:sp>
          <p:nvSpPr>
            <p:cNvPr id="22" name="Line 12"/>
            <p:cNvSpPr>
              <a:spLocks noChangeShapeType="1"/>
            </p:cNvSpPr>
            <p:nvPr/>
          </p:nvSpPr>
          <p:spPr bwMode="auto">
            <a:xfrm flipH="1">
              <a:off x="2028" y="1484"/>
              <a:ext cx="787" cy="1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Rectangle 13"/>
            <p:cNvSpPr>
              <a:spLocks/>
            </p:cNvSpPr>
            <p:nvPr/>
          </p:nvSpPr>
          <p:spPr bwMode="auto">
            <a:xfrm>
              <a:off x="4633" y="2343"/>
              <a:ext cx="1172" cy="216"/>
            </a:xfrm>
            <a:prstGeom prst="rect">
              <a:avLst/>
            </a:prstGeom>
            <a:solidFill>
              <a:srgbClr val="99CCFF"/>
            </a:solidFill>
            <a:ln w="9360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wrap="none" lIns="90000" tIns="45000" rIns="90000" bIns="45000" anchor="ctr"/>
            <a:lstStyle/>
            <a:p>
              <a:pPr algn="ctr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800" b="1">
                  <a:solidFill>
                    <a:srgbClr val="000000"/>
                  </a:solidFill>
                  <a:ea typeface="DejaVu Sans" charset="0"/>
                  <a:cs typeface="DejaVu Sans" charset="0"/>
                </a:rPr>
                <a:t>Failure Diagnostics for Grid and </a:t>
              </a:r>
            </a:p>
            <a:p>
              <a:pPr algn="ctr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800" b="1">
                  <a:solidFill>
                    <a:srgbClr val="000000"/>
                  </a:solidFill>
                  <a:ea typeface="DejaVu Sans" charset="0"/>
                  <a:cs typeface="DejaVu Sans" charset="0"/>
                </a:rPr>
                <a:t>Application Failures</a:t>
              </a:r>
            </a:p>
          </p:txBody>
        </p:sp>
        <p:sp>
          <p:nvSpPr>
            <p:cNvPr id="24" name="Line 14"/>
            <p:cNvSpPr>
              <a:spLocks noChangeShapeType="1"/>
            </p:cNvSpPr>
            <p:nvPr/>
          </p:nvSpPr>
          <p:spPr bwMode="auto">
            <a:xfrm flipV="1">
              <a:off x="4945" y="2112"/>
              <a:ext cx="1" cy="250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Line 15"/>
            <p:cNvSpPr>
              <a:spLocks noChangeShapeType="1"/>
            </p:cNvSpPr>
            <p:nvPr/>
          </p:nvSpPr>
          <p:spPr bwMode="auto">
            <a:xfrm flipH="1" flipV="1">
              <a:off x="4500" y="2112"/>
              <a:ext cx="464" cy="250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Line 16"/>
            <p:cNvSpPr>
              <a:spLocks noChangeShapeType="1"/>
            </p:cNvSpPr>
            <p:nvPr/>
          </p:nvSpPr>
          <p:spPr bwMode="auto">
            <a:xfrm flipH="1" flipV="1">
              <a:off x="3853" y="2219"/>
              <a:ext cx="1109" cy="143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Rectangle 17"/>
            <p:cNvSpPr>
              <a:spLocks/>
            </p:cNvSpPr>
            <p:nvPr/>
          </p:nvSpPr>
          <p:spPr bwMode="auto">
            <a:xfrm>
              <a:off x="2486" y="3528"/>
              <a:ext cx="850" cy="215"/>
            </a:xfrm>
            <a:prstGeom prst="rect">
              <a:avLst/>
            </a:prstGeom>
            <a:solidFill>
              <a:srgbClr val="99CCFF"/>
            </a:solidFill>
            <a:ln w="9360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wrap="none" lIns="90000" tIns="45000" rIns="90000" bIns="45000" anchor="ctr"/>
            <a:lstStyle/>
            <a:p>
              <a:pPr algn="ctr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800" b="1">
                  <a:solidFill>
                    <a:srgbClr val="000000"/>
                  </a:solidFill>
                  <a:ea typeface="DejaVu Sans" charset="0"/>
                  <a:cs typeface="DejaVu Sans" charset="0"/>
                </a:rPr>
                <a:t>Efficiency Distributed</a:t>
              </a:r>
            </a:p>
            <a:p>
              <a:pPr algn="ctr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800" b="1">
                  <a:solidFill>
                    <a:srgbClr val="000000"/>
                  </a:solidFill>
                  <a:ea typeface="DejaVu Sans" charset="0"/>
                  <a:cs typeface="DejaVu Sans" charset="0"/>
                </a:rPr>
                <a:t>by Site</a:t>
              </a:r>
            </a:p>
          </p:txBody>
        </p:sp>
        <p:sp>
          <p:nvSpPr>
            <p:cNvPr id="28" name="Line 18"/>
            <p:cNvSpPr>
              <a:spLocks noChangeShapeType="1"/>
            </p:cNvSpPr>
            <p:nvPr/>
          </p:nvSpPr>
          <p:spPr bwMode="auto">
            <a:xfrm flipV="1">
              <a:off x="3120" y="3403"/>
              <a:ext cx="321" cy="142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 smtClean="0">
                <a:latin typeface="Arial" charset="0"/>
                <a:cs typeface="Arial" charset="0"/>
              </a:rPr>
              <a:t>Job Summary and Historical View</a:t>
            </a:r>
            <a:endParaRPr lang="en-US" sz="4000" dirty="0">
              <a:latin typeface="Arial" charset="0"/>
              <a:cs typeface="Arial" charset="0"/>
            </a:endParaRPr>
          </a:p>
        </p:txBody>
      </p:sp>
      <p:sp>
        <p:nvSpPr>
          <p:cNvPr id="4099" name="Content Placeholder 13"/>
          <p:cNvSpPr>
            <a:spLocks noGrp="1"/>
          </p:cNvSpPr>
          <p:nvPr>
            <p:ph idx="1"/>
          </p:nvPr>
        </p:nvSpPr>
        <p:spPr>
          <a:xfrm>
            <a:off x="611188" y="1412875"/>
            <a:ext cx="8075612" cy="4525963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Arial" charset="0"/>
                <a:cs typeface="Arial" charset="0"/>
              </a:rPr>
              <a:t>Job Summary enables very flexible access to recent monitoring data and shows the job processing of a VO at run-time.</a:t>
            </a:r>
          </a:p>
          <a:p>
            <a:pPr eaLnBrk="1" hangingPunct="1"/>
            <a:r>
              <a:rPr lang="en-US" dirty="0" smtClean="0">
                <a:latin typeface="Arial" charset="0"/>
                <a:cs typeface="Arial" charset="0"/>
              </a:rPr>
              <a:t>The Historical View is useful for understanding how job efficiency and job failures fluctuate over time.</a:t>
            </a: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4100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3DD2438-4E8D-5447-9598-8153E8530DDE}" type="datetime1">
              <a:rPr lang="en-US"/>
              <a:pPr/>
              <a:t>9/16/2010</a:t>
            </a:fld>
            <a:endParaRPr lang="en-US"/>
          </a:p>
        </p:txBody>
      </p:sp>
      <p:sp>
        <p:nvSpPr>
          <p:cNvPr id="4101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dirty="0" smtClean="0">
                <a:latin typeface="Arial" charset="0"/>
                <a:ea typeface="Arial" charset="0"/>
                <a:cs typeface="Arial" charset="0"/>
              </a:rPr>
              <a:t>Shared Services and Tools: Dashboards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10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9478BA9-BA80-0048-BDF9-E7654DC22A0A}" type="slidenum">
              <a:rPr lang="en-US"/>
              <a:pPr/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 smtClean="0">
                <a:latin typeface="Arial" charset="0"/>
                <a:cs typeface="Arial" charset="0"/>
              </a:rPr>
              <a:t>Job Summary Snapshot</a:t>
            </a:r>
            <a:endParaRPr lang="en-US" sz="4000" dirty="0">
              <a:latin typeface="Arial" charset="0"/>
              <a:cs typeface="Arial" charset="0"/>
            </a:endParaRPr>
          </a:p>
        </p:txBody>
      </p:sp>
      <p:sp>
        <p:nvSpPr>
          <p:cNvPr id="4100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3DD2438-4E8D-5447-9598-8153E8530DDE}" type="datetime1">
              <a:rPr lang="en-US"/>
              <a:pPr/>
              <a:t>9/16/2010</a:t>
            </a:fld>
            <a:endParaRPr lang="en-US"/>
          </a:p>
        </p:txBody>
      </p:sp>
      <p:sp>
        <p:nvSpPr>
          <p:cNvPr id="4101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dirty="0" smtClean="0">
                <a:latin typeface="Arial" charset="0"/>
                <a:ea typeface="Arial" charset="0"/>
                <a:cs typeface="Arial" charset="0"/>
              </a:rPr>
              <a:t>Shared Services and Tools: Dashboards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10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9478BA9-BA80-0048-BDF9-E7654DC22A0A}" type="slidenum">
              <a:rPr lang="en-US"/>
              <a:pPr/>
              <a:t>14</a:t>
            </a:fld>
            <a:endParaRPr lang="en-US"/>
          </a:p>
        </p:txBody>
      </p:sp>
      <p:pic>
        <p:nvPicPr>
          <p:cNvPr id="8" name="Picture 7" descr="ScreenshotJob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036711"/>
            <a:ext cx="9144000" cy="47845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 smtClean="0">
                <a:latin typeface="Arial" charset="0"/>
                <a:cs typeface="Arial" charset="0"/>
              </a:rPr>
              <a:t>Historical View Snapshot</a:t>
            </a:r>
            <a:endParaRPr lang="en-US" sz="4000" dirty="0">
              <a:latin typeface="Arial" charset="0"/>
              <a:cs typeface="Arial" charset="0"/>
            </a:endParaRPr>
          </a:p>
        </p:txBody>
      </p:sp>
      <p:sp>
        <p:nvSpPr>
          <p:cNvPr id="4100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3DD2438-4E8D-5447-9598-8153E8530DDE}" type="datetime1">
              <a:rPr lang="en-US"/>
              <a:pPr/>
              <a:t>9/16/2010</a:t>
            </a:fld>
            <a:endParaRPr lang="en-US"/>
          </a:p>
        </p:txBody>
      </p:sp>
      <p:sp>
        <p:nvSpPr>
          <p:cNvPr id="4101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dirty="0" smtClean="0">
                <a:latin typeface="Arial" charset="0"/>
                <a:ea typeface="Arial" charset="0"/>
                <a:cs typeface="Arial" charset="0"/>
              </a:rPr>
              <a:t>Shared Services and Tools: Dashboards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10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9478BA9-BA80-0048-BDF9-E7654DC22A0A}" type="slidenum">
              <a:rPr lang="en-US"/>
              <a:pPr/>
              <a:t>15</a:t>
            </a:fld>
            <a:endParaRPr lang="en-US"/>
          </a:p>
        </p:txBody>
      </p:sp>
      <p:pic>
        <p:nvPicPr>
          <p:cNvPr id="7" name="Picture 6" descr="Screenshot-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326709"/>
            <a:ext cx="9144000" cy="42045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0"/>
          <p:cNvSpPr>
            <a:spLocks noGrp="1"/>
          </p:cNvSpPr>
          <p:nvPr>
            <p:ph type="title"/>
          </p:nvPr>
        </p:nvSpPr>
        <p:spPr>
          <a:xfrm>
            <a:off x="1835696" y="115888"/>
            <a:ext cx="6840538" cy="865187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Arial" charset="0"/>
                <a:cs typeface="Arial" charset="0"/>
              </a:rPr>
              <a:t>Site commissioning</a:t>
            </a: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4099" name="Content Placeholder 13"/>
          <p:cNvSpPr>
            <a:spLocks noGrp="1"/>
          </p:cNvSpPr>
          <p:nvPr>
            <p:ph idx="1"/>
          </p:nvPr>
        </p:nvSpPr>
        <p:spPr>
          <a:xfrm>
            <a:off x="611188" y="1412875"/>
            <a:ext cx="8075612" cy="4525963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Arial" charset="0"/>
                <a:cs typeface="Arial" charset="0"/>
              </a:rPr>
              <a:t>Dashboard offers quite a few solutions for Site and Service Monitoring:</a:t>
            </a:r>
          </a:p>
          <a:p>
            <a:pPr lvl="1" eaLnBrk="1" hangingPunct="1"/>
            <a:r>
              <a:rPr lang="en-US" dirty="0" smtClean="0">
                <a:latin typeface="Arial" charset="0"/>
                <a:cs typeface="Arial" charset="0"/>
              </a:rPr>
              <a:t>Site Monitoring based on the Service Availability Monitoring (SAM) results</a:t>
            </a:r>
          </a:p>
          <a:p>
            <a:pPr lvl="1" eaLnBrk="1" hangingPunct="1"/>
            <a:r>
              <a:rPr lang="en-US" dirty="0" smtClean="0">
                <a:latin typeface="Arial" charset="0"/>
                <a:cs typeface="Arial" charset="0"/>
              </a:rPr>
              <a:t>Site Status Board</a:t>
            </a:r>
          </a:p>
          <a:p>
            <a:pPr eaLnBrk="1" hangingPunct="1"/>
            <a:r>
              <a:rPr lang="en-US" dirty="0" smtClean="0">
                <a:latin typeface="Arial" charset="0"/>
                <a:cs typeface="Arial" charset="0"/>
              </a:rPr>
              <a:t>Both applications provide a status evaluation of the sites and services within a VO.</a:t>
            </a:r>
          </a:p>
        </p:txBody>
      </p:sp>
      <p:sp>
        <p:nvSpPr>
          <p:cNvPr id="4100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3DD2438-4E8D-5447-9598-8153E8530DDE}" type="datetime1">
              <a:rPr lang="en-US"/>
              <a:pPr/>
              <a:t>9/16/2010</a:t>
            </a:fld>
            <a:endParaRPr lang="en-US"/>
          </a:p>
        </p:txBody>
      </p:sp>
      <p:sp>
        <p:nvSpPr>
          <p:cNvPr id="4101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dirty="0" smtClean="0">
                <a:latin typeface="Arial" charset="0"/>
                <a:ea typeface="Arial" charset="0"/>
                <a:cs typeface="Arial" charset="0"/>
              </a:rPr>
              <a:t>Shared Services and Tools: Dashboards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10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9478BA9-BA80-0048-BDF9-E7654DC22A0A}" type="slidenum">
              <a:rPr lang="en-US"/>
              <a:pPr/>
              <a:t>16</a:t>
            </a:fld>
            <a:endParaRPr lang="en-US"/>
          </a:p>
        </p:txBody>
      </p:sp>
      <p:sp>
        <p:nvSpPr>
          <p:cNvPr id="7" name="Rounded Rectangle 6"/>
          <p:cNvSpPr/>
          <p:nvPr/>
        </p:nvSpPr>
        <p:spPr>
          <a:xfrm rot="19506581">
            <a:off x="7676478" y="383503"/>
            <a:ext cx="1476672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Common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Arial" charset="0"/>
                <a:cs typeface="Arial" charset="0"/>
              </a:rPr>
              <a:t>SAM </a:t>
            </a:r>
            <a:r>
              <a:rPr lang="en-US" dirty="0" err="1" smtClean="0">
                <a:latin typeface="Arial" charset="0"/>
                <a:cs typeface="Arial" charset="0"/>
              </a:rPr>
              <a:t>Visualisation</a:t>
            </a: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4099" name="Content Placeholder 13"/>
          <p:cNvSpPr>
            <a:spLocks noGrp="1"/>
          </p:cNvSpPr>
          <p:nvPr>
            <p:ph idx="1"/>
          </p:nvPr>
        </p:nvSpPr>
        <p:spPr>
          <a:xfrm>
            <a:off x="611188" y="1052736"/>
            <a:ext cx="8075612" cy="4525963"/>
          </a:xfrm>
        </p:spPr>
        <p:txBody>
          <a:bodyPr/>
          <a:lstStyle/>
          <a:p>
            <a:pPr eaLnBrk="1" hangingPunct="1"/>
            <a:r>
              <a:rPr lang="en-US" sz="2800" dirty="0" smtClean="0">
                <a:latin typeface="Arial" charset="0"/>
                <a:cs typeface="Arial" charset="0"/>
              </a:rPr>
              <a:t>An interface to the SAM tests used by the four LHC VOs.</a:t>
            </a:r>
          </a:p>
          <a:p>
            <a:pPr eaLnBrk="1" hangingPunct="1"/>
            <a:r>
              <a:rPr lang="en-US" sz="2800" dirty="0" smtClean="0">
                <a:latin typeface="Arial" charset="0"/>
                <a:cs typeface="Arial" charset="0"/>
              </a:rPr>
              <a:t>SAM is  being used for the validation of sites and services.</a:t>
            </a:r>
          </a:p>
          <a:p>
            <a:pPr eaLnBrk="1" hangingPunct="1"/>
            <a:r>
              <a:rPr lang="en-US" sz="2800" dirty="0" smtClean="0">
                <a:latin typeface="Arial" charset="0"/>
                <a:cs typeface="Arial" charset="0"/>
              </a:rPr>
              <a:t>Close collaboration with the SAM, </a:t>
            </a:r>
            <a:r>
              <a:rPr lang="en-US" sz="2800" dirty="0" err="1" smtClean="0">
                <a:latin typeface="Arial" charset="0"/>
                <a:cs typeface="Arial" charset="0"/>
              </a:rPr>
              <a:t>Nagios</a:t>
            </a:r>
            <a:r>
              <a:rPr lang="en-US" sz="2800" dirty="0" smtClean="0">
                <a:latin typeface="Arial" charset="0"/>
                <a:cs typeface="Arial" charset="0"/>
              </a:rPr>
              <a:t> and Grid View teams. Contributions from the </a:t>
            </a:r>
            <a:r>
              <a:rPr lang="en-US" sz="2800" dirty="0" err="1" smtClean="0">
                <a:latin typeface="Arial" charset="0"/>
                <a:cs typeface="Arial" charset="0"/>
              </a:rPr>
              <a:t>Bhabha</a:t>
            </a:r>
            <a:r>
              <a:rPr lang="en-US" sz="2800" dirty="0" smtClean="0">
                <a:latin typeface="Arial" charset="0"/>
                <a:cs typeface="Arial" charset="0"/>
              </a:rPr>
              <a:t> Atomic Research Centre (BARC) in India.</a:t>
            </a:r>
          </a:p>
          <a:p>
            <a:pPr eaLnBrk="1" hangingPunct="1"/>
            <a:r>
              <a:rPr lang="en-US" sz="2800" dirty="0" smtClean="0">
                <a:latin typeface="Arial" charset="0"/>
                <a:cs typeface="Arial" charset="0"/>
              </a:rPr>
              <a:t>SAM was extended by the Dashboard team to calculate the usability of the sites from the VO perspective.</a:t>
            </a:r>
          </a:p>
        </p:txBody>
      </p:sp>
      <p:sp>
        <p:nvSpPr>
          <p:cNvPr id="4100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3DD2438-4E8D-5447-9598-8153E8530DDE}" type="datetime1">
              <a:rPr lang="en-US"/>
              <a:pPr/>
              <a:t>9/16/2010</a:t>
            </a:fld>
            <a:endParaRPr lang="en-US"/>
          </a:p>
        </p:txBody>
      </p:sp>
      <p:sp>
        <p:nvSpPr>
          <p:cNvPr id="4101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dirty="0" smtClean="0">
                <a:latin typeface="Arial" charset="0"/>
                <a:ea typeface="Arial" charset="0"/>
                <a:cs typeface="Arial" charset="0"/>
              </a:rPr>
              <a:t>Shared Services and Tools: Dashboards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10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9478BA9-BA80-0048-BDF9-E7654DC22A0A}" type="slidenum">
              <a:rPr lang="en-US"/>
              <a:pPr/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 Visual. Snapshots</a:t>
            </a:r>
            <a:endParaRPr lang="en-US" dirty="0"/>
          </a:p>
        </p:txBody>
      </p:sp>
      <p:pic>
        <p:nvPicPr>
          <p:cNvPr id="4" name="Picture 3" descr="Screenshot-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74591" y="1124744"/>
            <a:ext cx="4633913" cy="2524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Screenshot-5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7504" y="1562645"/>
            <a:ext cx="3886200" cy="37385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 descr="Screenshot-6.png"/>
          <p:cNvPicPr>
            <a:picLocks noChangeAspect="1"/>
          </p:cNvPicPr>
          <p:nvPr/>
        </p:nvPicPr>
        <p:blipFill>
          <a:blip r:embed="rId5" cstate="print"/>
          <a:srcRect t="21862"/>
          <a:stretch>
            <a:fillRect/>
          </a:stretch>
        </p:blipFill>
        <p:spPr>
          <a:xfrm>
            <a:off x="4860032" y="3356992"/>
            <a:ext cx="3890963" cy="2880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7019925" y="6356350"/>
            <a:ext cx="2133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79478BA9-BA80-0048-BDF9-E7654DC22A0A}" type="slidenum">
              <a:rPr lang="en-US"/>
              <a:pPr/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Arial" charset="0"/>
                <a:cs typeface="Arial" charset="0"/>
              </a:rPr>
              <a:t>Site Status Board</a:t>
            </a: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4099" name="Content Placeholder 13"/>
          <p:cNvSpPr>
            <a:spLocks noGrp="1"/>
          </p:cNvSpPr>
          <p:nvPr>
            <p:ph idx="1"/>
          </p:nvPr>
        </p:nvSpPr>
        <p:spPr>
          <a:xfrm>
            <a:off x="611188" y="1412875"/>
            <a:ext cx="8075612" cy="4525963"/>
          </a:xfrm>
        </p:spPr>
        <p:txBody>
          <a:bodyPr/>
          <a:lstStyle/>
          <a:p>
            <a:pPr eaLnBrk="1" hangingPunct="1"/>
            <a:r>
              <a:rPr lang="en-US" sz="2800" dirty="0" smtClean="0">
                <a:latin typeface="Arial" charset="0"/>
                <a:cs typeface="Arial" charset="0"/>
              </a:rPr>
              <a:t>Originally developed for the CMS VO.</a:t>
            </a:r>
          </a:p>
          <a:p>
            <a:pPr eaLnBrk="1" hangingPunct="1"/>
            <a:r>
              <a:rPr lang="en-US" sz="2800" dirty="0" smtClean="0">
                <a:latin typeface="Arial" charset="0"/>
                <a:cs typeface="Arial" charset="0"/>
              </a:rPr>
              <a:t>Extended and used by the four LHC VOs.</a:t>
            </a:r>
          </a:p>
          <a:p>
            <a:pPr eaLnBrk="1" hangingPunct="1"/>
            <a:r>
              <a:rPr lang="en-US" sz="2800" dirty="0" smtClean="0">
                <a:latin typeface="Arial" charset="0"/>
                <a:cs typeface="Arial" charset="0"/>
              </a:rPr>
              <a:t>Provides a single entry point for the monitoring of site performance from the VO-perspective.</a:t>
            </a:r>
          </a:p>
          <a:p>
            <a:pPr eaLnBrk="1" hangingPunct="1"/>
            <a:r>
              <a:rPr lang="en-GB" sz="2800" dirty="0" smtClean="0">
                <a:latin typeface="Arial" charset="0"/>
                <a:cs typeface="Arial" charset="0"/>
              </a:rPr>
              <a:t>Customisable</a:t>
            </a:r>
            <a:r>
              <a:rPr lang="en-US" sz="2800" dirty="0" smtClean="0">
                <a:latin typeface="Arial" charset="0"/>
                <a:cs typeface="Arial" charset="0"/>
              </a:rPr>
              <a:t> metric store and user interface.</a:t>
            </a:r>
          </a:p>
          <a:p>
            <a:pPr eaLnBrk="1" hangingPunct="1"/>
            <a:r>
              <a:rPr lang="en-US" sz="2800" dirty="0" smtClean="0">
                <a:latin typeface="Arial" charset="0"/>
                <a:cs typeface="Arial" charset="0"/>
              </a:rPr>
              <a:t>Runtime and historical monitoring data.</a:t>
            </a:r>
          </a:p>
          <a:p>
            <a:pPr eaLnBrk="1" hangingPunct="1"/>
            <a:r>
              <a:rPr lang="en-US" sz="2800" dirty="0" smtClean="0">
                <a:latin typeface="Arial" charset="0"/>
                <a:cs typeface="Arial" charset="0"/>
              </a:rPr>
              <a:t>Used in computing shifts, site commissioning and space monitoring.</a:t>
            </a:r>
          </a:p>
          <a:p>
            <a:pPr eaLnBrk="1" hangingPunct="1"/>
            <a:r>
              <a:rPr lang="en-US" sz="2800" dirty="0" smtClean="0">
                <a:latin typeface="Arial" charset="0"/>
                <a:cs typeface="Arial" charset="0"/>
              </a:rPr>
              <a:t>~150 unique visitors per day just for CMS.</a:t>
            </a:r>
            <a:endParaRPr lang="en-US" sz="2800" dirty="0">
              <a:latin typeface="Arial" charset="0"/>
              <a:cs typeface="Arial" charset="0"/>
            </a:endParaRPr>
          </a:p>
        </p:txBody>
      </p:sp>
      <p:sp>
        <p:nvSpPr>
          <p:cNvPr id="4100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3DD2438-4E8D-5447-9598-8153E8530DDE}" type="datetime1">
              <a:rPr lang="en-US"/>
              <a:pPr/>
              <a:t>9/16/2010</a:t>
            </a:fld>
            <a:endParaRPr lang="en-US"/>
          </a:p>
        </p:txBody>
      </p:sp>
      <p:sp>
        <p:nvSpPr>
          <p:cNvPr id="4101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dirty="0" smtClean="0">
                <a:latin typeface="Arial" charset="0"/>
                <a:ea typeface="Arial" charset="0"/>
                <a:cs typeface="Arial" charset="0"/>
              </a:rPr>
              <a:t>Shared Services and Tools: Dashboards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10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9478BA9-BA80-0048-BDF9-E7654DC22A0A}" type="slidenum">
              <a:rPr lang="en-US"/>
              <a:pPr/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Outline</a:t>
            </a: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4099" name="Content Placeholder 13"/>
          <p:cNvSpPr>
            <a:spLocks noGrp="1"/>
          </p:cNvSpPr>
          <p:nvPr>
            <p:ph idx="1"/>
          </p:nvPr>
        </p:nvSpPr>
        <p:spPr>
          <a:xfrm>
            <a:off x="611188" y="1196752"/>
            <a:ext cx="8075612" cy="4525963"/>
          </a:xfrm>
        </p:spPr>
        <p:txBody>
          <a:bodyPr/>
          <a:lstStyle/>
          <a:p>
            <a:r>
              <a:rPr lang="en-US" dirty="0" smtClean="0"/>
              <a:t>Importance of monitoring</a:t>
            </a:r>
          </a:p>
          <a:p>
            <a:r>
              <a:rPr lang="en-US" dirty="0" smtClean="0"/>
              <a:t>Experiment Dashboard</a:t>
            </a:r>
          </a:p>
          <a:p>
            <a:r>
              <a:rPr lang="en-US" dirty="0" smtClean="0"/>
              <a:t>Framework</a:t>
            </a:r>
          </a:p>
          <a:p>
            <a:r>
              <a:rPr lang="en-US" dirty="0" smtClean="0"/>
              <a:t>VO-specific applications: Data Transfer Monitoring</a:t>
            </a:r>
          </a:p>
          <a:p>
            <a:r>
              <a:rPr lang="en-US" dirty="0" smtClean="0"/>
              <a:t>Common applications for Job Monitoring and Site Commissioning</a:t>
            </a:r>
          </a:p>
          <a:p>
            <a:r>
              <a:rPr lang="en-US" dirty="0" smtClean="0"/>
              <a:t>Future Plans</a:t>
            </a:r>
          </a:p>
          <a:p>
            <a:r>
              <a:rPr lang="en-US" dirty="0" smtClean="0"/>
              <a:t>Summary</a:t>
            </a:r>
          </a:p>
        </p:txBody>
      </p:sp>
      <p:sp>
        <p:nvSpPr>
          <p:cNvPr id="4100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3DD2438-4E8D-5447-9598-8153E8530DDE}" type="datetime1">
              <a:rPr lang="en-US"/>
              <a:pPr/>
              <a:t>9/16/2010</a:t>
            </a:fld>
            <a:endParaRPr lang="en-US" dirty="0"/>
          </a:p>
        </p:txBody>
      </p:sp>
      <p:sp>
        <p:nvSpPr>
          <p:cNvPr id="4101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dirty="0" smtClean="0">
                <a:latin typeface="Arial" charset="0"/>
                <a:ea typeface="Arial" charset="0"/>
                <a:cs typeface="Arial" charset="0"/>
              </a:rPr>
              <a:t>Shared Services and Tools: Dashboards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10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9478BA9-BA80-0048-BDF9-E7654DC22A0A}" type="slidenum">
              <a:rPr lang="en-US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Arial" charset="0"/>
                <a:cs typeface="Arial" charset="0"/>
              </a:rPr>
              <a:t>SSB Snapshot</a:t>
            </a: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4100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3DD2438-4E8D-5447-9598-8153E8530DDE}" type="datetime1">
              <a:rPr lang="en-US"/>
              <a:pPr/>
              <a:t>9/16/2010</a:t>
            </a:fld>
            <a:endParaRPr lang="en-US"/>
          </a:p>
        </p:txBody>
      </p:sp>
      <p:sp>
        <p:nvSpPr>
          <p:cNvPr id="4101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dirty="0" smtClean="0">
                <a:latin typeface="Arial" charset="0"/>
                <a:ea typeface="Arial" charset="0"/>
                <a:cs typeface="Arial" charset="0"/>
              </a:rPr>
              <a:t>Shared Services and Tools: Dashboards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10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9478BA9-BA80-0048-BDF9-E7654DC22A0A}" type="slidenum">
              <a:rPr lang="en-US"/>
              <a:pPr/>
              <a:t>20</a:t>
            </a:fld>
            <a:endParaRPr lang="en-US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5737257" y="1285860"/>
            <a:ext cx="3406743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57213" marR="0" lvl="0" indent="-269875" algn="l" defTabSz="914400" rtl="0" eaLnBrk="0" fontAlgn="base" latinLnBrk="0" hangingPunct="0">
              <a:lnSpc>
                <a:spcPct val="93000"/>
              </a:lnSpc>
              <a:spcBef>
                <a:spcPct val="20000"/>
              </a:spcBef>
              <a:spcAft>
                <a:spcPct val="0"/>
              </a:spcAft>
              <a:buClr>
                <a:srgbClr val="3861AA"/>
              </a:buClr>
              <a:buSzTx/>
              <a:buFont typeface="Arial" charset="0"/>
              <a:buChar char="•"/>
              <a:tabLst>
                <a:tab pos="1127125" algn="l"/>
                <a:tab pos="2041525" algn="l"/>
                <a:tab pos="2955925" algn="l"/>
                <a:tab pos="3870325" algn="l"/>
                <a:tab pos="4784725" algn="l"/>
                <a:tab pos="5699125" algn="l"/>
                <a:tab pos="6613525" algn="l"/>
                <a:tab pos="7527925" algn="l"/>
                <a:tab pos="8442325" algn="l"/>
                <a:tab pos="9356725" algn="l"/>
                <a:tab pos="10271125" algn="l"/>
              </a:tabLst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Arial" charset="0"/>
                <a:cs typeface="Arial" pitchFamily="34" charset="0"/>
              </a:rPr>
              <a:t>Sites are arranged by groups</a:t>
            </a:r>
          </a:p>
          <a:p>
            <a:pPr marL="557213" marR="0" lvl="0" indent="-26987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861AA"/>
              </a:buClr>
              <a:buSzTx/>
              <a:buFont typeface="Arial" charset="0"/>
              <a:buChar char="•"/>
              <a:tabLst>
                <a:tab pos="1127125" algn="l"/>
                <a:tab pos="2041525" algn="l"/>
                <a:tab pos="2955925" algn="l"/>
                <a:tab pos="3870325" algn="l"/>
                <a:tab pos="4784725" algn="l"/>
                <a:tab pos="5699125" algn="l"/>
                <a:tab pos="6613525" algn="l"/>
                <a:tab pos="7527925" algn="l"/>
                <a:tab pos="8442325" algn="l"/>
                <a:tab pos="9356725" algn="l"/>
                <a:tab pos="10271125" algn="l"/>
              </a:tabLst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Arial" charset="0"/>
                <a:cs typeface="Arial" pitchFamily="34" charset="0"/>
              </a:rPr>
              <a:t>Status is calculated from metrics defined as critical by VO</a:t>
            </a:r>
          </a:p>
          <a:p>
            <a:pPr marL="557213" marR="0" lvl="0" indent="-26987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861AA"/>
              </a:buClr>
              <a:buSzTx/>
              <a:buFont typeface="Arial" charset="0"/>
              <a:buChar char="•"/>
              <a:tabLst>
                <a:tab pos="1127125" algn="l"/>
                <a:tab pos="2041525" algn="l"/>
                <a:tab pos="2955925" algn="l"/>
                <a:tab pos="3870325" algn="l"/>
                <a:tab pos="4784725" algn="l"/>
                <a:tab pos="5699125" algn="l"/>
                <a:tab pos="6613525" algn="l"/>
                <a:tab pos="7527925" algn="l"/>
                <a:tab pos="8442325" algn="l"/>
                <a:tab pos="9356725" algn="l"/>
                <a:tab pos="10271125" algn="l"/>
              </a:tabLst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Arial" charset="0"/>
                <a:cs typeface="Arial" pitchFamily="34" charset="0"/>
              </a:rPr>
              <a:t>Icon represents current status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Arial" charset="0"/>
                <a:cs typeface="Arial" pitchFamily="34" charset="0"/>
              </a:rPr>
              <a:t> and its size </a:t>
            </a:r>
            <a:r>
              <a:rPr lang="en-GB" sz="2000" dirty="0" smtClean="0"/>
              <a:t>represents how many hours the site has been in error</a:t>
            </a:r>
          </a:p>
          <a:p>
            <a:pPr marL="557213" lvl="0" indent="-269875" eaLnBrk="0" hangingPunct="0">
              <a:spcBef>
                <a:spcPct val="20000"/>
              </a:spcBef>
              <a:buClr>
                <a:srgbClr val="3861AA"/>
              </a:buClr>
              <a:buFont typeface="Arial" charset="0"/>
              <a:buChar char="•"/>
              <a:tabLst>
                <a:tab pos="1127125" algn="l"/>
                <a:tab pos="2041525" algn="l"/>
                <a:tab pos="2955925" algn="l"/>
                <a:tab pos="3870325" algn="l"/>
                <a:tab pos="4784725" algn="l"/>
                <a:tab pos="5699125" algn="l"/>
                <a:tab pos="6613525" algn="l"/>
                <a:tab pos="7527925" algn="l"/>
                <a:tab pos="8442325" algn="l"/>
                <a:tab pos="9356725" algn="l"/>
                <a:tab pos="10271125" algn="l"/>
              </a:tabLst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Arial" charset="0"/>
                <a:cs typeface="Arial" pitchFamily="34" charset="0"/>
              </a:rPr>
              <a:t>Site maintenance information</a:t>
            </a:r>
          </a:p>
          <a:p>
            <a:pPr marL="557213" marR="0" lvl="0" indent="-26987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861AA"/>
              </a:buClr>
              <a:buSzTx/>
              <a:buFont typeface="Arial" charset="0"/>
              <a:buChar char="•"/>
              <a:tabLst>
                <a:tab pos="1127125" algn="l"/>
                <a:tab pos="2041525" algn="l"/>
                <a:tab pos="2955925" algn="l"/>
                <a:tab pos="3870325" algn="l"/>
                <a:tab pos="4784725" algn="l"/>
                <a:tab pos="5699125" algn="l"/>
                <a:tab pos="6613525" algn="l"/>
                <a:tab pos="7527925" algn="l"/>
                <a:tab pos="8442325" algn="l"/>
                <a:tab pos="9356725" algn="l"/>
                <a:tab pos="10271125" algn="l"/>
              </a:tabLst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Arial" charset="0"/>
                <a:cs typeface="Arial" pitchFamily="34" charset="0"/>
              </a:rPr>
              <a:t>Links to support tickets when site under investigation</a:t>
            </a:r>
          </a:p>
        </p:txBody>
      </p:sp>
      <p:pic>
        <p:nvPicPr>
          <p:cNvPr id="10" name="Picture 9" descr="ssb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497" y="1196752"/>
            <a:ext cx="5976664" cy="49685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Arial" charset="0"/>
                <a:cs typeface="Arial" charset="0"/>
              </a:rPr>
              <a:t>Metric Results</a:t>
            </a: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4100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3DD2438-4E8D-5447-9598-8153E8530DDE}" type="datetime1">
              <a:rPr lang="en-US"/>
              <a:pPr/>
              <a:t>9/16/2010</a:t>
            </a:fld>
            <a:endParaRPr lang="en-US" dirty="0"/>
          </a:p>
        </p:txBody>
      </p:sp>
      <p:sp>
        <p:nvSpPr>
          <p:cNvPr id="4101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dirty="0" smtClean="0">
                <a:latin typeface="Arial" charset="0"/>
                <a:ea typeface="Arial" charset="0"/>
                <a:cs typeface="Arial" charset="0"/>
              </a:rPr>
              <a:t>Shared Services and Tools: Dashboards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10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9478BA9-BA80-0048-BDF9-E7654DC22A0A}" type="slidenum">
              <a:rPr lang="en-US"/>
              <a:pPr/>
              <a:t>21</a:t>
            </a:fld>
            <a:endParaRPr lang="en-US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568103"/>
            <a:ext cx="7818437" cy="40211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1052736"/>
            <a:ext cx="8496944" cy="5310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9712" y="115888"/>
            <a:ext cx="7377147" cy="865187"/>
          </a:xfrm>
        </p:spPr>
        <p:txBody>
          <a:bodyPr/>
          <a:lstStyle/>
          <a:p>
            <a:r>
              <a:rPr lang="en-US" dirty="0" smtClean="0"/>
              <a:t>Global Picture</a:t>
            </a:r>
            <a:endParaRPr lang="en-US" dirty="0"/>
          </a:p>
        </p:txBody>
      </p:sp>
      <p:pic>
        <p:nvPicPr>
          <p:cNvPr id="3" name="Picture 2" descr="Screensho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728" y="2428868"/>
            <a:ext cx="6096000" cy="381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7019925" y="6356350"/>
            <a:ext cx="2133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79478BA9-BA80-0048-BDF9-E7654DC22A0A}" type="slidenum">
              <a:rPr lang="en-US"/>
              <a:pPr/>
              <a:t>22</a:t>
            </a:fld>
            <a:endParaRPr lang="en-US" dirty="0"/>
          </a:p>
        </p:txBody>
      </p:sp>
      <p:sp>
        <p:nvSpPr>
          <p:cNvPr id="6" name="Content Placeholder 13"/>
          <p:cNvSpPr>
            <a:spLocks noGrp="1"/>
          </p:cNvSpPr>
          <p:nvPr>
            <p:ph idx="1"/>
          </p:nvPr>
        </p:nvSpPr>
        <p:spPr>
          <a:xfrm>
            <a:off x="142844" y="1071546"/>
            <a:ext cx="8075612" cy="4525963"/>
          </a:xfrm>
        </p:spPr>
        <p:txBody>
          <a:bodyPr/>
          <a:lstStyle/>
          <a:p>
            <a:pPr eaLnBrk="1" hangingPunct="1"/>
            <a:r>
              <a:rPr lang="en-US" sz="2800" dirty="0" smtClean="0">
                <a:latin typeface="Arial" charset="0"/>
                <a:cs typeface="Arial" charset="0"/>
              </a:rPr>
              <a:t>In addition to the previous applications, Dashboard offers a global, cross-</a:t>
            </a:r>
            <a:r>
              <a:rPr lang="en-US" sz="2800" dirty="0" err="1" smtClean="0">
                <a:latin typeface="Arial" charset="0"/>
                <a:cs typeface="Arial" charset="0"/>
              </a:rPr>
              <a:t>vo</a:t>
            </a:r>
            <a:r>
              <a:rPr lang="en-US" sz="2800" dirty="0" smtClean="0">
                <a:latin typeface="Arial" charset="0"/>
                <a:cs typeface="Arial" charset="0"/>
              </a:rPr>
              <a:t>, view of the LHC computing activities.</a:t>
            </a:r>
            <a:endParaRPr lang="en-US" sz="2800" dirty="0">
              <a:latin typeface="Arial" charset="0"/>
              <a:cs typeface="Arial" charset="0"/>
            </a:endParaRPr>
          </a:p>
        </p:txBody>
      </p:sp>
      <p:sp>
        <p:nvSpPr>
          <p:cNvPr id="7" name="Date Placeholder 3"/>
          <p:cNvSpPr>
            <a:spLocks noGrp="1"/>
          </p:cNvSpPr>
          <p:nvPr>
            <p:ph type="dt" sz="quarter" idx="10"/>
          </p:nvPr>
        </p:nvSpPr>
        <p:spPr bwMode="auto">
          <a:xfrm>
            <a:off x="61913" y="6376988"/>
            <a:ext cx="2133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63DD2438-4E8D-5447-9598-8153E8530DDE}" type="datetime1">
              <a:rPr lang="en-US"/>
              <a:pPr/>
              <a:t>9/16/2010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3124200" y="6356350"/>
            <a:ext cx="289560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dirty="0" smtClean="0">
                <a:latin typeface="Arial" charset="0"/>
                <a:ea typeface="Arial" charset="0"/>
                <a:cs typeface="Arial" charset="0"/>
              </a:rPr>
              <a:t>Shared Services and Tools: Dashboards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Arial" charset="0"/>
                <a:cs typeface="Arial" charset="0"/>
              </a:rPr>
              <a:t>Future Plans</a:t>
            </a: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4099" name="Content Placeholder 13"/>
          <p:cNvSpPr>
            <a:spLocks noGrp="1"/>
          </p:cNvSpPr>
          <p:nvPr>
            <p:ph idx="1"/>
          </p:nvPr>
        </p:nvSpPr>
        <p:spPr>
          <a:xfrm>
            <a:off x="611188" y="1412875"/>
            <a:ext cx="8075612" cy="4525963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Arial" charset="0"/>
                <a:cs typeface="Arial" charset="0"/>
              </a:rPr>
              <a:t>Effort to provide generic solutions.</a:t>
            </a:r>
          </a:p>
          <a:p>
            <a:pPr eaLnBrk="1" hangingPunct="1"/>
            <a:r>
              <a:rPr lang="en-US" dirty="0" smtClean="0">
                <a:latin typeface="Arial" charset="0"/>
                <a:cs typeface="Arial" charset="0"/>
              </a:rPr>
              <a:t>A prototype implementation for ATLAS is being evaluated.</a:t>
            </a:r>
          </a:p>
          <a:p>
            <a:pPr eaLnBrk="1" hangingPunct="1"/>
            <a:r>
              <a:rPr lang="en-US" dirty="0" smtClean="0">
                <a:latin typeface="Arial" charset="0"/>
                <a:cs typeface="Arial" charset="0"/>
              </a:rPr>
              <a:t>The solutions provided for the site commissioning are constantly improving due to the requests of the community.</a:t>
            </a:r>
          </a:p>
          <a:p>
            <a:pPr eaLnBrk="1" hangingPunct="1"/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4100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3DD2438-4E8D-5447-9598-8153E8530DDE}" type="datetime1">
              <a:rPr lang="en-US"/>
              <a:pPr/>
              <a:t>9/16/2010</a:t>
            </a:fld>
            <a:endParaRPr lang="en-US"/>
          </a:p>
        </p:txBody>
      </p:sp>
      <p:sp>
        <p:nvSpPr>
          <p:cNvPr id="4101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dirty="0" smtClean="0">
                <a:latin typeface="Arial" charset="0"/>
                <a:ea typeface="Arial" charset="0"/>
                <a:cs typeface="Arial" charset="0"/>
              </a:rPr>
              <a:t>Shared Services and Tools: Dashboards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10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9478BA9-BA80-0048-BDF9-E7654DC22A0A}" type="slidenum">
              <a:rPr lang="en-US"/>
              <a:pPr/>
              <a:t>23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Arial" charset="0"/>
                <a:cs typeface="Arial" charset="0"/>
              </a:rPr>
              <a:t>Summary</a:t>
            </a: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4099" name="Content Placeholder 13"/>
          <p:cNvSpPr>
            <a:spLocks noGrp="1"/>
          </p:cNvSpPr>
          <p:nvPr>
            <p:ph idx="1"/>
          </p:nvPr>
        </p:nvSpPr>
        <p:spPr>
          <a:xfrm>
            <a:off x="611188" y="1412875"/>
            <a:ext cx="8075612" cy="4525963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Arial" charset="0"/>
                <a:cs typeface="Arial" charset="0"/>
              </a:rPr>
              <a:t>Used heavily within the LHC community.</a:t>
            </a:r>
          </a:p>
          <a:p>
            <a:pPr eaLnBrk="1" hangingPunct="1"/>
            <a:r>
              <a:rPr lang="en-US" dirty="0" smtClean="0">
                <a:latin typeface="Arial" charset="0"/>
                <a:cs typeface="Arial" charset="0"/>
              </a:rPr>
              <a:t>Provides common solutions that can be used for VOs outside the LHC and HEP:</a:t>
            </a:r>
          </a:p>
          <a:p>
            <a:pPr lvl="1" eaLnBrk="1" hangingPunct="1"/>
            <a:r>
              <a:rPr lang="en-US" dirty="0" smtClean="0">
                <a:latin typeface="Arial" charset="0"/>
                <a:cs typeface="Arial" charset="0"/>
              </a:rPr>
              <a:t>Common framework</a:t>
            </a:r>
          </a:p>
          <a:p>
            <a:pPr lvl="1" eaLnBrk="1" hangingPunct="1"/>
            <a:r>
              <a:rPr lang="en-US" dirty="0" smtClean="0">
                <a:latin typeface="Arial" charset="0"/>
                <a:cs typeface="Arial" charset="0"/>
              </a:rPr>
              <a:t>Common way of </a:t>
            </a:r>
            <a:r>
              <a:rPr lang="en-US" dirty="0" err="1" smtClean="0">
                <a:latin typeface="Arial" charset="0"/>
                <a:cs typeface="Arial" charset="0"/>
              </a:rPr>
              <a:t>instrumenting</a:t>
            </a:r>
            <a:r>
              <a:rPr lang="en-US" dirty="0" smtClean="0">
                <a:latin typeface="Arial" charset="0"/>
                <a:cs typeface="Arial" charset="0"/>
              </a:rPr>
              <a:t> VO-specific framework to report monitoring updates</a:t>
            </a:r>
          </a:p>
          <a:p>
            <a:pPr lvl="1" eaLnBrk="1" hangingPunct="1"/>
            <a:r>
              <a:rPr lang="en-US" dirty="0" smtClean="0">
                <a:latin typeface="Arial" charset="0"/>
                <a:cs typeface="Arial" charset="0"/>
              </a:rPr>
              <a:t>Common transportation method</a:t>
            </a:r>
          </a:p>
          <a:p>
            <a:pPr lvl="1" eaLnBrk="1" hangingPunct="1"/>
            <a:r>
              <a:rPr lang="en-US" dirty="0" smtClean="0">
                <a:latin typeface="Arial" charset="0"/>
                <a:cs typeface="Arial" charset="0"/>
              </a:rPr>
              <a:t>Common applications</a:t>
            </a:r>
          </a:p>
          <a:p>
            <a:pPr algn="ctr" eaLnBrk="1" hangingPunct="1">
              <a:buNone/>
            </a:pPr>
            <a:r>
              <a:rPr lang="en-US" dirty="0" smtClean="0">
                <a:latin typeface="Comic Sans MS" pitchFamily="66" charset="0"/>
                <a:cs typeface="Arial" charset="0"/>
              </a:rPr>
              <a:t>http://dashboard.cern.ch</a:t>
            </a:r>
          </a:p>
        </p:txBody>
      </p:sp>
      <p:sp>
        <p:nvSpPr>
          <p:cNvPr id="4100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3DD2438-4E8D-5447-9598-8153E8530DDE}" type="datetime1">
              <a:rPr lang="en-US"/>
              <a:pPr/>
              <a:t>9/16/2010</a:t>
            </a:fld>
            <a:endParaRPr lang="en-US"/>
          </a:p>
        </p:txBody>
      </p:sp>
      <p:sp>
        <p:nvSpPr>
          <p:cNvPr id="4101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dirty="0" smtClean="0">
                <a:latin typeface="Arial" charset="0"/>
                <a:ea typeface="Arial" charset="0"/>
                <a:cs typeface="Arial" charset="0"/>
              </a:rPr>
              <a:t>Shared Services and Tools: Dashboards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10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9478BA9-BA80-0048-BDF9-E7654DC22A0A}" type="slidenum">
              <a:rPr lang="en-US"/>
              <a:pPr/>
              <a:t>24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>
                <a:latin typeface="Arial" charset="0"/>
                <a:cs typeface="Arial" charset="0"/>
              </a:rPr>
              <a:t>Importance of monitoring</a:t>
            </a: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4099" name="Content Placeholder 13"/>
          <p:cNvSpPr>
            <a:spLocks noGrp="1"/>
          </p:cNvSpPr>
          <p:nvPr>
            <p:ph idx="1"/>
          </p:nvPr>
        </p:nvSpPr>
        <p:spPr>
          <a:xfrm>
            <a:off x="611188" y="1412875"/>
            <a:ext cx="8075612" cy="4525963"/>
          </a:xfrm>
        </p:spPr>
        <p:txBody>
          <a:bodyPr/>
          <a:lstStyle/>
          <a:p>
            <a:pPr algn="just" eaLnBrk="1" hangingPunct="1"/>
            <a:r>
              <a:rPr lang="en-GB" sz="2400" dirty="0" smtClean="0">
                <a:latin typeface="Arial" charset="0"/>
                <a:cs typeface="Arial" charset="0"/>
              </a:rPr>
              <a:t>WLCG integrates more than 170 computing centres in 34 countries.</a:t>
            </a:r>
          </a:p>
          <a:p>
            <a:pPr algn="just" eaLnBrk="1" hangingPunct="1"/>
            <a:r>
              <a:rPr lang="en-GB" sz="2400" dirty="0" smtClean="0">
                <a:latin typeface="Arial" charset="0"/>
                <a:cs typeface="Arial" charset="0"/>
              </a:rPr>
              <a:t>More than 100,000 jobs are running concurrently for the LHC VOs using various middleware platforms and submission methods.</a:t>
            </a:r>
          </a:p>
          <a:p>
            <a:pPr algn="just" eaLnBrk="1" hangingPunct="1"/>
            <a:r>
              <a:rPr lang="en-GB" sz="2400" dirty="0" smtClean="0">
                <a:latin typeface="Arial" charset="0"/>
                <a:cs typeface="Arial" charset="0"/>
              </a:rPr>
              <a:t>Powerful and flexible monitoring systems are required in order to maintain and improve a highly distributed system.</a:t>
            </a:r>
          </a:p>
          <a:p>
            <a:pPr algn="just" eaLnBrk="1" hangingPunct="1"/>
            <a:r>
              <a:rPr lang="en-GB" sz="2400" dirty="0" smtClean="0">
                <a:latin typeface="Arial" charset="0"/>
                <a:cs typeface="Arial" charset="0"/>
              </a:rPr>
              <a:t>Monitoring the computing activities for a given VO is essential in order to estimate the quality of the infrastructure and to detect any problems or inefficiencies.</a:t>
            </a:r>
          </a:p>
        </p:txBody>
      </p:sp>
      <p:sp>
        <p:nvSpPr>
          <p:cNvPr id="4100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3DD2438-4E8D-5447-9598-8153E8530DDE}" type="datetime1">
              <a:rPr lang="en-US"/>
              <a:pPr/>
              <a:t>9/16/2010</a:t>
            </a:fld>
            <a:endParaRPr lang="en-US"/>
          </a:p>
        </p:txBody>
      </p:sp>
      <p:sp>
        <p:nvSpPr>
          <p:cNvPr id="4101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dirty="0" smtClean="0">
                <a:latin typeface="Arial" charset="0"/>
                <a:ea typeface="Arial" charset="0"/>
                <a:cs typeface="Arial" charset="0"/>
              </a:rPr>
              <a:t>Shared Services and Tools: Dashboards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10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9478BA9-BA80-0048-BDF9-E7654DC22A0A}" type="slidenum">
              <a:rPr lang="en-US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4122762"/>
            <a:ext cx="2247900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8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Arial" charset="0"/>
                <a:cs typeface="Arial" charset="0"/>
              </a:rPr>
              <a:t>Experiment Dashboard</a:t>
            </a: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4099" name="Content Placeholder 13"/>
          <p:cNvSpPr>
            <a:spLocks noGrp="1"/>
          </p:cNvSpPr>
          <p:nvPr>
            <p:ph idx="1"/>
          </p:nvPr>
        </p:nvSpPr>
        <p:spPr>
          <a:xfrm>
            <a:off x="35496" y="1052736"/>
            <a:ext cx="7849244" cy="4525963"/>
          </a:xfrm>
        </p:spPr>
        <p:txBody>
          <a:bodyPr/>
          <a:lstStyle/>
          <a:p>
            <a:pPr algn="just" eaLnBrk="1" hangingPunct="1"/>
            <a:r>
              <a:rPr lang="en-GB" sz="2800" dirty="0" smtClean="0">
                <a:latin typeface="Arial" charset="0"/>
                <a:cs typeface="Arial" charset="0"/>
              </a:rPr>
              <a:t>Not coupled to a specific Workload or Data Management System or a grid middleware.</a:t>
            </a:r>
          </a:p>
          <a:p>
            <a:pPr algn="just" eaLnBrk="1" hangingPunct="1"/>
            <a:r>
              <a:rPr lang="en-GB" sz="2800" dirty="0" smtClean="0">
                <a:latin typeface="Arial" charset="0"/>
                <a:cs typeface="Arial" charset="0"/>
              </a:rPr>
              <a:t>Covers the full range of the experiments’ computing activities:</a:t>
            </a:r>
          </a:p>
          <a:p>
            <a:pPr lvl="1" algn="just" eaLnBrk="1" hangingPunct="1"/>
            <a:r>
              <a:rPr lang="en-GB" sz="2400" dirty="0" smtClean="0">
                <a:latin typeface="Arial" charset="0"/>
                <a:cs typeface="Arial" charset="0"/>
              </a:rPr>
              <a:t>Job Monitoring, Data Transfer and Site Commissioning.</a:t>
            </a:r>
          </a:p>
          <a:p>
            <a:pPr algn="just" eaLnBrk="1" hangingPunct="1"/>
            <a:r>
              <a:rPr lang="en-GB" sz="2800" dirty="0" smtClean="0">
                <a:latin typeface="Arial" charset="0"/>
                <a:cs typeface="Arial" charset="0"/>
              </a:rPr>
              <a:t>Sufficiently generic to support multiple HUC outside the scope of HEP and LHC.</a:t>
            </a:r>
            <a:endParaRPr lang="en-US" sz="2800" dirty="0" smtClean="0">
              <a:latin typeface="Arial" charset="0"/>
              <a:cs typeface="Arial" charset="0"/>
            </a:endParaRPr>
          </a:p>
          <a:p>
            <a:pPr eaLnBrk="1" hangingPunct="1"/>
            <a:r>
              <a:rPr lang="en-GB" sz="2800" dirty="0" smtClean="0">
                <a:latin typeface="Arial" charset="0"/>
                <a:cs typeface="Arial" charset="0"/>
              </a:rPr>
              <a:t>Heavily used by the four LHC experiments.</a:t>
            </a:r>
          </a:p>
          <a:p>
            <a:pPr lvl="1" eaLnBrk="1" hangingPunct="1"/>
            <a:r>
              <a:rPr lang="en-GB" sz="2400" dirty="0" smtClean="0">
                <a:latin typeface="Arial" charset="0"/>
                <a:cs typeface="Arial" charset="0"/>
              </a:rPr>
              <a:t>More than 4000 monthly visitors just for CMS.</a:t>
            </a:r>
          </a:p>
          <a:p>
            <a:pPr eaLnBrk="1" hangingPunct="1"/>
            <a:endParaRPr lang="en-US" sz="2800" dirty="0">
              <a:latin typeface="Arial" charset="0"/>
              <a:cs typeface="Arial" charset="0"/>
            </a:endParaRPr>
          </a:p>
        </p:txBody>
      </p:sp>
      <p:sp>
        <p:nvSpPr>
          <p:cNvPr id="4100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3DD2438-4E8D-5447-9598-8153E8530DDE}" type="datetime1">
              <a:rPr lang="en-US"/>
              <a:pPr/>
              <a:t>9/16/2010</a:t>
            </a:fld>
            <a:endParaRPr lang="en-US"/>
          </a:p>
        </p:txBody>
      </p:sp>
      <p:sp>
        <p:nvSpPr>
          <p:cNvPr id="4101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dirty="0" smtClean="0">
                <a:latin typeface="Arial" charset="0"/>
                <a:ea typeface="Arial" charset="0"/>
                <a:cs typeface="Arial" charset="0"/>
              </a:rPr>
              <a:t>Shared Services and Tools: Dashboards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10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9478BA9-BA80-0048-BDF9-E7654DC22A0A}" type="slidenum">
              <a:rPr lang="en-US"/>
              <a:pPr/>
              <a:t>4</a:t>
            </a:fld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6660232" y="5589240"/>
            <a:ext cx="504056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Arial" charset="0"/>
                <a:cs typeface="Arial" charset="0"/>
              </a:rPr>
              <a:t>Experiment Dashboard</a:t>
            </a: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4099" name="Content Placeholder 13"/>
          <p:cNvSpPr>
            <a:spLocks noGrp="1"/>
          </p:cNvSpPr>
          <p:nvPr>
            <p:ph idx="1"/>
          </p:nvPr>
        </p:nvSpPr>
        <p:spPr>
          <a:xfrm>
            <a:off x="611188" y="1052736"/>
            <a:ext cx="8075612" cy="4525963"/>
          </a:xfrm>
        </p:spPr>
        <p:txBody>
          <a:bodyPr/>
          <a:lstStyle/>
          <a:p>
            <a:pPr algn="just" eaLnBrk="1" hangingPunct="1"/>
            <a:r>
              <a:rPr lang="en-GB" sz="2800" dirty="0" smtClean="0">
                <a:latin typeface="Arial" charset="0"/>
                <a:cs typeface="Arial" charset="0"/>
              </a:rPr>
              <a:t>Provides solutions focused on different user categories.</a:t>
            </a:r>
          </a:p>
          <a:p>
            <a:pPr lvl="1" algn="just" eaLnBrk="1" hangingPunct="1"/>
            <a:r>
              <a:rPr lang="en-GB" sz="2400" dirty="0" smtClean="0">
                <a:latin typeface="Arial" charset="0"/>
                <a:cs typeface="Arial" charset="0"/>
              </a:rPr>
              <a:t>VO-specific solutions.</a:t>
            </a:r>
          </a:p>
          <a:p>
            <a:pPr lvl="1" algn="just" eaLnBrk="1" hangingPunct="1"/>
            <a:r>
              <a:rPr lang="en-GB" sz="2400" dirty="0" smtClean="0">
                <a:latin typeface="Arial" charset="0"/>
                <a:cs typeface="Arial" charset="0"/>
              </a:rPr>
              <a:t>Common solutions.</a:t>
            </a:r>
          </a:p>
          <a:p>
            <a:pPr algn="just" eaLnBrk="1" hangingPunct="1"/>
            <a:r>
              <a:rPr lang="en-GB" sz="2800" dirty="0" smtClean="0">
                <a:latin typeface="Arial" charset="0"/>
                <a:cs typeface="Arial" charset="0"/>
              </a:rPr>
              <a:t>Common framework that provides the building blocks for the main components of the monitoring system.</a:t>
            </a:r>
          </a:p>
          <a:p>
            <a:pPr algn="just" eaLnBrk="1" hangingPunct="1"/>
            <a:r>
              <a:rPr lang="en-GB" sz="2800" dirty="0" smtClean="0">
                <a:latin typeface="Arial" charset="0"/>
                <a:cs typeface="Arial" charset="0"/>
              </a:rPr>
              <a:t>Common way of </a:t>
            </a:r>
            <a:r>
              <a:rPr lang="en-GB" sz="2800" dirty="0" err="1" smtClean="0">
                <a:latin typeface="Arial" charset="0"/>
                <a:cs typeface="Arial" charset="0"/>
              </a:rPr>
              <a:t>instrumenting</a:t>
            </a:r>
            <a:r>
              <a:rPr lang="en-GB" sz="2800" dirty="0" smtClean="0">
                <a:latin typeface="Arial" charset="0"/>
                <a:cs typeface="Arial" charset="0"/>
              </a:rPr>
              <a:t> VO-specific frameworks to report monitoring information to Dashboard.</a:t>
            </a:r>
          </a:p>
          <a:p>
            <a:pPr algn="just" eaLnBrk="1" hangingPunct="1"/>
            <a:r>
              <a:rPr lang="en-GB" sz="2800" dirty="0" smtClean="0">
                <a:latin typeface="Arial" charset="0"/>
                <a:cs typeface="Arial" charset="0"/>
              </a:rPr>
              <a:t>Common applications.</a:t>
            </a:r>
          </a:p>
        </p:txBody>
      </p:sp>
      <p:sp>
        <p:nvSpPr>
          <p:cNvPr id="4100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3DD2438-4E8D-5447-9598-8153E8530DDE}" type="datetime1">
              <a:rPr lang="en-US"/>
              <a:pPr/>
              <a:t>9/16/2010</a:t>
            </a:fld>
            <a:endParaRPr lang="en-US"/>
          </a:p>
        </p:txBody>
      </p:sp>
      <p:sp>
        <p:nvSpPr>
          <p:cNvPr id="4101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dirty="0" smtClean="0">
                <a:latin typeface="Arial" charset="0"/>
                <a:ea typeface="Arial" charset="0"/>
                <a:cs typeface="Arial" charset="0"/>
              </a:rPr>
              <a:t>Shared Services and Tools: Dashboards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10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9478BA9-BA80-0048-BDF9-E7654DC22A0A}" type="slidenum">
              <a:rPr lang="en-US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>
                <a:latin typeface="Arial" charset="0"/>
                <a:cs typeface="Arial" charset="0"/>
              </a:rPr>
              <a:t>Framework</a:t>
            </a:r>
            <a:endParaRPr lang="en-US" dirty="0">
              <a:latin typeface="Arial" charset="0"/>
              <a:cs typeface="Arial" charset="0"/>
            </a:endParaRPr>
          </a:p>
        </p:txBody>
      </p:sp>
      <p:pic>
        <p:nvPicPr>
          <p:cNvPr id="7" name="Content Placeholder 6" descr="dashboard framework2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11188" y="1704079"/>
            <a:ext cx="8075612" cy="36691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100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3DD2438-4E8D-5447-9598-8153E8530DDE}" type="datetime1">
              <a:rPr lang="en-US"/>
              <a:pPr/>
              <a:t>9/16/2010</a:t>
            </a:fld>
            <a:endParaRPr lang="en-US"/>
          </a:p>
        </p:txBody>
      </p:sp>
      <p:sp>
        <p:nvSpPr>
          <p:cNvPr id="4101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dirty="0" smtClean="0">
                <a:latin typeface="Arial" charset="0"/>
                <a:ea typeface="Arial" charset="0"/>
                <a:cs typeface="Arial" charset="0"/>
              </a:rPr>
              <a:t>Shared Services and Tools: Dashboards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10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9478BA9-BA80-0048-BDF9-E7654DC22A0A}" type="slidenum">
              <a:rPr lang="en-US"/>
              <a:pPr/>
              <a:t>6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-36512" y="1095127"/>
            <a:ext cx="8640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Information Collectors + Data repo + User Interfaces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179512" y="5559623"/>
            <a:ext cx="8640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The Dashboard applications are built on top of the framework.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 smtClean="0">
                <a:latin typeface="Arial" charset="0"/>
                <a:cs typeface="Arial" charset="0"/>
              </a:rPr>
              <a:t>Monitoring of the Computing Activities</a:t>
            </a:r>
            <a:endParaRPr lang="en-US" sz="4000" dirty="0">
              <a:latin typeface="Arial" charset="0"/>
              <a:cs typeface="Arial" charset="0"/>
            </a:endParaRPr>
          </a:p>
        </p:txBody>
      </p:sp>
      <p:sp>
        <p:nvSpPr>
          <p:cNvPr id="4099" name="Content Placeholder 13"/>
          <p:cNvSpPr>
            <a:spLocks noGrp="1"/>
          </p:cNvSpPr>
          <p:nvPr>
            <p:ph idx="1"/>
          </p:nvPr>
        </p:nvSpPr>
        <p:spPr>
          <a:xfrm>
            <a:off x="611188" y="1412875"/>
            <a:ext cx="8075612" cy="4525963"/>
          </a:xfrm>
        </p:spPr>
        <p:txBody>
          <a:bodyPr/>
          <a:lstStyle/>
          <a:p>
            <a:pPr eaLnBrk="1" hangingPunct="1"/>
            <a:r>
              <a:rPr lang="en-US" sz="2800" dirty="0" smtClean="0">
                <a:latin typeface="Arial" charset="0"/>
                <a:cs typeface="Arial" charset="0"/>
              </a:rPr>
              <a:t>Data Transfer Monitoring</a:t>
            </a:r>
          </a:p>
          <a:p>
            <a:pPr lvl="1" eaLnBrk="1" hangingPunct="1"/>
            <a:r>
              <a:rPr lang="en-US" sz="2400" dirty="0" smtClean="0">
                <a:latin typeface="Arial" charset="0"/>
                <a:cs typeface="Arial" charset="0"/>
              </a:rPr>
              <a:t>ATLAS DDM Dashboard, ALICE Transfer Efficiency, CMS Data Access Monitoring.</a:t>
            </a:r>
          </a:p>
          <a:p>
            <a:pPr eaLnBrk="1" hangingPunct="1"/>
            <a:r>
              <a:rPr lang="en-US" sz="2800" dirty="0" smtClean="0">
                <a:latin typeface="Arial" charset="0"/>
                <a:cs typeface="Arial" charset="0"/>
              </a:rPr>
              <a:t>Job Monitoring</a:t>
            </a:r>
          </a:p>
          <a:p>
            <a:pPr lvl="1" eaLnBrk="1" hangingPunct="1"/>
            <a:r>
              <a:rPr lang="en-US" sz="2400" dirty="0" smtClean="0">
                <a:latin typeface="Arial" charset="0"/>
                <a:cs typeface="Arial" charset="0"/>
              </a:rPr>
              <a:t>Task Monitoring, Job Summary, Historical Views.</a:t>
            </a:r>
          </a:p>
          <a:p>
            <a:pPr eaLnBrk="1" hangingPunct="1"/>
            <a:r>
              <a:rPr lang="en-US" sz="2800" dirty="0" smtClean="0">
                <a:latin typeface="Arial" charset="0"/>
                <a:cs typeface="Arial" charset="0"/>
              </a:rPr>
              <a:t>Site Commissioning</a:t>
            </a:r>
          </a:p>
          <a:p>
            <a:pPr lvl="1" eaLnBrk="1" hangingPunct="1"/>
            <a:r>
              <a:rPr lang="en-US" sz="2400" dirty="0" smtClean="0">
                <a:latin typeface="Arial" charset="0"/>
                <a:cs typeface="Arial" charset="0"/>
              </a:rPr>
              <a:t>Site Status Board, Site Monitoring based on the SAM results, Dashboard Google Earth: provides a global view of the LHC computing activities.</a:t>
            </a:r>
          </a:p>
        </p:txBody>
      </p:sp>
      <p:sp>
        <p:nvSpPr>
          <p:cNvPr id="4100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3DD2438-4E8D-5447-9598-8153E8530DDE}" type="datetime1">
              <a:rPr lang="en-US"/>
              <a:pPr/>
              <a:t>9/16/2010</a:t>
            </a:fld>
            <a:endParaRPr lang="en-US"/>
          </a:p>
        </p:txBody>
      </p:sp>
      <p:sp>
        <p:nvSpPr>
          <p:cNvPr id="4101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dirty="0" smtClean="0">
                <a:latin typeface="Arial" charset="0"/>
                <a:ea typeface="Arial" charset="0"/>
                <a:cs typeface="Arial" charset="0"/>
              </a:rPr>
              <a:t>Shared Services and Tools: Dashboards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10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9478BA9-BA80-0048-BDF9-E7654DC22A0A}" type="slidenum">
              <a:rPr lang="en-US"/>
              <a:pPr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Arial" charset="0"/>
                <a:cs typeface="Arial" charset="0"/>
              </a:rPr>
              <a:t>Data Transfer</a:t>
            </a: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4099" name="Content Placeholder 13"/>
          <p:cNvSpPr>
            <a:spLocks noGrp="1"/>
          </p:cNvSpPr>
          <p:nvPr>
            <p:ph idx="1"/>
          </p:nvPr>
        </p:nvSpPr>
        <p:spPr>
          <a:xfrm>
            <a:off x="611188" y="1412875"/>
            <a:ext cx="8075612" cy="4525963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Arial" charset="0"/>
                <a:cs typeface="Arial" charset="0"/>
              </a:rPr>
              <a:t>Example: Dashboard DDM for ATLAS.</a:t>
            </a:r>
          </a:p>
          <a:p>
            <a:pPr eaLnBrk="1" hangingPunct="1"/>
            <a:r>
              <a:rPr lang="en-US" dirty="0" smtClean="0">
                <a:latin typeface="Arial" charset="0"/>
                <a:cs typeface="Arial" charset="0"/>
              </a:rPr>
              <a:t>VO-specific application.</a:t>
            </a:r>
          </a:p>
          <a:p>
            <a:pPr eaLnBrk="1" hangingPunct="1"/>
            <a:r>
              <a:rPr lang="en-US" dirty="0" smtClean="0">
                <a:latin typeface="Arial" charset="0"/>
                <a:cs typeface="Arial" charset="0"/>
              </a:rPr>
              <a:t>Plays a central role in ATLAS computing operations - used by the shifters 24/7.</a:t>
            </a:r>
          </a:p>
          <a:p>
            <a:pPr eaLnBrk="1" hangingPunct="1"/>
            <a:r>
              <a:rPr lang="en-US" dirty="0" smtClean="0">
                <a:latin typeface="Arial" charset="0"/>
                <a:cs typeface="Arial" charset="0"/>
              </a:rPr>
              <a:t>Serves more than 1000 unique visitors per month and up to 25k pages are viewed daily.</a:t>
            </a:r>
          </a:p>
        </p:txBody>
      </p:sp>
      <p:sp>
        <p:nvSpPr>
          <p:cNvPr id="4100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3DD2438-4E8D-5447-9598-8153E8530DDE}" type="datetime1">
              <a:rPr lang="en-US"/>
              <a:pPr/>
              <a:t>9/16/2010</a:t>
            </a:fld>
            <a:endParaRPr lang="en-US"/>
          </a:p>
        </p:txBody>
      </p:sp>
      <p:sp>
        <p:nvSpPr>
          <p:cNvPr id="4101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dirty="0" smtClean="0">
                <a:latin typeface="Arial" charset="0"/>
                <a:ea typeface="Arial" charset="0"/>
                <a:cs typeface="Arial" charset="0"/>
              </a:rPr>
              <a:t>Shared Services and Tools: Dashboards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10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9478BA9-BA80-0048-BDF9-E7654DC22A0A}" type="slidenum">
              <a:rPr lang="en-US"/>
              <a:pPr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Arial" charset="0"/>
                <a:cs typeface="Arial" charset="0"/>
              </a:rPr>
              <a:t>Snapshot</a:t>
            </a: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4100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3DD2438-4E8D-5447-9598-8153E8530DDE}" type="datetime1">
              <a:rPr lang="en-US"/>
              <a:pPr/>
              <a:t>9/16/2010</a:t>
            </a:fld>
            <a:endParaRPr lang="en-US"/>
          </a:p>
        </p:txBody>
      </p:sp>
      <p:sp>
        <p:nvSpPr>
          <p:cNvPr id="4101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dirty="0" smtClean="0">
                <a:latin typeface="Arial" charset="0"/>
                <a:ea typeface="Arial" charset="0"/>
                <a:cs typeface="Arial" charset="0"/>
              </a:rPr>
              <a:t>Shared Services and Tools: Dashboards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10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9478BA9-BA80-0048-BDF9-E7654DC22A0A}" type="slidenum">
              <a:rPr lang="en-US"/>
              <a:pPr/>
              <a:t>9</a:t>
            </a:fld>
            <a:endParaRPr lang="en-US"/>
          </a:p>
        </p:txBody>
      </p:sp>
      <p:pic>
        <p:nvPicPr>
          <p:cNvPr id="3074" name="Picture 2" descr="\\cern.ch\dfs\Users\e\ekaravak\Desktop\AtlasDDM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1157946"/>
            <a:ext cx="6571429" cy="50793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GI-InSPIRE-Slide-Template_v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EGI-InSPIRE-Slide-Template_v4.pot</Template>
  <TotalTime>2900</TotalTime>
  <Words>1137</Words>
  <Application>Microsoft Office PowerPoint</Application>
  <PresentationFormat>On-screen Show (4:3)</PresentationFormat>
  <Paragraphs>211</Paragraphs>
  <Slides>24</Slides>
  <Notes>23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EGI-InSPIRE-Slide-Template_v4</vt:lpstr>
      <vt:lpstr>Shared Services and Tools: Dashboards. EGI Technical Forum 2010 </vt:lpstr>
      <vt:lpstr>Outline</vt:lpstr>
      <vt:lpstr>Importance of monitoring</vt:lpstr>
      <vt:lpstr>Experiment Dashboard</vt:lpstr>
      <vt:lpstr>Experiment Dashboard</vt:lpstr>
      <vt:lpstr>Framework</vt:lpstr>
      <vt:lpstr>Monitoring of the Computing Activities</vt:lpstr>
      <vt:lpstr>Data Transfer</vt:lpstr>
      <vt:lpstr>Snapshot</vt:lpstr>
      <vt:lpstr>Job Monitoring</vt:lpstr>
      <vt:lpstr>Task Monitoring</vt:lpstr>
      <vt:lpstr>Task Mon: Snapshots</vt:lpstr>
      <vt:lpstr>Job Summary and Historical View</vt:lpstr>
      <vt:lpstr>Job Summary Snapshot</vt:lpstr>
      <vt:lpstr>Historical View Snapshot</vt:lpstr>
      <vt:lpstr>Site commissioning</vt:lpstr>
      <vt:lpstr>SAM Visualisation</vt:lpstr>
      <vt:lpstr>SAM Visual. Snapshots</vt:lpstr>
      <vt:lpstr>Site Status Board</vt:lpstr>
      <vt:lpstr>SSB Snapshot</vt:lpstr>
      <vt:lpstr>Metric Results</vt:lpstr>
      <vt:lpstr>Global Picture</vt:lpstr>
      <vt:lpstr>Future Plans</vt:lpstr>
      <vt:lpstr>Summary</vt:lpstr>
    </vt:vector>
  </TitlesOfParts>
  <Company>CERN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Jamie Shiers</dc:creator>
  <cp:lastModifiedBy>andreeva</cp:lastModifiedBy>
  <cp:revision>387</cp:revision>
  <dcterms:created xsi:type="dcterms:W3CDTF">2010-09-06T07:39:54Z</dcterms:created>
  <dcterms:modified xsi:type="dcterms:W3CDTF">2010-09-16T12:03:42Z</dcterms:modified>
</cp:coreProperties>
</file>