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1" r:id="rId2"/>
    <p:sldId id="283" r:id="rId3"/>
    <p:sldId id="311" r:id="rId4"/>
    <p:sldId id="312" r:id="rId5"/>
    <p:sldId id="313" r:id="rId6"/>
    <p:sldId id="319" r:id="rId7"/>
    <p:sldId id="315" r:id="rId8"/>
    <p:sldId id="314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272777"/>
    <a:srgbClr val="FE9586"/>
    <a:srgbClr val="C5E3A7"/>
    <a:srgbClr val="B1B4FF"/>
    <a:srgbClr val="97FFF6"/>
    <a:srgbClr val="C0FFFC"/>
    <a:srgbClr val="F9FFBA"/>
    <a:srgbClr val="991A0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 varScale="1">
        <p:scale>
          <a:sx n="119" d="100"/>
          <a:sy n="119" d="100"/>
        </p:scale>
        <p:origin x="-584" y="-11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933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933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933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19F993-6695-FB49-8067-0D832933B062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41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DD5916-9A74-4C4F-8865-6CD6A72E71BD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23979-A107-A14E-AE75-3B06E4F564DD}" type="slidenum">
              <a:rPr lang="en-US"/>
              <a:pPr/>
              <a:t>1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E34C4-B6A5-4C48-A881-AA7D1569BE6A}" type="slidenum">
              <a:rPr lang="en-US"/>
              <a:pPr/>
              <a:t>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1584325"/>
          </a:xfrm>
        </p:spPr>
        <p:txBody>
          <a:bodyPr/>
          <a:lstStyle>
            <a:lvl1pPr>
              <a:defRPr sz="3000" b="1"/>
            </a:lvl1pPr>
          </a:lstStyle>
          <a:p>
            <a:r>
              <a:rPr lang="nl-NL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852738"/>
            <a:ext cx="7777162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nl-NL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40513" y="908050"/>
            <a:ext cx="2057400" cy="560705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68313" y="908050"/>
            <a:ext cx="6019800" cy="560705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8313" y="2205038"/>
            <a:ext cx="403860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9313" y="2205038"/>
            <a:ext cx="4038600" cy="4310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080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05038"/>
            <a:ext cx="8229600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295400"/>
            <a:ext cx="8458200" cy="1584325"/>
          </a:xfrm>
        </p:spPr>
        <p:txBody>
          <a:bodyPr/>
          <a:lstStyle/>
          <a:p>
            <a:r>
              <a:rPr lang="en-GB" sz="3200" b="0" dirty="0" smtClean="0">
                <a:solidFill>
                  <a:schemeClr val="tx1"/>
                </a:solidFill>
              </a:rPr>
              <a:t>AAA in LifeWatch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52738"/>
            <a:ext cx="2895600" cy="500062"/>
          </a:xfrm>
        </p:spPr>
        <p:txBody>
          <a:bodyPr/>
          <a:lstStyle/>
          <a:p>
            <a:endParaRPr lang="en-US" dirty="0">
              <a:solidFill>
                <a:srgbClr val="464646"/>
              </a:solidFill>
            </a:endParaRPr>
          </a:p>
          <a:p>
            <a:endParaRPr lang="en-US" dirty="0"/>
          </a:p>
        </p:txBody>
      </p:sp>
      <p:pic>
        <p:nvPicPr>
          <p:cNvPr id="67588" name="Picture 4" descr="moz_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124200"/>
            <a:ext cx="4105275" cy="2693988"/>
          </a:xfrm>
          <a:prstGeom prst="rect">
            <a:avLst/>
          </a:prstGeom>
          <a:noFill/>
        </p:spPr>
      </p:pic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708525" y="3308350"/>
            <a:ext cx="33706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Verdana" charset="0"/>
              </a:rPr>
              <a:t>Axel Poigné</a:t>
            </a:r>
          </a:p>
          <a:p>
            <a:r>
              <a:rPr lang="en-US" dirty="0" err="1" smtClean="0">
                <a:latin typeface="Verdana" charset="0"/>
              </a:rPr>
              <a:t>Fraunhofer</a:t>
            </a:r>
            <a:r>
              <a:rPr lang="en-US" dirty="0" smtClean="0">
                <a:latin typeface="Verdana" charset="0"/>
              </a:rPr>
              <a:t> IAIS</a:t>
            </a:r>
          </a:p>
          <a:p>
            <a:r>
              <a:rPr lang="en-US" dirty="0" err="1" smtClean="0">
                <a:solidFill>
                  <a:srgbClr val="5D5D5D"/>
                </a:solidFill>
              </a:rPr>
              <a:t>axel.poigne@iais.fraunhofer.de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Paysage et plui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63662"/>
            <a:ext cx="7162800" cy="5203985"/>
          </a:xfrm>
          <a:prstGeom prst="rect">
            <a:avLst/>
          </a:prstGeom>
          <a:noFill/>
        </p:spPr>
      </p:pic>
      <p:sp>
        <p:nvSpPr>
          <p:cNvPr id="12" name="Textfeld 11"/>
          <p:cNvSpPr txBox="1"/>
          <p:nvPr/>
        </p:nvSpPr>
        <p:spPr>
          <a:xfrm>
            <a:off x="2605356" y="762000"/>
            <a:ext cx="39332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LifeWatch on a Slide</a:t>
            </a:r>
            <a:endParaRPr lang="en-GB" sz="3200" dirty="0"/>
          </a:p>
        </p:txBody>
      </p:sp>
      <p:sp>
        <p:nvSpPr>
          <p:cNvPr id="13" name="Textfeld 12"/>
          <p:cNvSpPr txBox="1"/>
          <p:nvPr/>
        </p:nvSpPr>
        <p:spPr>
          <a:xfrm>
            <a:off x="2667000" y="2815588"/>
            <a:ext cx="3810000" cy="5847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b="1" dirty="0" smtClean="0"/>
              <a:t>What lives</a:t>
            </a:r>
            <a:endParaRPr lang="en-GB" sz="32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2667000" y="3409333"/>
            <a:ext cx="3810000" cy="5847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b="1" dirty="0" smtClean="0"/>
              <a:t>Where &amp; when </a:t>
            </a:r>
            <a:endParaRPr lang="en-GB" sz="32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2667000" y="4003078"/>
            <a:ext cx="3810000" cy="5847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b="1" dirty="0" smtClean="0"/>
              <a:t>Why (together)</a:t>
            </a:r>
            <a:endParaRPr lang="en-GB" sz="32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2667000" y="4596824"/>
            <a:ext cx="3810000" cy="5847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b="1" dirty="0" smtClean="0"/>
              <a:t>For how long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GB" sz="3200" dirty="0" smtClean="0"/>
              <a:t>Scenario 1: Data Resources</a:t>
            </a:r>
            <a:endParaRPr lang="en-GB" sz="3200" dirty="0"/>
          </a:p>
        </p:txBody>
      </p:sp>
      <p:sp>
        <p:nvSpPr>
          <p:cNvPr id="9" name="Inhaltsplatzhalter 8"/>
          <p:cNvSpPr>
            <a:spLocks noGrp="1"/>
          </p:cNvSpPr>
          <p:nvPr>
            <p:ph idx="1"/>
          </p:nvPr>
        </p:nvSpPr>
        <p:spPr>
          <a:xfrm>
            <a:off x="381000" y="2057400"/>
            <a:ext cx="8370887" cy="4310062"/>
          </a:xfrm>
        </p:spPr>
        <p:txBody>
          <a:bodyPr/>
          <a:lstStyle/>
          <a:p>
            <a:r>
              <a:rPr lang="en-GB" sz="2800" dirty="0" smtClean="0"/>
              <a:t>“Databases”: </a:t>
            </a:r>
            <a:r>
              <a:rPr lang="en-GB" sz="2000" dirty="0" smtClean="0"/>
              <a:t>from Excel sheets to Oracle</a:t>
            </a:r>
          </a:p>
          <a:p>
            <a:r>
              <a:rPr lang="en-GB" sz="2800" dirty="0" smtClean="0"/>
              <a:t>Access</a:t>
            </a:r>
          </a:p>
          <a:p>
            <a:pPr lvl="1"/>
            <a:r>
              <a:rPr lang="en-GB" dirty="0" smtClean="0"/>
              <a:t>Observation data</a:t>
            </a:r>
          </a:p>
          <a:p>
            <a:pPr lvl="2"/>
            <a:r>
              <a:rPr lang="en-GB" dirty="0" smtClean="0"/>
              <a:t>Open: </a:t>
            </a:r>
            <a:r>
              <a:rPr lang="en-GB" sz="2000" dirty="0" smtClean="0"/>
              <a:t>aim of scientific networks, GBIF</a:t>
            </a:r>
          </a:p>
          <a:p>
            <a:pPr lvl="2"/>
            <a:r>
              <a:rPr lang="en-GB" dirty="0" smtClean="0"/>
              <a:t>Restricted </a:t>
            </a:r>
            <a:r>
              <a:rPr lang="en-GB" sz="1600" dirty="0" smtClean="0"/>
              <a:t>(</a:t>
            </a:r>
            <a:r>
              <a:rPr lang="en-GB" sz="1600" dirty="0" smtClean="0">
                <a:solidFill>
                  <a:srgbClr val="FF0000"/>
                </a:solidFill>
              </a:rPr>
              <a:t>red-listed species</a:t>
            </a:r>
            <a:r>
              <a:rPr lang="en-GB" sz="1600" dirty="0" smtClean="0"/>
              <a:t>) </a:t>
            </a:r>
          </a:p>
          <a:p>
            <a:pPr lvl="3"/>
            <a:r>
              <a:rPr lang="en-GB" sz="2000" dirty="0" smtClean="0"/>
              <a:t>National LifeWatch Node 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(home-grown security)</a:t>
            </a:r>
          </a:p>
          <a:p>
            <a:pPr lvl="3"/>
            <a:r>
              <a:rPr lang="en-GB" sz="2000" dirty="0" smtClean="0"/>
              <a:t>Restriction applies to parts of the document</a:t>
            </a:r>
            <a:br>
              <a:rPr lang="en-GB" sz="2000" dirty="0" smtClean="0"/>
            </a:br>
            <a:r>
              <a:rPr lang="en-GB" sz="2000" dirty="0" smtClean="0"/>
              <a:t>-&gt; fine-grained authorisation</a:t>
            </a:r>
          </a:p>
          <a:p>
            <a:pPr lvl="1"/>
            <a:r>
              <a:rPr lang="en-GB" sz="2400" dirty="0" smtClean="0"/>
              <a:t>Other data</a:t>
            </a:r>
          </a:p>
          <a:p>
            <a:pPr lvl="2"/>
            <a:r>
              <a:rPr lang="en-GB" sz="2000" dirty="0" smtClean="0"/>
              <a:t>Probably not for free</a:t>
            </a:r>
          </a:p>
          <a:p>
            <a:pPr lvl="2"/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908050"/>
            <a:ext cx="8915399" cy="1143000"/>
          </a:xfrm>
        </p:spPr>
        <p:txBody>
          <a:bodyPr/>
          <a:lstStyle/>
          <a:p>
            <a:r>
              <a:rPr lang="en-GB" sz="3200" dirty="0" smtClean="0"/>
              <a:t>Tentative example: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GB" sz="2400" dirty="0" smtClean="0"/>
              <a:t>Aggregated List of Occurrences of a red-listed species</a:t>
            </a:r>
            <a:endParaRPr lang="en-GB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2595562"/>
          </a:xfrm>
        </p:spPr>
        <p:txBody>
          <a:bodyPr/>
          <a:lstStyle/>
          <a:p>
            <a:r>
              <a:rPr lang="en-GB" sz="2400" dirty="0" smtClean="0"/>
              <a:t>Federated Authentication</a:t>
            </a:r>
          </a:p>
          <a:p>
            <a:pPr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objection from local sites, lacking trust ? </a:t>
            </a:r>
          </a:p>
          <a:p>
            <a:r>
              <a:rPr lang="en-GB" sz="2400" dirty="0" smtClean="0"/>
              <a:t>Local Authorisation</a:t>
            </a:r>
          </a:p>
          <a:p>
            <a:r>
              <a:rPr lang="en-GB" sz="2400" dirty="0" smtClean="0"/>
              <a:t>What about using an aggregation service provided by a third party?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Scenario 2: Computational Resources</a:t>
            </a:r>
            <a:endParaRPr lang="en-GB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Workflows as basic </a:t>
            </a:r>
            <a:r>
              <a:rPr lang="en-GB" sz="2400" dirty="0" smtClean="0"/>
              <a:t>paradigm in LifeWatch</a:t>
            </a:r>
          </a:p>
          <a:p>
            <a:pPr lvl="1"/>
            <a:r>
              <a:rPr lang="en-GB" sz="2000" dirty="0" smtClean="0"/>
              <a:t>GRID needed ?</a:t>
            </a:r>
          </a:p>
          <a:p>
            <a:pPr lvl="2"/>
            <a:r>
              <a:rPr lang="en-GB" sz="1600" dirty="0" err="1" smtClean="0"/>
              <a:t>Phylogenetics</a:t>
            </a:r>
            <a:r>
              <a:rPr lang="en-GB" sz="1600" dirty="0" smtClean="0"/>
              <a:t> </a:t>
            </a:r>
            <a:r>
              <a:rPr lang="en-GB" sz="2400" dirty="0" smtClean="0"/>
              <a:t>✔</a:t>
            </a:r>
          </a:p>
          <a:p>
            <a:pPr lvl="2"/>
            <a:r>
              <a:rPr lang="en-GB" sz="1600" dirty="0" smtClean="0"/>
              <a:t>Other areas: Niche modelling, … (</a:t>
            </a:r>
            <a:r>
              <a:rPr lang="en-GB" sz="1600" b="1" dirty="0" smtClean="0"/>
              <a:t>not yet ?</a:t>
            </a:r>
            <a:r>
              <a:rPr lang="en-GB" sz="1600" dirty="0" smtClean="0"/>
              <a:t>)</a:t>
            </a:r>
            <a:br>
              <a:rPr lang="en-GB" sz="1600" dirty="0" smtClean="0"/>
            </a:br>
            <a:endParaRPr lang="en-GB" sz="1600" dirty="0" smtClean="0"/>
          </a:p>
          <a:p>
            <a:pPr lvl="1"/>
            <a:r>
              <a:rPr lang="en-GB" sz="2000" dirty="0" smtClean="0"/>
              <a:t> Users are not necessarily computer literate</a:t>
            </a:r>
          </a:p>
          <a:p>
            <a:pPr lvl="2"/>
            <a:r>
              <a:rPr lang="en-GB" sz="1800" dirty="0" smtClean="0"/>
              <a:t>Scientists with little/some</a:t>
            </a:r>
            <a:r>
              <a:rPr lang="en-GB" sz="1800" dirty="0" smtClean="0">
                <a:solidFill>
                  <a:srgbClr val="A6A6A6"/>
                </a:solidFill>
              </a:rPr>
              <a:t>/deep </a:t>
            </a:r>
            <a:r>
              <a:rPr lang="en-GB" sz="1800" dirty="0" smtClean="0"/>
              <a:t>knowledge in IT</a:t>
            </a:r>
            <a:br>
              <a:rPr lang="en-GB" sz="1800" dirty="0" smtClean="0"/>
            </a:br>
            <a:r>
              <a:rPr lang="en-GB" sz="1800" dirty="0" smtClean="0"/>
              <a:t>      Keep the barriers as low as possible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sz="2000" dirty="0" smtClean="0"/>
              <a:t>Integrate </a:t>
            </a:r>
            <a:r>
              <a:rPr lang="en-GB" sz="2000" dirty="0" smtClean="0"/>
              <a:t>fine-grained authorisation mechanisms in workflows?</a:t>
            </a:r>
          </a:p>
          <a:p>
            <a:pPr>
              <a:buNone/>
            </a:pPr>
            <a:endParaRPr lang="en-GB" sz="2400" dirty="0"/>
          </a:p>
        </p:txBody>
      </p:sp>
      <p:sp>
        <p:nvSpPr>
          <p:cNvPr id="4" name="Pfeil nach rechts 3"/>
          <p:cNvSpPr/>
          <p:nvPr/>
        </p:nvSpPr>
        <p:spPr>
          <a:xfrm>
            <a:off x="1676400" y="4800600"/>
            <a:ext cx="304800" cy="1524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Scenario 3: Virtual Organisations</a:t>
            </a:r>
            <a:endParaRPr lang="en-GB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Should be easy to set </a:t>
            </a:r>
            <a:r>
              <a:rPr lang="en-GB" sz="2400" dirty="0" smtClean="0"/>
              <a:t>up</a:t>
            </a:r>
          </a:p>
          <a:p>
            <a:r>
              <a:rPr lang="en-GB" sz="2400" dirty="0" smtClean="0"/>
              <a:t>Fully integrated with AA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236205"/>
            <a:ext cx="5600700" cy="2859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eck 4"/>
          <p:cNvSpPr/>
          <p:nvPr/>
        </p:nvSpPr>
        <p:spPr>
          <a:xfrm>
            <a:off x="4953000" y="6093023"/>
            <a:ext cx="32283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err="1" smtClean="0"/>
              <a:t>Source</a:t>
            </a:r>
            <a:r>
              <a:rPr lang="de-DE" sz="1400" dirty="0" smtClean="0"/>
              <a:t>: </a:t>
            </a:r>
            <a:r>
              <a:rPr lang="de-DE" sz="1400" dirty="0" err="1" smtClean="0"/>
              <a:t>http://gridwisetech.com/adhoc</a:t>
            </a:r>
            <a:endParaRPr lang="en-GB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Requirements</a:t>
            </a:r>
            <a:endParaRPr lang="en-GB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Low Barriers</a:t>
            </a:r>
          </a:p>
          <a:p>
            <a:r>
              <a:rPr lang="en-GB" sz="2400" dirty="0" smtClean="0"/>
              <a:t>Fine-grained Access to data / services</a:t>
            </a:r>
          </a:p>
          <a:p>
            <a:r>
              <a:rPr lang="en-GB" sz="2400" dirty="0" smtClean="0"/>
              <a:t>Authentication: Single Sign-on</a:t>
            </a:r>
          </a:p>
          <a:p>
            <a:r>
              <a:rPr lang="en-GB" sz="2400" dirty="0" smtClean="0"/>
              <a:t>Authorisation Enforcement</a:t>
            </a:r>
          </a:p>
          <a:p>
            <a:pPr lvl="1"/>
            <a:r>
              <a:rPr lang="en-GB" sz="2000" dirty="0" smtClean="0"/>
              <a:t>At </a:t>
            </a:r>
            <a:r>
              <a:rPr lang="en-GB" sz="2000" dirty="0" smtClean="0"/>
              <a:t>provider ?</a:t>
            </a:r>
          </a:p>
          <a:p>
            <a:pPr lvl="1"/>
            <a:r>
              <a:rPr lang="en-GB" sz="2000" dirty="0" smtClean="0"/>
              <a:t>At national nodes </a:t>
            </a:r>
            <a:r>
              <a:rPr lang="en-GB" sz="2000" dirty="0" smtClean="0"/>
              <a:t>?</a:t>
            </a:r>
            <a:endParaRPr lang="en-GB" sz="2000" dirty="0" smtClean="0"/>
          </a:p>
          <a:p>
            <a:pPr lvl="1"/>
            <a:r>
              <a:rPr lang="en-GB" sz="2000" dirty="0" smtClean="0"/>
              <a:t>Combination ?</a:t>
            </a:r>
            <a:endParaRPr lang="en-GB" sz="2000" dirty="0" smtClean="0"/>
          </a:p>
          <a:p>
            <a:r>
              <a:rPr lang="en-GB" sz="2400" dirty="0" smtClean="0"/>
              <a:t>Integration with</a:t>
            </a:r>
          </a:p>
          <a:p>
            <a:pPr lvl="1"/>
            <a:r>
              <a:rPr lang="en-GB" sz="2000" dirty="0" smtClean="0"/>
              <a:t>Workflow management</a:t>
            </a:r>
          </a:p>
          <a:p>
            <a:pPr lvl="1"/>
            <a:r>
              <a:rPr lang="en-GB" sz="2000" dirty="0" smtClean="0"/>
              <a:t>Virtual organisations </a:t>
            </a:r>
          </a:p>
          <a:p>
            <a:pPr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Present Thoughts</a:t>
            </a:r>
            <a:endParaRPr lang="en-GB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2205038"/>
            <a:ext cx="7913687" cy="4310062"/>
          </a:xfrm>
        </p:spPr>
        <p:txBody>
          <a:bodyPr/>
          <a:lstStyle/>
          <a:p>
            <a:r>
              <a:rPr lang="en-GB" dirty="0" smtClean="0"/>
              <a:t>X.509 not appropriate</a:t>
            </a:r>
          </a:p>
          <a:p>
            <a:pPr lvl="1"/>
            <a:r>
              <a:rPr lang="en-GB" dirty="0" smtClean="0"/>
              <a:t>too much </a:t>
            </a:r>
            <a:r>
              <a:rPr lang="en-GB" dirty="0" smtClean="0"/>
              <a:t>hassle </a:t>
            </a:r>
            <a:r>
              <a:rPr lang="en-GB" dirty="0" smtClean="0"/>
              <a:t>handling certificates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/>
              <a:t>Use </a:t>
            </a:r>
            <a:r>
              <a:rPr lang="en-GB" dirty="0" smtClean="0"/>
              <a:t>Shibboleth</a:t>
            </a:r>
            <a:endParaRPr lang="en-GB" dirty="0" smtClean="0"/>
          </a:p>
          <a:p>
            <a:pPr lvl="1"/>
            <a:r>
              <a:rPr lang="en-GB" sz="2000" dirty="0" smtClean="0"/>
              <a:t>Grid: PERMIS</a:t>
            </a:r>
            <a:r>
              <a:rPr lang="en-GB" sz="2000" dirty="0" smtClean="0"/>
              <a:t>,</a:t>
            </a:r>
            <a:r>
              <a:rPr lang="en-GB" sz="2000" dirty="0" smtClean="0"/>
              <a:t> </a:t>
            </a:r>
            <a:r>
              <a:rPr lang="en-GB" sz="2000" dirty="0" err="1" smtClean="0"/>
              <a:t>SARoNGS</a:t>
            </a:r>
            <a:r>
              <a:rPr lang="en-GB" sz="2000" dirty="0" smtClean="0"/>
              <a:t> </a:t>
            </a:r>
            <a:r>
              <a:rPr lang="en-GB" sz="2000" smtClean="0"/>
              <a:t>(Credentials Translation, VOMS)?</a:t>
            </a:r>
            <a:endParaRPr lang="en-GB" sz="2000" dirty="0" smtClean="0"/>
          </a:p>
          <a:p>
            <a:pPr lvl="1"/>
            <a:r>
              <a:rPr lang="en-GB" sz="2000" dirty="0" smtClean="0"/>
              <a:t>Interaction with workflows ?</a:t>
            </a:r>
            <a:endParaRPr lang="en-GB" sz="2000" dirty="0" smtClean="0"/>
          </a:p>
          <a:p>
            <a:r>
              <a:rPr lang="en-GB" dirty="0" smtClean="0"/>
              <a:t>Use </a:t>
            </a:r>
            <a:r>
              <a:rPr lang="en-GB" dirty="0" err="1" smtClean="0"/>
              <a:t>OpenID</a:t>
            </a:r>
            <a:r>
              <a:rPr lang="en-GB" dirty="0" smtClean="0"/>
              <a:t> complementarily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feWatch_ppt template">
  <a:themeElements>
    <a:clrScheme name="LifeWatch_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ifeWatch_ppt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LifeWatch_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Watch_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Watch_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Watch_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Watch_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Watch_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Watch_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Watch_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Watch_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Watch_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Watch_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Watch_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LifeWatch_ppt template</Template>
  <TotalTime>0</TotalTime>
  <Words>284</Words>
  <Application>Microsoft Macintosh PowerPoint</Application>
  <PresentationFormat>Bildschirmpräsentation (4:3)</PresentationFormat>
  <Paragraphs>56</Paragraphs>
  <Slides>8</Slides>
  <Notes>2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LifeWatch_ppt template</vt:lpstr>
      <vt:lpstr>AAA in LifeWatch</vt:lpstr>
      <vt:lpstr>Folie 2</vt:lpstr>
      <vt:lpstr>Scenario 1: Data Resources</vt:lpstr>
      <vt:lpstr>Tentative example:  Aggregated List of Occurrences of a red-listed species</vt:lpstr>
      <vt:lpstr>Scenario 2: Computational Resources</vt:lpstr>
      <vt:lpstr>Scenario 3: Virtual Organisations</vt:lpstr>
      <vt:lpstr>Requirements</vt:lpstr>
      <vt:lpstr>Present Thoughts</vt:lpstr>
    </vt:vector>
  </TitlesOfParts>
  <Company>INBO2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LifeWatch</dc:title>
  <dc:creator>INBO</dc:creator>
  <cp:lastModifiedBy>Axel Poigné</cp:lastModifiedBy>
  <cp:revision>193</cp:revision>
  <cp:lastPrinted>2009-04-20T14:28:02Z</cp:lastPrinted>
  <dcterms:created xsi:type="dcterms:W3CDTF">2010-09-14T06:37:46Z</dcterms:created>
  <dcterms:modified xsi:type="dcterms:W3CDTF">2010-09-14T09:32:16Z</dcterms:modified>
</cp:coreProperties>
</file>