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81" r:id="rId8"/>
    <p:sldId id="262" r:id="rId9"/>
    <p:sldId id="263" r:id="rId10"/>
    <p:sldId id="264" r:id="rId11"/>
    <p:sldId id="273" r:id="rId12"/>
    <p:sldId id="265" r:id="rId13"/>
    <p:sldId id="276" r:id="rId14"/>
    <p:sldId id="272" r:id="rId15"/>
    <p:sldId id="278" r:id="rId16"/>
    <p:sldId id="280" r:id="rId17"/>
    <p:sldId id="277" r:id="rId18"/>
    <p:sldId id="282" r:id="rId19"/>
    <p:sldId id="279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7CF85-D349-43E5-A010-0526B060F368}" type="datetimeFigureOut">
              <a:rPr lang="en-GB" smtClean="0"/>
              <a:t>15/09/2010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D3E5F8-6B07-4920-8C60-F521B3817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190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63299FF-E82E-4CC3-A7F0-D5523FB67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3299FF-E82E-4CC3-A7F0-D5523FB67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15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63299FF-E82E-4CC3-A7F0-D5523FB67B77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uments.egi.eu/document/17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DCI Collaborations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Steven Newhouse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Barriers to large-scale adoption of e-Infrastructure</a:t>
            </a:r>
          </a:p>
          <a:p>
            <a:pPr lvl="1"/>
            <a:r>
              <a:rPr lang="en-GB" dirty="0" smtClean="0"/>
              <a:t>Sustainability of e-Infrastructures has not been clear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Advances in ICT for these communities have matched their data analysis needs</a:t>
            </a:r>
          </a:p>
          <a:p>
            <a:pPr lvl="1"/>
            <a:endParaRPr lang="en-GB" dirty="0" smtClean="0">
              <a:sym typeface="Wingdings" pitchFamily="2" charset="2"/>
            </a:endParaRPr>
          </a:p>
          <a:p>
            <a:pPr lvl="1"/>
            <a:r>
              <a:rPr lang="en-GB" dirty="0" smtClean="0">
                <a:sym typeface="Wingdings" pitchFamily="2" charset="2"/>
              </a:rPr>
              <a:t>Current service offering do not match other communities needs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2535287"/>
            <a:ext cx="7116243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For multi-year projects this is a risk – addressed by EGI</a:t>
            </a:r>
            <a:endParaRPr lang="en-GB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4005064"/>
            <a:ext cx="6999737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ym typeface="Wingdings" pitchFamily="2" charset="2"/>
              </a:rPr>
              <a:t>ESFRI and related projects will push these boundaries</a:t>
            </a:r>
            <a:endParaRPr lang="en-GB" sz="2400" b="1" dirty="0" smtClean="0">
              <a:sym typeface="Wingdings" pitchFamily="2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5415607"/>
            <a:ext cx="7918643" cy="461665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ym typeface="Wingdings" pitchFamily="2" charset="2"/>
              </a:rPr>
              <a:t>Need to deliver a flexible federated production infrastructure</a:t>
            </a:r>
            <a:endParaRPr lang="en-GB" sz="2400" b="1" dirty="0" smtClean="0">
              <a:sym typeface="Wingdings" pitchFamily="2" charset="2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34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Unique Selling Points!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425308" cy="4525963"/>
          </a:xfrm>
        </p:spPr>
        <p:txBody>
          <a:bodyPr/>
          <a:lstStyle/>
          <a:p>
            <a:r>
              <a:rPr lang="en-GB" dirty="0" smtClean="0"/>
              <a:t>Compute resources near storage resources</a:t>
            </a:r>
          </a:p>
          <a:p>
            <a:pPr lvl="1"/>
            <a:r>
              <a:rPr lang="en-GB" dirty="0" smtClean="0"/>
              <a:t>Co-locate the processing near the data</a:t>
            </a:r>
          </a:p>
          <a:p>
            <a:r>
              <a:rPr lang="en-GB" dirty="0" smtClean="0"/>
              <a:t>‘Free’ High Speed Networks</a:t>
            </a:r>
          </a:p>
          <a:p>
            <a:pPr lvl="1"/>
            <a:r>
              <a:rPr lang="en-GB" dirty="0" smtClean="0"/>
              <a:t>Massive bandwidth allows data to be moved</a:t>
            </a:r>
          </a:p>
          <a:p>
            <a:r>
              <a:rPr lang="en-GB" dirty="0" smtClean="0"/>
              <a:t>Ability &amp; processes to share resources</a:t>
            </a:r>
          </a:p>
          <a:p>
            <a:pPr lvl="1"/>
            <a:r>
              <a:rPr lang="en-GB" dirty="0" smtClean="0"/>
              <a:t>Over a decades experience of building trust</a:t>
            </a:r>
          </a:p>
          <a:p>
            <a:r>
              <a:rPr lang="en-GB" dirty="0" smtClean="0"/>
              <a:t>Close links to data-oriented users</a:t>
            </a:r>
          </a:p>
          <a:p>
            <a:pPr lvl="1"/>
            <a:r>
              <a:rPr lang="en-GB" dirty="0"/>
              <a:t>D</a:t>
            </a:r>
            <a:r>
              <a:rPr lang="en-GB" dirty="0" smtClean="0"/>
              <a:t>ata use and patterns unique to researchers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9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Adoption of Best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C</a:t>
            </a:r>
            <a:r>
              <a:rPr lang="en-GB" dirty="0" smtClean="0"/>
              <a:t>ommoditisation</a:t>
            </a:r>
            <a:endParaRPr lang="en-GB" dirty="0"/>
          </a:p>
          <a:p>
            <a:pPr lvl="1"/>
            <a:r>
              <a:rPr lang="en-GB" dirty="0"/>
              <a:t>Hardware: HTC &amp; HPC affordable to all</a:t>
            </a:r>
          </a:p>
          <a:p>
            <a:pPr lvl="1"/>
            <a:r>
              <a:rPr lang="en-GB" dirty="0"/>
              <a:t>Networking: GBs can be moved over WAN</a:t>
            </a:r>
          </a:p>
          <a:p>
            <a:pPr lvl="1"/>
            <a:r>
              <a:rPr lang="en-GB" dirty="0"/>
              <a:t>Software: Open source software comes of age</a:t>
            </a:r>
          </a:p>
          <a:p>
            <a:r>
              <a:rPr lang="en-GB" dirty="0" smtClean="0"/>
              <a:t>Virtualisation</a:t>
            </a:r>
            <a:endParaRPr lang="en-GB" dirty="0"/>
          </a:p>
          <a:p>
            <a:pPr lvl="1"/>
            <a:r>
              <a:rPr lang="en-GB" dirty="0"/>
              <a:t>For transactional models </a:t>
            </a:r>
            <a:r>
              <a:rPr lang="en-GB" dirty="0">
                <a:sym typeface="Wingdings" pitchFamily="2" charset="2"/>
              </a:rPr>
              <a:t></a:t>
            </a:r>
          </a:p>
          <a:p>
            <a:pPr lvl="2"/>
            <a:r>
              <a:rPr lang="en-GB" dirty="0">
                <a:sym typeface="Wingdings" pitchFamily="2" charset="2"/>
              </a:rPr>
              <a:t>The ‘Cloud’: A model based on compute not data</a:t>
            </a:r>
          </a:p>
          <a:p>
            <a:pPr lvl="1"/>
            <a:r>
              <a:rPr lang="en-GB" dirty="0"/>
              <a:t>For large distributed data-oriented models </a:t>
            </a:r>
            <a:r>
              <a:rPr lang="en-GB" dirty="0">
                <a:sym typeface="Wingdings" pitchFamily="2" charset="2"/>
              </a:rPr>
              <a:t> </a:t>
            </a:r>
            <a:endParaRPr lang="en-GB" dirty="0"/>
          </a:p>
          <a:p>
            <a:pPr lvl="2"/>
            <a:r>
              <a:rPr lang="en-GB" dirty="0"/>
              <a:t>The emergence of true ‘function shipping’?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45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161"/>
            <a:ext cx="9144000" cy="6038231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7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Infrastructure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712968" cy="4525963"/>
          </a:xfrm>
        </p:spPr>
        <p:txBody>
          <a:bodyPr/>
          <a:lstStyle/>
          <a:p>
            <a:r>
              <a:rPr lang="en-GB" dirty="0" smtClean="0"/>
              <a:t>Flexible software deployment across EU</a:t>
            </a:r>
          </a:p>
          <a:p>
            <a:r>
              <a:rPr lang="en-GB" dirty="0" smtClean="0"/>
              <a:t>Automate the deployment at &amp; across sites</a:t>
            </a:r>
          </a:p>
          <a:p>
            <a:r>
              <a:rPr lang="en-GB" dirty="0" smtClean="0"/>
              <a:t>Easier to support different user communities</a:t>
            </a:r>
          </a:p>
          <a:p>
            <a:r>
              <a:rPr lang="en-GB" dirty="0" smtClean="0"/>
              <a:t>Separation of security models for:</a:t>
            </a:r>
          </a:p>
          <a:p>
            <a:pPr lvl="1"/>
            <a:r>
              <a:rPr lang="en-GB" dirty="0" smtClean="0"/>
              <a:t>Deployment</a:t>
            </a:r>
          </a:p>
          <a:p>
            <a:pPr lvl="1"/>
            <a:r>
              <a:rPr lang="en-GB" dirty="0" smtClean="0"/>
              <a:t>User</a:t>
            </a:r>
          </a:p>
          <a:p>
            <a:pPr marL="0" indent="0">
              <a:buNone/>
            </a:pPr>
            <a:endParaRPr lang="en-GB" dirty="0" smtClean="0"/>
          </a:p>
          <a:p>
            <a:pPr lvl="2"/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3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Providers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Deployment in a virtualised environment</a:t>
            </a:r>
          </a:p>
          <a:p>
            <a:pPr lvl="1"/>
            <a:r>
              <a:rPr lang="en-GB" dirty="0" smtClean="0"/>
              <a:t>Self configuration becomes an issue</a:t>
            </a:r>
          </a:p>
          <a:p>
            <a:pPr lvl="1"/>
            <a:r>
              <a:rPr lang="en-GB" dirty="0"/>
              <a:t>M</a:t>
            </a:r>
            <a:r>
              <a:rPr lang="en-GB" dirty="0" smtClean="0"/>
              <a:t>anagement &amp; monitoring interfaces</a:t>
            </a:r>
          </a:p>
          <a:p>
            <a:r>
              <a:rPr lang="en-GB" dirty="0" smtClean="0"/>
              <a:t>Existence in a dynamic environment</a:t>
            </a:r>
          </a:p>
          <a:p>
            <a:pPr lvl="1"/>
            <a:r>
              <a:rPr lang="en-GB" dirty="0" smtClean="0"/>
              <a:t>Messaging to support transient services</a:t>
            </a:r>
          </a:p>
          <a:p>
            <a:r>
              <a:rPr lang="en-GB" dirty="0" smtClean="0"/>
              <a:t>Integration into systems management</a:t>
            </a:r>
          </a:p>
          <a:p>
            <a:pPr lvl="1"/>
            <a:r>
              <a:rPr lang="en-GB" dirty="0" smtClean="0"/>
              <a:t>Movement towards autonomic management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1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End-Users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Reliably getting the software environments they need when they need them!</a:t>
            </a:r>
            <a:endParaRPr lang="en-GB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Able to meet the challenges of scaling out to new communities with different needs</a:t>
            </a:r>
          </a:p>
          <a:p>
            <a:r>
              <a:rPr lang="en-GB" dirty="0" smtClean="0"/>
              <a:t>Brings the definition of the software environment closer to the end-user</a:t>
            </a:r>
          </a:p>
          <a:p>
            <a:r>
              <a:rPr lang="en-GB" dirty="0" smtClean="0"/>
              <a:t>Gradual migration from real to virtualised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43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Autonomic </a:t>
            </a:r>
            <a:r>
              <a:rPr lang="en-GB" dirty="0"/>
              <a:t>provisioning across Europe</a:t>
            </a:r>
          </a:p>
          <a:p>
            <a:r>
              <a:rPr lang="en-GB" dirty="0"/>
              <a:t>VRC Operation </a:t>
            </a:r>
            <a:r>
              <a:rPr lang="en-GB" dirty="0" smtClean="0"/>
              <a:t>Centres:</a:t>
            </a:r>
          </a:p>
          <a:p>
            <a:pPr lvl="1"/>
            <a:r>
              <a:rPr lang="en-GB" dirty="0" smtClean="0"/>
              <a:t>Linking </a:t>
            </a:r>
            <a:r>
              <a:rPr lang="en-GB" dirty="0"/>
              <a:t>users to the e-Infrastructure through services &amp; support</a:t>
            </a:r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32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0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Today’s Sessions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68" y="1268760"/>
            <a:ext cx="8532812" cy="4525963"/>
          </a:xfrm>
        </p:spPr>
        <p:txBody>
          <a:bodyPr/>
          <a:lstStyle/>
          <a:p>
            <a:r>
              <a:rPr lang="en-GB" dirty="0" smtClean="0"/>
              <a:t>DCI Collaborative Roadmap</a:t>
            </a:r>
          </a:p>
          <a:p>
            <a:pPr lvl="1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documents.egi.eu/document/172</a:t>
            </a:r>
            <a:endParaRPr lang="en-GB" dirty="0" smtClean="0"/>
          </a:p>
          <a:p>
            <a:pPr lvl="1"/>
            <a:r>
              <a:rPr lang="en-GB" dirty="0" smtClean="0"/>
              <a:t>Overview followed by a panel discussion</a:t>
            </a:r>
          </a:p>
          <a:p>
            <a:r>
              <a:rPr lang="en-GB" dirty="0" smtClean="0"/>
              <a:t>Standards &amp; Interoperability</a:t>
            </a:r>
          </a:p>
          <a:p>
            <a:pPr lvl="1"/>
            <a:r>
              <a:rPr lang="en-GB" dirty="0" smtClean="0"/>
              <a:t>Prioritised capabilities within the UMD Roadmap</a:t>
            </a:r>
          </a:p>
          <a:p>
            <a:pPr lvl="1"/>
            <a:r>
              <a:rPr lang="en-GB" dirty="0" smtClean="0"/>
              <a:t>Which standards can define these capabilities?</a:t>
            </a:r>
            <a:endParaRPr lang="en-GB" dirty="0"/>
          </a:p>
          <a:p>
            <a:r>
              <a:rPr lang="en-GB" dirty="0" smtClean="0"/>
              <a:t>SIENA</a:t>
            </a:r>
          </a:p>
          <a:p>
            <a:pPr lvl="1"/>
            <a:r>
              <a:rPr lang="en-GB" dirty="0" smtClean="0"/>
              <a:t>More broader standards for Grids &amp; Clouds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5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Panel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Steven Newhouse (EGI-</a:t>
            </a:r>
            <a:r>
              <a:rPr lang="en-GB" dirty="0" err="1" smtClean="0"/>
              <a:t>InSPIRE</a:t>
            </a:r>
            <a:r>
              <a:rPr lang="en-GB" dirty="0" smtClean="0"/>
              <a:t>)</a:t>
            </a:r>
          </a:p>
          <a:p>
            <a:r>
              <a:rPr lang="en-GB" dirty="0" smtClean="0"/>
              <a:t>Alberto Di </a:t>
            </a:r>
            <a:r>
              <a:rPr lang="en-GB" dirty="0" err="1" smtClean="0"/>
              <a:t>Meglio</a:t>
            </a:r>
            <a:r>
              <a:rPr lang="en-GB" dirty="0" smtClean="0"/>
              <a:t> (EMI)</a:t>
            </a:r>
          </a:p>
          <a:p>
            <a:r>
              <a:rPr lang="en-GB" dirty="0" smtClean="0"/>
              <a:t>Helmut Heller (IGE)</a:t>
            </a:r>
          </a:p>
          <a:p>
            <a:r>
              <a:rPr lang="en-GB" dirty="0" smtClean="0"/>
              <a:t>Peter </a:t>
            </a:r>
            <a:r>
              <a:rPr lang="en-GB" dirty="0" err="1" smtClean="0"/>
              <a:t>Kacsuk</a:t>
            </a:r>
            <a:r>
              <a:rPr lang="en-GB" dirty="0" smtClean="0"/>
              <a:t> (EDGI)</a:t>
            </a:r>
          </a:p>
          <a:p>
            <a:r>
              <a:rPr lang="en-GB" dirty="0" smtClean="0"/>
              <a:t>Cal Loomis (</a:t>
            </a:r>
            <a:r>
              <a:rPr lang="en-GB" dirty="0" err="1" smtClean="0"/>
              <a:t>StratusLab</a:t>
            </a:r>
            <a:r>
              <a:rPr lang="en-GB" dirty="0" smtClean="0"/>
              <a:t>)</a:t>
            </a:r>
          </a:p>
          <a:p>
            <a:r>
              <a:rPr lang="en-GB" dirty="0" smtClean="0"/>
              <a:t>Andrea </a:t>
            </a:r>
            <a:r>
              <a:rPr lang="en-GB" dirty="0" err="1" smtClean="0"/>
              <a:t>Manieri</a:t>
            </a:r>
            <a:r>
              <a:rPr lang="en-GB" dirty="0" smtClean="0"/>
              <a:t> (VENUS-C)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07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84976" cy="4525963"/>
          </a:xfrm>
        </p:spPr>
        <p:txBody>
          <a:bodyPr/>
          <a:lstStyle/>
          <a:p>
            <a:r>
              <a:rPr lang="en-GB" dirty="0" smtClean="0"/>
              <a:t>Is such a federated European infrastructure:</a:t>
            </a:r>
          </a:p>
          <a:p>
            <a:pPr lvl="1"/>
            <a:r>
              <a:rPr lang="en-GB" dirty="0"/>
              <a:t>A</a:t>
            </a:r>
            <a:r>
              <a:rPr lang="en-GB" dirty="0" smtClean="0"/>
              <a:t>chievable?</a:t>
            </a:r>
          </a:p>
          <a:p>
            <a:pPr lvl="1"/>
            <a:r>
              <a:rPr lang="en-GB" dirty="0" smtClean="0"/>
              <a:t>Inevitable?</a:t>
            </a:r>
          </a:p>
          <a:p>
            <a:r>
              <a:rPr lang="en-GB" dirty="0" smtClean="0"/>
              <a:t>What role do you see your DCI project in this activity?</a:t>
            </a:r>
          </a:p>
          <a:p>
            <a:r>
              <a:rPr lang="en-GB" dirty="0" smtClean="0"/>
              <a:t>Which DCI projects do you need to interact with to move towards this goal?</a:t>
            </a:r>
          </a:p>
          <a:p>
            <a:r>
              <a:rPr lang="en-GB" dirty="0" smtClean="0"/>
              <a:t>Others…</a:t>
            </a:r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Collaborative Roadmap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5" b="11753"/>
          <a:stretch/>
        </p:blipFill>
        <p:spPr>
          <a:xfrm>
            <a:off x="3607065" y="1048964"/>
            <a:ext cx="2505886" cy="2099450"/>
          </a:xfrm>
          <a:prstGeom prst="rect">
            <a:avLst/>
          </a:prstGeom>
        </p:spPr>
      </p:pic>
      <p:pic>
        <p:nvPicPr>
          <p:cNvPr id="5" name="Picture 5" descr="C:\Users\SHINSE~1\AppData\Local\Temp\Rar$DR03.006\Logo_EMI_RGB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298718"/>
            <a:ext cx="2024062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02" y="4094724"/>
            <a:ext cx="24479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snewhous\AppData\Local\Temp\IGE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10326"/>
          <a:stretch>
            <a:fillRect/>
          </a:stretch>
        </p:blipFill>
        <p:spPr bwMode="auto">
          <a:xfrm>
            <a:off x="7088757" y="2252164"/>
            <a:ext cx="1743075" cy="87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80" y="3829552"/>
            <a:ext cx="8016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4" descr="http://www.venus-c.eu/venus-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0" y="2372813"/>
            <a:ext cx="19256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Siena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346" y="5093350"/>
            <a:ext cx="29813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2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DCI Projects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64296"/>
              </p:ext>
            </p:extLst>
          </p:nvPr>
        </p:nvGraphicFramePr>
        <p:xfrm>
          <a:off x="323528" y="1196752"/>
          <a:ext cx="8496943" cy="482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/>
                <a:gridCol w="1138750"/>
                <a:gridCol w="1295362"/>
                <a:gridCol w="1364157"/>
                <a:gridCol w="1218751"/>
                <a:gridCol w="1325068"/>
                <a:gridCol w="1218751"/>
              </a:tblGrid>
              <a:tr h="5749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Project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EDGI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EGI-InSPIRE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EMI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IGE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StratusLab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VENUS-C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05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Start Date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01/06/2010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01/05/2010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01/05/2010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01/10/2010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01/06/2010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01/06/2010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9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Duration (months)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48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36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n-GB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24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392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Budget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2,436,000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72,000,000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23,000,000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3,693,000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3,137,221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8,803,046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076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Funding from the EC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2,150,000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25,000,000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12,000,000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2,350,000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2,300,000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4,500,000 </a:t>
                      </a:r>
                      <a:r>
                        <a:rPr lang="en-US" sz="1600" dirty="0">
                          <a:effectLst/>
                        </a:rPr>
                        <a:t>€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8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 </a:t>
                      </a:r>
                      <a:r>
                        <a:rPr lang="en-US" sz="1600" dirty="0" smtClean="0">
                          <a:effectLst/>
                        </a:rPr>
                        <a:t>effort </a:t>
                      </a:r>
                      <a:r>
                        <a:rPr lang="en-US" sz="1600" dirty="0">
                          <a:effectLst/>
                        </a:rPr>
                        <a:t>in </a:t>
                      </a:r>
                      <a:r>
                        <a:rPr lang="en-US" sz="1600" dirty="0" smtClean="0">
                          <a:effectLst/>
                        </a:rPr>
                        <a:t>person-month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281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9241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1115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277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340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639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39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020272" y="1628800"/>
            <a:ext cx="1656184" cy="4104456"/>
            <a:chOff x="7020272" y="2276872"/>
            <a:chExt cx="1656184" cy="4104456"/>
          </a:xfrm>
        </p:grpSpPr>
        <p:sp>
          <p:nvSpPr>
            <p:cNvPr id="15" name="Flowchart: Collate 14"/>
            <p:cNvSpPr/>
            <p:nvPr/>
          </p:nvSpPr>
          <p:spPr>
            <a:xfrm>
              <a:off x="7020272" y="2276872"/>
              <a:ext cx="1656184" cy="4104456"/>
            </a:xfrm>
            <a:prstGeom prst="flowChartCollat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GB" b="1" dirty="0" smtClean="0">
                  <a:solidFill>
                    <a:srgbClr val="FF0000"/>
                  </a:solidFill>
                </a:rPr>
                <a:t>Venus-C</a:t>
              </a: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236296" y="2348880"/>
              <a:ext cx="553452" cy="3967699"/>
            </a:xfrm>
            <a:custGeom>
              <a:avLst/>
              <a:gdLst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3" fmla="*/ 0 w 655673"/>
                <a:gd name="connsiteY3" fmla="*/ 4391526 h 4707941"/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0" fmla="*/ 0 w 66125"/>
                <a:gd name="connsiteY0" fmla="*/ 0 h 4379495"/>
                <a:gd name="connsiteX1" fmla="*/ 12031 w 66125"/>
                <a:gd name="connsiteY1" fmla="*/ 4379495 h 4379495"/>
                <a:gd name="connsiteX0" fmla="*/ 0 w 69863"/>
                <a:gd name="connsiteY0" fmla="*/ 0 h 4379495"/>
                <a:gd name="connsiteX1" fmla="*/ 48126 w 69863"/>
                <a:gd name="connsiteY1" fmla="*/ 2261937 h 4379495"/>
                <a:gd name="connsiteX2" fmla="*/ 12031 w 69863"/>
                <a:gd name="connsiteY2" fmla="*/ 4379495 h 4379495"/>
                <a:gd name="connsiteX0" fmla="*/ 0 w 830229"/>
                <a:gd name="connsiteY0" fmla="*/ 0 h 4379495"/>
                <a:gd name="connsiteX1" fmla="*/ 830179 w 830229"/>
                <a:gd name="connsiteY1" fmla="*/ 2273969 h 4379495"/>
                <a:gd name="connsiteX2" fmla="*/ 12031 w 83022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625642"/>
                <a:gd name="connsiteY0" fmla="*/ 0 h 4379495"/>
                <a:gd name="connsiteX1" fmla="*/ 625642 w 625642"/>
                <a:gd name="connsiteY1" fmla="*/ 2286001 h 4379495"/>
                <a:gd name="connsiteX2" fmla="*/ 12031 w 625642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09862"/>
                <a:gd name="connsiteY0" fmla="*/ 0 h 4379495"/>
                <a:gd name="connsiteX1" fmla="*/ 709862 w 709862"/>
                <a:gd name="connsiteY1" fmla="*/ 2286001 h 4379495"/>
                <a:gd name="connsiteX2" fmla="*/ 12031 w 709862"/>
                <a:gd name="connsiteY2" fmla="*/ 4379495 h 4379495"/>
                <a:gd name="connsiteX0" fmla="*/ 96253 w 697831"/>
                <a:gd name="connsiteY0" fmla="*/ 0 h 4343400"/>
                <a:gd name="connsiteX1" fmla="*/ 697831 w 697831"/>
                <a:gd name="connsiteY1" fmla="*/ 2249906 h 4343400"/>
                <a:gd name="connsiteX2" fmla="*/ 0 w 697831"/>
                <a:gd name="connsiteY2" fmla="*/ 4343400 h 4343400"/>
                <a:gd name="connsiteX0" fmla="*/ 0 w 601578"/>
                <a:gd name="connsiteY0" fmla="*/ 0 h 4307305"/>
                <a:gd name="connsiteX1" fmla="*/ 601578 w 601578"/>
                <a:gd name="connsiteY1" fmla="*/ 2249906 h 4307305"/>
                <a:gd name="connsiteX2" fmla="*/ 72189 w 601578"/>
                <a:gd name="connsiteY2" fmla="*/ 4307305 h 4307305"/>
                <a:gd name="connsiteX0" fmla="*/ 0 w 553452"/>
                <a:gd name="connsiteY0" fmla="*/ 0 h 4307305"/>
                <a:gd name="connsiteX1" fmla="*/ 553452 w 553452"/>
                <a:gd name="connsiteY1" fmla="*/ 2249906 h 4307305"/>
                <a:gd name="connsiteX2" fmla="*/ 24063 w 553452"/>
                <a:gd name="connsiteY2" fmla="*/ 4307305 h 430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52" h="4307305">
                  <a:moveTo>
                    <a:pt x="0" y="0"/>
                  </a:moveTo>
                  <a:cubicBezTo>
                    <a:pt x="276726" y="757990"/>
                    <a:pt x="312821" y="890338"/>
                    <a:pt x="553452" y="2249906"/>
                  </a:cubicBezTo>
                  <a:cubicBezTo>
                    <a:pt x="247648" y="3448051"/>
                    <a:pt x="302794" y="3491163"/>
                    <a:pt x="24063" y="4307305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Freeform 18"/>
            <p:cNvSpPr/>
            <p:nvPr/>
          </p:nvSpPr>
          <p:spPr>
            <a:xfrm flipH="1">
              <a:off x="7906980" y="2348880"/>
              <a:ext cx="553452" cy="3947265"/>
            </a:xfrm>
            <a:custGeom>
              <a:avLst/>
              <a:gdLst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3" fmla="*/ 0 w 655673"/>
                <a:gd name="connsiteY3" fmla="*/ 4391526 h 4707941"/>
                <a:gd name="connsiteX0" fmla="*/ 589548 w 655673"/>
                <a:gd name="connsiteY0" fmla="*/ 0 h 4707941"/>
                <a:gd name="connsiteX1" fmla="*/ 601579 w 655673"/>
                <a:gd name="connsiteY1" fmla="*/ 4379495 h 4707941"/>
                <a:gd name="connsiteX2" fmla="*/ 0 w 655673"/>
                <a:gd name="connsiteY2" fmla="*/ 4391526 h 4707941"/>
                <a:gd name="connsiteX0" fmla="*/ 0 w 66125"/>
                <a:gd name="connsiteY0" fmla="*/ 0 h 4379495"/>
                <a:gd name="connsiteX1" fmla="*/ 12031 w 66125"/>
                <a:gd name="connsiteY1" fmla="*/ 4379495 h 4379495"/>
                <a:gd name="connsiteX0" fmla="*/ 0 w 69863"/>
                <a:gd name="connsiteY0" fmla="*/ 0 h 4379495"/>
                <a:gd name="connsiteX1" fmla="*/ 48126 w 69863"/>
                <a:gd name="connsiteY1" fmla="*/ 2261937 h 4379495"/>
                <a:gd name="connsiteX2" fmla="*/ 12031 w 69863"/>
                <a:gd name="connsiteY2" fmla="*/ 4379495 h 4379495"/>
                <a:gd name="connsiteX0" fmla="*/ 0 w 830229"/>
                <a:gd name="connsiteY0" fmla="*/ 0 h 4379495"/>
                <a:gd name="connsiteX1" fmla="*/ 830179 w 830229"/>
                <a:gd name="connsiteY1" fmla="*/ 2273969 h 4379495"/>
                <a:gd name="connsiteX2" fmla="*/ 12031 w 83022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830179"/>
                <a:gd name="connsiteY0" fmla="*/ 0 h 4379495"/>
                <a:gd name="connsiteX1" fmla="*/ 830179 w 830179"/>
                <a:gd name="connsiteY1" fmla="*/ 2273969 h 4379495"/>
                <a:gd name="connsiteX2" fmla="*/ 12031 w 830179"/>
                <a:gd name="connsiteY2" fmla="*/ 4379495 h 4379495"/>
                <a:gd name="connsiteX0" fmla="*/ 0 w 625642"/>
                <a:gd name="connsiteY0" fmla="*/ 0 h 4379495"/>
                <a:gd name="connsiteX1" fmla="*/ 625642 w 625642"/>
                <a:gd name="connsiteY1" fmla="*/ 2286001 h 4379495"/>
                <a:gd name="connsiteX2" fmla="*/ 12031 w 625642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94084"/>
                <a:gd name="connsiteY0" fmla="*/ 0 h 4379495"/>
                <a:gd name="connsiteX1" fmla="*/ 794084 w 794084"/>
                <a:gd name="connsiteY1" fmla="*/ 2286001 h 4379495"/>
                <a:gd name="connsiteX2" fmla="*/ 12031 w 794084"/>
                <a:gd name="connsiteY2" fmla="*/ 4379495 h 4379495"/>
                <a:gd name="connsiteX0" fmla="*/ 0 w 709862"/>
                <a:gd name="connsiteY0" fmla="*/ 0 h 4379495"/>
                <a:gd name="connsiteX1" fmla="*/ 709862 w 709862"/>
                <a:gd name="connsiteY1" fmla="*/ 2286001 h 4379495"/>
                <a:gd name="connsiteX2" fmla="*/ 12031 w 709862"/>
                <a:gd name="connsiteY2" fmla="*/ 4379495 h 4379495"/>
                <a:gd name="connsiteX0" fmla="*/ 96253 w 697831"/>
                <a:gd name="connsiteY0" fmla="*/ 0 h 4343400"/>
                <a:gd name="connsiteX1" fmla="*/ 697831 w 697831"/>
                <a:gd name="connsiteY1" fmla="*/ 2249906 h 4343400"/>
                <a:gd name="connsiteX2" fmla="*/ 0 w 697831"/>
                <a:gd name="connsiteY2" fmla="*/ 4343400 h 4343400"/>
                <a:gd name="connsiteX0" fmla="*/ 0 w 601578"/>
                <a:gd name="connsiteY0" fmla="*/ 0 h 4307305"/>
                <a:gd name="connsiteX1" fmla="*/ 601578 w 601578"/>
                <a:gd name="connsiteY1" fmla="*/ 2249906 h 4307305"/>
                <a:gd name="connsiteX2" fmla="*/ 72189 w 601578"/>
                <a:gd name="connsiteY2" fmla="*/ 4307305 h 4307305"/>
                <a:gd name="connsiteX0" fmla="*/ 0 w 553452"/>
                <a:gd name="connsiteY0" fmla="*/ 0 h 4307305"/>
                <a:gd name="connsiteX1" fmla="*/ 553452 w 553452"/>
                <a:gd name="connsiteY1" fmla="*/ 2249906 h 4307305"/>
                <a:gd name="connsiteX2" fmla="*/ 24063 w 553452"/>
                <a:gd name="connsiteY2" fmla="*/ 4307305 h 4307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53452" h="4307305">
                  <a:moveTo>
                    <a:pt x="0" y="0"/>
                  </a:moveTo>
                  <a:cubicBezTo>
                    <a:pt x="276726" y="757990"/>
                    <a:pt x="312821" y="890338"/>
                    <a:pt x="553452" y="2249906"/>
                  </a:cubicBezTo>
                  <a:cubicBezTo>
                    <a:pt x="247648" y="3448051"/>
                    <a:pt x="302794" y="3491163"/>
                    <a:pt x="24063" y="4307305"/>
                  </a:cubicBezTo>
                </a:path>
              </a:pathLst>
            </a:custGeom>
            <a:ln w="2540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51519" y="1158999"/>
            <a:ext cx="3384377" cy="5078313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EGI-InSPIRE</a:t>
            </a:r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Operational</a:t>
            </a:r>
          </a:p>
          <a:p>
            <a:pPr algn="ctr"/>
            <a:r>
              <a:rPr lang="en-GB" dirty="0" smtClean="0"/>
              <a:t>Infrastructure</a:t>
            </a:r>
          </a:p>
        </p:txBody>
      </p:sp>
      <p:sp>
        <p:nvSpPr>
          <p:cNvPr id="8" name="Oval 7"/>
          <p:cNvSpPr/>
          <p:nvPr/>
        </p:nvSpPr>
        <p:spPr>
          <a:xfrm>
            <a:off x="3419872" y="1799536"/>
            <a:ext cx="1174920" cy="381642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EDGI</a:t>
            </a: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32040" y="1793950"/>
            <a:ext cx="1512168" cy="3899604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err="1" smtClean="0">
                <a:solidFill>
                  <a:srgbClr val="FF0000"/>
                </a:solidFill>
              </a:rPr>
              <a:t>StratusLab</a:t>
            </a:r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Taxonomy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2199928" y="2620948"/>
            <a:ext cx="859904" cy="246133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EMI</a:t>
            </a: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96008" y="2620948"/>
            <a:ext cx="855712" cy="246133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IGE</a:t>
            </a: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b="1" dirty="0" smtClean="0">
              <a:solidFill>
                <a:srgbClr val="FF0000"/>
              </a:solidFill>
            </a:endParaRPr>
          </a:p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7046" y="4620622"/>
            <a:ext cx="8459450" cy="923330"/>
          </a:xfrm>
          <a:prstGeom prst="rect">
            <a:avLst/>
          </a:prstGeom>
          <a:solidFill>
            <a:srgbClr val="FFFF00">
              <a:alpha val="65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Resources</a:t>
            </a:r>
          </a:p>
          <a:p>
            <a:pPr algn="ctr"/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77046" y="3311704"/>
            <a:ext cx="8459450" cy="923330"/>
          </a:xfrm>
          <a:prstGeom prst="rect">
            <a:avLst/>
          </a:prstGeom>
          <a:solidFill>
            <a:srgbClr val="FFFF00">
              <a:alpha val="65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Technology</a:t>
            </a:r>
          </a:p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7046" y="1871544"/>
            <a:ext cx="8459450" cy="923330"/>
          </a:xfrm>
          <a:prstGeom prst="rect">
            <a:avLst/>
          </a:prstGeom>
          <a:solidFill>
            <a:srgbClr val="FFFF00">
              <a:alpha val="65000"/>
            </a:srgb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GB" dirty="0" smtClean="0"/>
          </a:p>
          <a:p>
            <a:pPr algn="ctr"/>
            <a:r>
              <a:rPr lang="en-GB" dirty="0" smtClean="0"/>
              <a:t>Users</a:t>
            </a:r>
          </a:p>
          <a:p>
            <a:pPr algn="ctr"/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7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 (4yrs)</a:t>
            </a:r>
            <a:endParaRPr lang="en-GB" dirty="0"/>
          </a:p>
        </p:txBody>
      </p:sp>
      <p:sp>
        <p:nvSpPr>
          <p:cNvPr id="3" name="Right Arrow 2"/>
          <p:cNvSpPr/>
          <p:nvPr/>
        </p:nvSpPr>
        <p:spPr>
          <a:xfrm>
            <a:off x="323528" y="1088886"/>
            <a:ext cx="8064896" cy="819437"/>
          </a:xfrm>
          <a:prstGeom prst="rightArrow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EGI-InSPIRE</a:t>
            </a:r>
            <a:endParaRPr lang="en-GB" sz="3200" b="1" dirty="0"/>
          </a:p>
        </p:txBody>
      </p:sp>
      <p:sp>
        <p:nvSpPr>
          <p:cNvPr id="4" name="Right Arrow 3"/>
          <p:cNvSpPr/>
          <p:nvPr/>
        </p:nvSpPr>
        <p:spPr>
          <a:xfrm>
            <a:off x="323528" y="1961729"/>
            <a:ext cx="6408712" cy="8194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EMI</a:t>
            </a:r>
            <a:endParaRPr lang="en-GB" sz="3200" b="1" dirty="0"/>
          </a:p>
        </p:txBody>
      </p:sp>
      <p:sp>
        <p:nvSpPr>
          <p:cNvPr id="5" name="Right Arrow 4"/>
          <p:cNvSpPr/>
          <p:nvPr/>
        </p:nvSpPr>
        <p:spPr>
          <a:xfrm>
            <a:off x="1403648" y="2837857"/>
            <a:ext cx="5328592" cy="81943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IGE</a:t>
            </a:r>
            <a:endParaRPr lang="en-GB" sz="3200" b="1" dirty="0"/>
          </a:p>
        </p:txBody>
      </p:sp>
      <p:sp>
        <p:nvSpPr>
          <p:cNvPr id="8" name="Right Arrow 7"/>
          <p:cNvSpPr/>
          <p:nvPr/>
        </p:nvSpPr>
        <p:spPr>
          <a:xfrm>
            <a:off x="395536" y="3713985"/>
            <a:ext cx="3896816" cy="819437"/>
          </a:xfrm>
          <a:prstGeom prst="rightArrow">
            <a:avLst/>
          </a:prstGeom>
          <a:gradFill>
            <a:gsLst>
              <a:gs pos="29000">
                <a:schemeClr val="accent2">
                  <a:lumMod val="60000"/>
                  <a:lumOff val="40000"/>
                </a:schemeClr>
              </a:gs>
              <a:gs pos="100000">
                <a:schemeClr val="tx2"/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EDGI</a:t>
            </a:r>
            <a:endParaRPr lang="en-GB" sz="3200" b="1" dirty="0"/>
          </a:p>
        </p:txBody>
      </p:sp>
      <p:sp>
        <p:nvSpPr>
          <p:cNvPr id="6" name="Right Arrow 5"/>
          <p:cNvSpPr/>
          <p:nvPr/>
        </p:nvSpPr>
        <p:spPr>
          <a:xfrm>
            <a:off x="383504" y="4626025"/>
            <a:ext cx="3896816" cy="819437"/>
          </a:xfrm>
          <a:prstGeom prst="rightArrow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err="1" smtClean="0"/>
              <a:t>StratusLab</a:t>
            </a:r>
            <a:endParaRPr lang="en-GB" sz="3200" b="1" dirty="0"/>
          </a:p>
        </p:txBody>
      </p:sp>
      <p:sp>
        <p:nvSpPr>
          <p:cNvPr id="7" name="Right Arrow 6"/>
          <p:cNvSpPr/>
          <p:nvPr/>
        </p:nvSpPr>
        <p:spPr>
          <a:xfrm>
            <a:off x="387152" y="5526033"/>
            <a:ext cx="3896816" cy="819437"/>
          </a:xfrm>
          <a:prstGeom prst="rightArrow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Venus-C</a:t>
            </a:r>
            <a:endParaRPr lang="en-GB" sz="3200" b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7624" y="1088886"/>
            <a:ext cx="0" cy="525658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81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DCI Roadmap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ecord how the DCI projects will interact</a:t>
            </a:r>
          </a:p>
          <a:p>
            <a:pPr lvl="1"/>
            <a:r>
              <a:rPr lang="en-GB" dirty="0" smtClean="0"/>
              <a:t>As a community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airwise interactions</a:t>
            </a:r>
          </a:p>
          <a:p>
            <a:r>
              <a:rPr lang="en-GB" dirty="0" smtClean="0"/>
              <a:t>Common documents across the projects</a:t>
            </a:r>
          </a:p>
          <a:p>
            <a:pPr lvl="1"/>
            <a:r>
              <a:rPr lang="en-GB" dirty="0" smtClean="0"/>
              <a:t>To be used unaltered by the projects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Vision for EU DCIs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decade of community building</a:t>
            </a:r>
          </a:p>
          <a:p>
            <a:r>
              <a:rPr lang="en-GB" dirty="0" smtClean="0"/>
              <a:t>Current Challenges</a:t>
            </a:r>
          </a:p>
          <a:p>
            <a:r>
              <a:rPr lang="en-GB" dirty="0" smtClean="0"/>
              <a:t>The Next Five Years</a:t>
            </a:r>
          </a:p>
          <a:p>
            <a:r>
              <a:rPr lang="en-GB" dirty="0" smtClean="0"/>
              <a:t>Benefits for different stakeholders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99FF-E82E-4CC3-A7F0-D5523FB67B7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35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Last Decade</a:t>
            </a:r>
            <a:endParaRPr lang="en-GB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82689"/>
              </p:ext>
            </p:extLst>
          </p:nvPr>
        </p:nvGraphicFramePr>
        <p:xfrm>
          <a:off x="251520" y="1412875"/>
          <a:ext cx="8386763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Worksheet" r:id="rId3" imgW="6219808" imgH="3838643" progId="Excel.Sheet.12">
                  <p:embed/>
                </p:oleObj>
              </mc:Choice>
              <mc:Fallback>
                <p:oleObj name="Worksheet" r:id="rId3" imgW="6219808" imgH="3838643" progId="Excel.Shee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12875"/>
                        <a:ext cx="8386763" cy="517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15/09/2010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DCI Vision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3BA7E-98DB-430E-AE39-8AE2A08777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8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EG-InSPIRE</Template>
  <TotalTime>413</TotalTime>
  <Words>647</Words>
  <Application>Microsoft Office PowerPoint</Application>
  <PresentationFormat>On-screen Show (4:3)</PresentationFormat>
  <Paragraphs>309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EG-InSPIRE</vt:lpstr>
      <vt:lpstr>Worksheet</vt:lpstr>
      <vt:lpstr>DCI Collaborations</vt:lpstr>
      <vt:lpstr>Today’s Sessions</vt:lpstr>
      <vt:lpstr>Collaborative Roadmap</vt:lpstr>
      <vt:lpstr>The DCI Projects</vt:lpstr>
      <vt:lpstr>Taxonomy</vt:lpstr>
      <vt:lpstr>Timeline (4yrs)</vt:lpstr>
      <vt:lpstr>DCI Roadmap</vt:lpstr>
      <vt:lpstr>A Vision for EU DCIs</vt:lpstr>
      <vt:lpstr>The Last Decade</vt:lpstr>
      <vt:lpstr>Current Challenges</vt:lpstr>
      <vt:lpstr>Our Unique Selling Points!</vt:lpstr>
      <vt:lpstr>Adoption of Best Practice</vt:lpstr>
      <vt:lpstr>The Future?</vt:lpstr>
      <vt:lpstr>Infrastructure Providers</vt:lpstr>
      <vt:lpstr>Software Providers</vt:lpstr>
      <vt:lpstr>End-Users</vt:lpstr>
      <vt:lpstr>Benefits</vt:lpstr>
      <vt:lpstr>Opportunities</vt:lpstr>
      <vt:lpstr>Questions?</vt:lpstr>
      <vt:lpstr>Panel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DCI Collaborations</dc:title>
  <dc:creator>StevenNewhouse</dc:creator>
  <cp:lastModifiedBy>StevenNewhouse</cp:lastModifiedBy>
  <cp:revision>16</cp:revision>
  <dcterms:created xsi:type="dcterms:W3CDTF">2010-09-15T04:13:47Z</dcterms:created>
  <dcterms:modified xsi:type="dcterms:W3CDTF">2010-09-15T11:06:50Z</dcterms:modified>
</cp:coreProperties>
</file>