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60"/>
  </p:normalViewPr>
  <p:slideViewPr>
    <p:cSldViewPr>
      <p:cViewPr varScale="1">
        <p:scale>
          <a:sx n="75" d="100"/>
          <a:sy n="75" d="100"/>
        </p:scale>
        <p:origin x="-9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9/14/2010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9/14/2010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C4C-5D6C-400B-9F4B-CC3D77DCDF10}" type="datetimeFigureOut">
              <a:rPr lang="en-US"/>
              <a:pPr>
                <a:defRPr/>
              </a:pPr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9/14/2010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38687-8083-4359-80B4-230EE3DB5611}" type="datetimeFigureOut">
              <a:rPr lang="en-US"/>
              <a:pPr>
                <a:defRPr/>
              </a:pPr>
              <a:t>9/14/2010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us.fzk.de/pages/ggus-docs/PDF/1900_GGUS_User_Guide.pdf" TargetMode="External"/><Relationship Id="rId2" Type="http://schemas.openxmlformats.org/officeDocument/2006/relationships/hyperlink" Target="https://gus.fzk.de/pages/docu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s.fzk.de/pages/ggus-docs/PDF/1100_Tutorial_on_GGUS-HelpDesk_System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GGUS 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EGI’s central helpdesk</a:t>
            </a:r>
            <a:endParaRPr lang="en-GB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b="1" dirty="0" err="1" smtClean="0">
                <a:latin typeface="+mn-lt"/>
              </a:rPr>
              <a:t>Torsten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Antoni</a:t>
            </a:r>
            <a:endParaRPr lang="en-GB" sz="2800" b="1" dirty="0" smtClean="0">
              <a:latin typeface="+mn-lt"/>
            </a:endParaRPr>
          </a:p>
          <a:p>
            <a:r>
              <a:rPr lang="en-GB" sz="2800" b="1" dirty="0" smtClean="0">
                <a:latin typeface="+mn-lt"/>
              </a:rPr>
              <a:t>KIT | GGUS</a:t>
            </a:r>
          </a:p>
          <a:p>
            <a:r>
              <a:rPr lang="en-GB" sz="2000" b="1" dirty="0" smtClean="0">
                <a:latin typeface="+mn-lt"/>
              </a:rPr>
              <a:t>antoni@kit.edu</a:t>
            </a:r>
            <a:endParaRPr lang="en-GB" sz="2000" b="1" dirty="0">
              <a:latin typeface="+mn-lt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9/14/2010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28" y="1268761"/>
            <a:ext cx="1212952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Workflow </a:t>
            </a:r>
            <a:endParaRPr lang="de-DE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31292" y="1208559"/>
            <a:ext cx="6769100" cy="4884737"/>
            <a:chOff x="144" y="96"/>
            <a:chExt cx="5520" cy="3984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144" y="1104"/>
              <a:ext cx="3504" cy="2640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b="1" dirty="0">
                  <a:latin typeface="+mn-lt"/>
                </a:rPr>
                <a:t>         GGUS                       </a:t>
              </a: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240" y="2304"/>
              <a:ext cx="1344" cy="720"/>
            </a:xfrm>
            <a:prstGeom prst="flowChartAlternateProcess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1">
                  <a:latin typeface="+mn-lt"/>
                </a:rPr>
                <a:t>Central</a:t>
              </a:r>
            </a:p>
            <a:p>
              <a:pPr algn="ctr"/>
              <a:r>
                <a:rPr lang="de-DE" sz="2000" b="1">
                  <a:latin typeface="+mn-lt"/>
                </a:rPr>
                <a:t>First Line</a:t>
              </a:r>
            </a:p>
            <a:p>
              <a:pPr algn="ctr"/>
              <a:r>
                <a:rPr lang="de-DE" sz="2000" b="1">
                  <a:latin typeface="+mn-lt"/>
                </a:rPr>
                <a:t>Support</a:t>
              </a:r>
            </a:p>
          </p:txBody>
        </p:sp>
        <p:sp>
          <p:nvSpPr>
            <p:cNvPr id="7" name="AutoShape 7"/>
            <p:cNvSpPr>
              <a:spLocks noChangeAspect="1" noChangeArrowheads="1"/>
            </p:cNvSpPr>
            <p:nvPr/>
          </p:nvSpPr>
          <p:spPr bwMode="auto">
            <a:xfrm>
              <a:off x="1824" y="3360"/>
              <a:ext cx="1344" cy="720"/>
            </a:xfrm>
            <a:prstGeom prst="flowChartAlternateProcess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Second &amp;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Third Level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Support</a:t>
              </a:r>
            </a:p>
          </p:txBody>
        </p: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>
              <a:off x="4320" y="2304"/>
              <a:ext cx="1344" cy="720"/>
            </a:xfrm>
            <a:prstGeom prst="flowChartAlternateProcess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1">
                  <a:latin typeface="+mn-lt"/>
                </a:rPr>
                <a:t>Regional</a:t>
              </a:r>
            </a:p>
            <a:p>
              <a:pPr algn="ctr"/>
              <a:r>
                <a:rPr lang="de-DE" sz="2000" b="1">
                  <a:latin typeface="+mn-lt"/>
                </a:rPr>
                <a:t>First Line</a:t>
              </a:r>
            </a:p>
            <a:p>
              <a:pPr algn="ctr"/>
              <a:r>
                <a:rPr lang="de-DE" sz="2000" b="1">
                  <a:latin typeface="+mn-lt"/>
                </a:rPr>
                <a:t>Support</a:t>
              </a:r>
            </a:p>
          </p:txBody>
        </p:sp>
        <p:pic>
          <p:nvPicPr>
            <p:cNvPr id="9" name="Picture 9" descr="Us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6" y="96"/>
              <a:ext cx="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10"/>
            <p:cNvSpPr>
              <a:spLocks noChangeAspect="1" noChangeArrowheads="1"/>
            </p:cNvSpPr>
            <p:nvPr/>
          </p:nvSpPr>
          <p:spPr bwMode="auto">
            <a:xfrm rot="5400000">
              <a:off x="2703" y="927"/>
              <a:ext cx="336" cy="306"/>
            </a:xfrm>
            <a:prstGeom prst="rightArrow">
              <a:avLst>
                <a:gd name="adj1" fmla="val 50000"/>
                <a:gd name="adj2" fmla="val 27451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" name="AutoShape 11"/>
            <p:cNvSpPr>
              <a:spLocks noChangeAspect="1" noChangeArrowheads="1"/>
            </p:cNvSpPr>
            <p:nvPr/>
          </p:nvSpPr>
          <p:spPr bwMode="auto">
            <a:xfrm rot="2623994">
              <a:off x="2592" y="1392"/>
              <a:ext cx="576" cy="57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>
                  <a:latin typeface="+mn-lt"/>
                </a:rPr>
                <a:t>Auto-</a:t>
              </a:r>
            </a:p>
            <a:p>
              <a:pPr algn="ctr"/>
              <a:r>
                <a:rPr lang="de-DE" sz="1400" b="1" dirty="0" err="1">
                  <a:latin typeface="+mn-lt"/>
                </a:rPr>
                <a:t>mation</a:t>
              </a:r>
              <a:endParaRPr lang="de-DE" sz="1400" b="1" dirty="0">
                <a:latin typeface="+mn-lt"/>
              </a:endParaRPr>
            </a:p>
          </p:txBody>
        </p:sp>
        <p:sp>
          <p:nvSpPr>
            <p:cNvPr id="12" name="AutoShape 12"/>
            <p:cNvSpPr>
              <a:spLocks noChangeAspect="1" noChangeArrowheads="1"/>
            </p:cNvSpPr>
            <p:nvPr/>
          </p:nvSpPr>
          <p:spPr bwMode="auto">
            <a:xfrm rot="1829692">
              <a:off x="3216" y="1636"/>
              <a:ext cx="1203" cy="716"/>
            </a:xfrm>
            <a:prstGeom prst="rightArrow">
              <a:avLst>
                <a:gd name="adj1" fmla="val 50000"/>
                <a:gd name="adj2" fmla="val 42004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 dirty="0" err="1">
                  <a:latin typeface="+mn-lt"/>
                </a:rPr>
                <a:t>Direct</a:t>
              </a:r>
              <a:r>
                <a:rPr lang="de-DE" sz="1400" b="1" dirty="0">
                  <a:latin typeface="+mn-lt"/>
                </a:rPr>
                <a:t> </a:t>
              </a:r>
            </a:p>
            <a:p>
              <a:pPr algn="ctr"/>
              <a:r>
                <a:rPr lang="de-DE" sz="1400" b="1" dirty="0" err="1">
                  <a:latin typeface="+mn-lt"/>
                </a:rPr>
                <a:t>assignment</a:t>
              </a:r>
              <a:endParaRPr lang="de-DE" sz="1400" b="1" dirty="0">
                <a:latin typeface="+mn-lt"/>
              </a:endParaRPr>
            </a:p>
          </p:txBody>
        </p:sp>
        <p:sp>
          <p:nvSpPr>
            <p:cNvPr id="13" name="AutoShape 13"/>
            <p:cNvSpPr>
              <a:spLocks noChangeAspect="1" noChangeArrowheads="1"/>
            </p:cNvSpPr>
            <p:nvPr/>
          </p:nvSpPr>
          <p:spPr bwMode="auto">
            <a:xfrm rot="9137034">
              <a:off x="3120" y="3072"/>
              <a:ext cx="1248" cy="493"/>
            </a:xfrm>
            <a:prstGeom prst="rightArrow">
              <a:avLst>
                <a:gd name="adj1" fmla="val 50000"/>
                <a:gd name="adj2" fmla="val 63286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4" name="AutoShape 14"/>
            <p:cNvSpPr>
              <a:spLocks noChangeAspect="1" noChangeArrowheads="1"/>
            </p:cNvSpPr>
            <p:nvPr/>
          </p:nvSpPr>
          <p:spPr bwMode="auto">
            <a:xfrm rot="2073549">
              <a:off x="1104" y="3120"/>
              <a:ext cx="672" cy="493"/>
            </a:xfrm>
            <a:prstGeom prst="rightArrow">
              <a:avLst>
                <a:gd name="adj1" fmla="val 50000"/>
                <a:gd name="adj2" fmla="val 34077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5" name="AutoShape 15"/>
            <p:cNvSpPr>
              <a:spLocks noChangeAspect="1" noChangeArrowheads="1"/>
            </p:cNvSpPr>
            <p:nvPr/>
          </p:nvSpPr>
          <p:spPr bwMode="auto">
            <a:xfrm>
              <a:off x="1872" y="2544"/>
              <a:ext cx="2400" cy="306"/>
            </a:xfrm>
            <a:prstGeom prst="leftRightArrow">
              <a:avLst>
                <a:gd name="adj1" fmla="val 50000"/>
                <a:gd name="adj2" fmla="val 156863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>
                  <a:latin typeface="+mn-lt"/>
                </a:rPr>
                <a:t>Interfaces</a:t>
              </a:r>
            </a:p>
          </p:txBody>
        </p:sp>
        <p:sp>
          <p:nvSpPr>
            <p:cNvPr id="16" name="AutoShape 16"/>
            <p:cNvSpPr>
              <a:spLocks noChangeAspect="1" noChangeArrowheads="1"/>
            </p:cNvSpPr>
            <p:nvPr/>
          </p:nvSpPr>
          <p:spPr bwMode="auto">
            <a:xfrm rot="-1839132">
              <a:off x="1536" y="1776"/>
              <a:ext cx="912" cy="306"/>
            </a:xfrm>
            <a:prstGeom prst="leftArrow">
              <a:avLst>
                <a:gd name="adj1" fmla="val 50000"/>
                <a:gd name="adj2" fmla="val 74510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>
                  <a:latin typeface="+mn-lt"/>
                </a:rPr>
                <a:t>Left-overs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3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Regional Workflow</a:t>
            </a:r>
            <a:endParaRPr lang="de-DE" dirty="0"/>
          </a:p>
        </p:txBody>
      </p:sp>
      <p:grpSp>
        <p:nvGrpSpPr>
          <p:cNvPr id="4" name="Group 30"/>
          <p:cNvGrpSpPr>
            <a:grpSpLocks noChangeAspect="1"/>
          </p:cNvGrpSpPr>
          <p:nvPr/>
        </p:nvGrpSpPr>
        <p:grpSpPr bwMode="auto">
          <a:xfrm>
            <a:off x="1230138" y="1213321"/>
            <a:ext cx="6726238" cy="4879975"/>
            <a:chOff x="144" y="96"/>
            <a:chExt cx="5512" cy="4000"/>
          </a:xfrm>
        </p:grpSpPr>
        <p:sp>
          <p:nvSpPr>
            <p:cNvPr id="5" name="AutoShape 31"/>
            <p:cNvSpPr>
              <a:spLocks noChangeAspect="1" noChangeArrowheads="1"/>
            </p:cNvSpPr>
            <p:nvPr/>
          </p:nvSpPr>
          <p:spPr bwMode="auto">
            <a:xfrm>
              <a:off x="144" y="1104"/>
              <a:ext cx="3504" cy="2640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b="1" dirty="0">
                  <a:latin typeface="+mn-lt"/>
                </a:rPr>
                <a:t>          GGUS                       </a:t>
              </a: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  <a:p>
              <a:pPr algn="ctr"/>
              <a:endParaRPr lang="de-DE" sz="4000" b="1" dirty="0">
                <a:latin typeface="+mn-lt"/>
              </a:endParaRPr>
            </a:p>
          </p:txBody>
        </p:sp>
        <p:sp>
          <p:nvSpPr>
            <p:cNvPr id="6" name="AutoShape 32"/>
            <p:cNvSpPr>
              <a:spLocks noChangeAspect="1" noChangeArrowheads="1"/>
            </p:cNvSpPr>
            <p:nvPr/>
          </p:nvSpPr>
          <p:spPr bwMode="auto">
            <a:xfrm>
              <a:off x="240" y="2304"/>
              <a:ext cx="1344" cy="720"/>
            </a:xfrm>
            <a:prstGeom prst="flowChartAlternateProcess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1">
                  <a:latin typeface="+mn-lt"/>
                </a:rPr>
                <a:t>Central</a:t>
              </a:r>
            </a:p>
            <a:p>
              <a:pPr algn="ctr"/>
              <a:r>
                <a:rPr lang="de-DE" sz="2000" b="1">
                  <a:latin typeface="+mn-lt"/>
                </a:rPr>
                <a:t>First Line</a:t>
              </a:r>
            </a:p>
            <a:p>
              <a:pPr algn="ctr"/>
              <a:r>
                <a:rPr lang="de-DE" sz="2000" b="1">
                  <a:latin typeface="+mn-lt"/>
                </a:rPr>
                <a:t>Support</a:t>
              </a:r>
            </a:p>
          </p:txBody>
        </p:sp>
        <p:sp>
          <p:nvSpPr>
            <p:cNvPr id="7" name="AutoShape 33"/>
            <p:cNvSpPr>
              <a:spLocks noChangeAspect="1" noChangeArrowheads="1"/>
            </p:cNvSpPr>
            <p:nvPr/>
          </p:nvSpPr>
          <p:spPr bwMode="auto">
            <a:xfrm>
              <a:off x="1824" y="3376"/>
              <a:ext cx="1344" cy="720"/>
            </a:xfrm>
            <a:prstGeom prst="flowChartAlternateProcess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Second &amp;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Third Level </a:t>
              </a:r>
            </a:p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Support</a:t>
              </a:r>
            </a:p>
          </p:txBody>
        </p:sp>
        <p:sp>
          <p:nvSpPr>
            <p:cNvPr id="8" name="AutoShape 34"/>
            <p:cNvSpPr>
              <a:spLocks noChangeAspect="1" noChangeArrowheads="1"/>
            </p:cNvSpPr>
            <p:nvPr/>
          </p:nvSpPr>
          <p:spPr bwMode="auto">
            <a:xfrm>
              <a:off x="4312" y="1816"/>
              <a:ext cx="1344" cy="720"/>
            </a:xfrm>
            <a:prstGeom prst="flowChartAlternateProcess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1">
                  <a:latin typeface="+mn-lt"/>
                </a:rPr>
                <a:t>Regional</a:t>
              </a:r>
            </a:p>
            <a:p>
              <a:pPr algn="ctr"/>
              <a:r>
                <a:rPr lang="de-DE" sz="2000" b="1">
                  <a:latin typeface="+mn-lt"/>
                </a:rPr>
                <a:t>First Line</a:t>
              </a:r>
            </a:p>
            <a:p>
              <a:pPr algn="ctr"/>
              <a:r>
                <a:rPr lang="de-DE" sz="2000" b="1">
                  <a:latin typeface="+mn-lt"/>
                </a:rPr>
                <a:t>Support</a:t>
              </a:r>
            </a:p>
          </p:txBody>
        </p:sp>
        <p:pic>
          <p:nvPicPr>
            <p:cNvPr id="9" name="Picture 35" descr="Us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8" y="96"/>
              <a:ext cx="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36"/>
            <p:cNvSpPr>
              <a:spLocks noChangeAspect="1" noChangeArrowheads="1"/>
            </p:cNvSpPr>
            <p:nvPr/>
          </p:nvSpPr>
          <p:spPr bwMode="auto">
            <a:xfrm rot="5400000">
              <a:off x="4547" y="1195"/>
              <a:ext cx="872" cy="306"/>
            </a:xfrm>
            <a:prstGeom prst="rightArrow">
              <a:avLst>
                <a:gd name="adj1" fmla="val 50000"/>
                <a:gd name="adj2" fmla="val 71242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" name="AutoShape 37"/>
            <p:cNvSpPr>
              <a:spLocks noChangeAspect="1" noChangeArrowheads="1"/>
            </p:cNvSpPr>
            <p:nvPr/>
          </p:nvSpPr>
          <p:spPr bwMode="auto">
            <a:xfrm rot="8426765">
              <a:off x="3034" y="2796"/>
              <a:ext cx="1410" cy="306"/>
            </a:xfrm>
            <a:prstGeom prst="rightArrow">
              <a:avLst>
                <a:gd name="adj1" fmla="val 50000"/>
                <a:gd name="adj2" fmla="val 115196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" name="AutoShape 38"/>
            <p:cNvSpPr>
              <a:spLocks noChangeAspect="1" noChangeArrowheads="1"/>
            </p:cNvSpPr>
            <p:nvPr/>
          </p:nvSpPr>
          <p:spPr bwMode="auto">
            <a:xfrm rot="2073549">
              <a:off x="1104" y="3120"/>
              <a:ext cx="672" cy="493"/>
            </a:xfrm>
            <a:prstGeom prst="rightArrow">
              <a:avLst>
                <a:gd name="adj1" fmla="val 50000"/>
                <a:gd name="adj2" fmla="val 34077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3" name="AutoShape 39"/>
            <p:cNvSpPr>
              <a:spLocks noChangeAspect="1" noChangeArrowheads="1"/>
            </p:cNvSpPr>
            <p:nvPr/>
          </p:nvSpPr>
          <p:spPr bwMode="auto">
            <a:xfrm rot="-814978">
              <a:off x="1571" y="2225"/>
              <a:ext cx="2723" cy="306"/>
            </a:xfrm>
            <a:prstGeom prst="leftRightArrow">
              <a:avLst>
                <a:gd name="adj1" fmla="val 50000"/>
                <a:gd name="adj2" fmla="val 177974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>
                  <a:latin typeface="+mn-lt"/>
                </a:rPr>
                <a:t>Interfaces</a:t>
              </a:r>
            </a:p>
          </p:txBody>
        </p:sp>
        <p:sp>
          <p:nvSpPr>
            <p:cNvPr id="14" name="AutoShape 40"/>
            <p:cNvSpPr>
              <a:spLocks noChangeAspect="1" noChangeArrowheads="1"/>
            </p:cNvSpPr>
            <p:nvPr/>
          </p:nvSpPr>
          <p:spPr bwMode="auto">
            <a:xfrm>
              <a:off x="4304" y="3360"/>
              <a:ext cx="1344" cy="720"/>
            </a:xfrm>
            <a:prstGeom prst="flowChartAlternateProcess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Regional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Second/Third</a:t>
              </a:r>
            </a:p>
            <a:p>
              <a:pPr algn="ctr"/>
              <a:r>
                <a:rPr lang="de-DE" sz="1600" b="1" dirty="0">
                  <a:solidFill>
                    <a:schemeClr val="bg1"/>
                  </a:solidFill>
                  <a:latin typeface="+mn-lt"/>
                </a:rPr>
                <a:t>Level Support</a:t>
              </a:r>
            </a:p>
          </p:txBody>
        </p:sp>
        <p:sp>
          <p:nvSpPr>
            <p:cNvPr id="15" name="AutoShape 41"/>
            <p:cNvSpPr>
              <a:spLocks noChangeAspect="1" noChangeArrowheads="1"/>
            </p:cNvSpPr>
            <p:nvPr/>
          </p:nvSpPr>
          <p:spPr bwMode="auto">
            <a:xfrm rot="5400000">
              <a:off x="4595" y="2803"/>
              <a:ext cx="776" cy="306"/>
            </a:xfrm>
            <a:prstGeom prst="rightArrow">
              <a:avLst>
                <a:gd name="adj1" fmla="val 50000"/>
                <a:gd name="adj2" fmla="val 63399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6" name="AutoShape 42"/>
            <p:cNvSpPr>
              <a:spLocks noChangeAspect="1" noChangeArrowheads="1"/>
            </p:cNvSpPr>
            <p:nvPr/>
          </p:nvSpPr>
          <p:spPr bwMode="auto">
            <a:xfrm rot="10800000">
              <a:off x="3179" y="3555"/>
              <a:ext cx="1056" cy="266"/>
            </a:xfrm>
            <a:prstGeom prst="rightArrow">
              <a:avLst>
                <a:gd name="adj1" fmla="val 50000"/>
                <a:gd name="adj2" fmla="val 99248"/>
              </a:avLst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2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Operations</a:t>
            </a:r>
            <a:r>
              <a:rPr lang="de-DE" dirty="0" smtClean="0"/>
              <a:t> Support</a:t>
            </a:r>
            <a:endParaRPr lang="de-DE" dirty="0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460074" y="1189806"/>
            <a:ext cx="6120000" cy="5073368"/>
            <a:chOff x="827088" y="404813"/>
            <a:chExt cx="7296150" cy="6048375"/>
          </a:xfrm>
        </p:grpSpPr>
        <p:grpSp>
          <p:nvGrpSpPr>
            <p:cNvPr id="5" name="Gruppieren 3"/>
            <p:cNvGrpSpPr>
              <a:grpSpLocks/>
            </p:cNvGrpSpPr>
            <p:nvPr/>
          </p:nvGrpSpPr>
          <p:grpSpPr bwMode="auto">
            <a:xfrm>
              <a:off x="827088" y="404813"/>
              <a:ext cx="7296150" cy="6048375"/>
              <a:chOff x="827088" y="404932"/>
              <a:chExt cx="7296150" cy="6048256"/>
            </a:xfrm>
          </p:grpSpPr>
          <p:sp>
            <p:nvSpPr>
              <p:cNvPr id="10" name="AutoShape 6"/>
              <p:cNvSpPr>
                <a:spLocks noChangeAspect="1" noChangeArrowheads="1"/>
              </p:cNvSpPr>
              <p:nvPr/>
            </p:nvSpPr>
            <p:spPr bwMode="auto">
              <a:xfrm>
                <a:off x="827088" y="404932"/>
                <a:ext cx="7296150" cy="4959516"/>
              </a:xfrm>
              <a:prstGeom prst="roundRect">
                <a:avLst>
                  <a:gd name="adj" fmla="val 16667"/>
                </a:avLst>
              </a:prstGeom>
              <a:solidFill>
                <a:srgbClr val="99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11" name="AutoShape 6"/>
              <p:cNvSpPr>
                <a:spLocks noChangeAspect="1" noChangeArrowheads="1"/>
              </p:cNvSpPr>
              <p:nvPr/>
            </p:nvSpPr>
            <p:spPr bwMode="auto">
              <a:xfrm>
                <a:off x="6315342" y="1479550"/>
                <a:ext cx="1226786" cy="743759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>
                    <a:solidFill>
                      <a:schemeClr val="bg1"/>
                    </a:solidFill>
                    <a:latin typeface="Calibri" pitchFamily="34" charset="0"/>
                  </a:rPr>
                  <a:t>GGUS</a:t>
                </a:r>
              </a:p>
            </p:txBody>
          </p:sp>
          <p:sp>
            <p:nvSpPr>
              <p:cNvPr id="12" name="AutoShape 8"/>
              <p:cNvSpPr>
                <a:spLocks noChangeAspect="1" noChangeArrowheads="1"/>
              </p:cNvSpPr>
              <p:nvPr/>
            </p:nvSpPr>
            <p:spPr bwMode="auto">
              <a:xfrm>
                <a:off x="827088" y="5451198"/>
                <a:ext cx="7296150" cy="903809"/>
              </a:xfrm>
              <a:prstGeom prst="roundRect">
                <a:avLst>
                  <a:gd name="adj" fmla="val 16667"/>
                </a:avLst>
              </a:prstGeom>
              <a:solidFill>
                <a:srgbClr val="9966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13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004650" y="3899121"/>
                <a:ext cx="6924886" cy="777383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>
                    <a:latin typeface="Calibri" pitchFamily="34" charset="0"/>
                  </a:rPr>
                  <a:t>  </a:t>
                </a:r>
                <a:r>
                  <a:rPr lang="de-DE" sz="2400" b="1" dirty="0" smtClean="0">
                    <a:latin typeface="Calibri" pitchFamily="34" charset="0"/>
                  </a:rPr>
                  <a:t>NGI 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004649" y="2287867"/>
                <a:ext cx="6907399" cy="903809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latin typeface="Calibri" pitchFamily="34" charset="0"/>
                  </a:rPr>
                  <a:t>Central </a:t>
                </a:r>
                <a:r>
                  <a:rPr lang="de-DE" sz="2400" b="1" dirty="0" err="1" smtClean="0">
                    <a:latin typeface="Calibri" pitchFamily="34" charset="0"/>
                  </a:rPr>
                  <a:t>Operations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329086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latin typeface="Calibri" pitchFamily="34" charset="0"/>
                  </a:rPr>
                  <a:t>RC 1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6" name="AutoShape 7"/>
              <p:cNvSpPr>
                <a:spLocks noChangeAspect="1" noChangeArrowheads="1"/>
              </p:cNvSpPr>
              <p:nvPr/>
            </p:nvSpPr>
            <p:spPr bwMode="auto">
              <a:xfrm>
                <a:off x="4491305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latin typeface="Calibri" pitchFamily="34" charset="0"/>
                  </a:rPr>
                  <a:t>RC 2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5653524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latin typeface="Calibri" pitchFamily="34" charset="0"/>
                  </a:rPr>
                  <a:t>RC 3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8" name="AutoShape 7"/>
              <p:cNvSpPr>
                <a:spLocks noChangeAspect="1" noChangeArrowheads="1"/>
              </p:cNvSpPr>
              <p:nvPr/>
            </p:nvSpPr>
            <p:spPr bwMode="auto">
              <a:xfrm>
                <a:off x="6815742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latin typeface="Calibri" pitchFamily="34" charset="0"/>
                  </a:rPr>
                  <a:t>RC n</a:t>
                </a:r>
                <a:endParaRPr lang="de-DE" sz="2400" b="1" dirty="0">
                  <a:latin typeface="Calibri" pitchFamily="34" charset="0"/>
                </a:endParaRPr>
              </a:p>
            </p:txBody>
          </p:sp>
          <p:sp>
            <p:nvSpPr>
              <p:cNvPr id="19" name="AutoShape 19"/>
              <p:cNvSpPr>
                <a:spLocks noChangeAspect="1" noChangeArrowheads="1"/>
              </p:cNvSpPr>
              <p:nvPr/>
            </p:nvSpPr>
            <p:spPr bwMode="auto">
              <a:xfrm rot="5400000">
                <a:off x="5948287" y="3857396"/>
                <a:ext cx="2259522" cy="411619"/>
              </a:xfrm>
              <a:prstGeom prst="leftRightArrow">
                <a:avLst>
                  <a:gd name="adj1" fmla="val 50000"/>
                  <a:gd name="adj2" fmla="val 1098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0" name="AutoShape 22"/>
              <p:cNvSpPr>
                <a:spLocks noChangeAspect="1" noChangeArrowheads="1"/>
              </p:cNvSpPr>
              <p:nvPr/>
            </p:nvSpPr>
            <p:spPr bwMode="auto">
              <a:xfrm rot="5400000">
                <a:off x="3494596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1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4422756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2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5819033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3" name="AutoShape 25"/>
              <p:cNvSpPr>
                <a:spLocks noChangeAspect="1" noChangeArrowheads="1"/>
              </p:cNvSpPr>
              <p:nvPr/>
            </p:nvSpPr>
            <p:spPr bwMode="auto">
              <a:xfrm rot="5400000">
                <a:off x="7239522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4" name="AutoShape 26"/>
              <p:cNvSpPr>
                <a:spLocks noChangeAspect="1" noChangeArrowheads="1"/>
              </p:cNvSpPr>
              <p:nvPr/>
            </p:nvSpPr>
            <p:spPr bwMode="auto">
              <a:xfrm rot="5400000">
                <a:off x="5560802" y="3340934"/>
                <a:ext cx="1226598" cy="411619"/>
              </a:xfrm>
              <a:prstGeom prst="leftRightArrow">
                <a:avLst>
                  <a:gd name="adj1" fmla="val 50000"/>
                  <a:gd name="adj2" fmla="val 59613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5" name="AutoShape 27"/>
              <p:cNvSpPr>
                <a:spLocks noChangeAspect="1" noChangeArrowheads="1"/>
              </p:cNvSpPr>
              <p:nvPr/>
            </p:nvSpPr>
            <p:spPr bwMode="auto">
              <a:xfrm rot="5400000">
                <a:off x="4100037" y="3857396"/>
                <a:ext cx="2259522" cy="411619"/>
              </a:xfrm>
              <a:prstGeom prst="leftRightArrow">
                <a:avLst>
                  <a:gd name="adj1" fmla="val 50000"/>
                  <a:gd name="adj2" fmla="val 109812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  <p:sp>
            <p:nvSpPr>
              <p:cNvPr id="26" name="AutoShape 6"/>
              <p:cNvSpPr>
                <a:spLocks noChangeAspect="1" noChangeArrowheads="1"/>
              </p:cNvSpPr>
              <p:nvPr/>
            </p:nvSpPr>
            <p:spPr bwMode="auto">
              <a:xfrm>
                <a:off x="3861770" y="5709429"/>
                <a:ext cx="4196900" cy="743759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Regional Ticket System  </a:t>
                </a:r>
                <a:endParaRPr lang="de-DE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483768" y="692696"/>
                <a:ext cx="4008975" cy="903809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2400" b="1">
                    <a:latin typeface="Calibri" pitchFamily="34" charset="0"/>
                  </a:rPr>
                  <a:t>TPM</a:t>
                </a:r>
              </a:p>
            </p:txBody>
          </p:sp>
          <p:sp>
            <p:nvSpPr>
              <p:cNvPr id="28" name="AutoShape 26"/>
              <p:cNvSpPr>
                <a:spLocks noChangeAspect="1" noChangeArrowheads="1"/>
              </p:cNvSpPr>
              <p:nvPr/>
            </p:nvSpPr>
            <p:spPr bwMode="auto">
              <a:xfrm rot="5400000">
                <a:off x="3878005" y="1748258"/>
                <a:ext cx="1226598" cy="411619"/>
              </a:xfrm>
              <a:prstGeom prst="leftRightArrow">
                <a:avLst>
                  <a:gd name="adj1" fmla="val 50000"/>
                  <a:gd name="adj2" fmla="val 59613"/>
                </a:avLst>
              </a:prstGeom>
              <a:solidFill>
                <a:srgbClr val="CC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2400"/>
              </a:p>
            </p:txBody>
          </p:sp>
        </p:grpSp>
        <p:sp>
          <p:nvSpPr>
            <p:cNvPr id="6" name="AutoShape 7"/>
            <p:cNvSpPr>
              <a:spLocks noChangeAspect="1" noChangeArrowheads="1"/>
            </p:cNvSpPr>
            <p:nvPr/>
          </p:nvSpPr>
          <p:spPr bwMode="auto">
            <a:xfrm>
              <a:off x="2133364" y="5024921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 smtClean="0">
                  <a:latin typeface="Calibri" pitchFamily="34" charset="0"/>
                </a:rPr>
                <a:t>RS n</a:t>
              </a:r>
              <a:endParaRPr lang="de-DE" sz="2400" b="1" dirty="0">
                <a:latin typeface="Calibri" pitchFamily="34" charset="0"/>
              </a:endParaRPr>
            </a:p>
          </p:txBody>
        </p:sp>
        <p:sp>
          <p:nvSpPr>
            <p:cNvPr id="7" name="AutoShape 22"/>
            <p:cNvSpPr>
              <a:spLocks noChangeAspect="1" noChangeArrowheads="1"/>
            </p:cNvSpPr>
            <p:nvPr/>
          </p:nvSpPr>
          <p:spPr bwMode="auto">
            <a:xfrm rot="5400000">
              <a:off x="2298867" y="4637537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400"/>
            </a:p>
          </p:txBody>
        </p:sp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998957" y="5019441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 smtClean="0">
                  <a:latin typeface="Calibri" pitchFamily="34" charset="0"/>
                </a:rPr>
                <a:t>RS 1</a:t>
              </a:r>
              <a:endParaRPr lang="de-DE" sz="2400" b="1" dirty="0">
                <a:latin typeface="Calibri" pitchFamily="34" charset="0"/>
              </a:endParaRPr>
            </a:p>
          </p:txBody>
        </p:sp>
        <p:sp>
          <p:nvSpPr>
            <p:cNvPr id="9" name="AutoShape 22"/>
            <p:cNvSpPr>
              <a:spLocks noChangeAspect="1" noChangeArrowheads="1"/>
            </p:cNvSpPr>
            <p:nvPr/>
          </p:nvSpPr>
          <p:spPr bwMode="auto">
            <a:xfrm rot="5400000">
              <a:off x="1164460" y="4632058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4428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Community Support</a:t>
            </a:r>
            <a:endParaRPr lang="de-DE" dirty="0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1548344" y="1163944"/>
            <a:ext cx="6120000" cy="5073368"/>
            <a:chOff x="827088" y="404813"/>
            <a:chExt cx="7296150" cy="6048375"/>
          </a:xfrm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827088" y="404813"/>
              <a:ext cx="7296150" cy="4959614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6315342" y="1479452"/>
              <a:ext cx="1226786" cy="74377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>
                  <a:solidFill>
                    <a:schemeClr val="bg1"/>
                  </a:solidFill>
                  <a:latin typeface="Calibri" pitchFamily="34" charset="0"/>
                </a:rPr>
                <a:t>GGUS</a:t>
              </a:r>
            </a:p>
          </p:txBody>
        </p:sp>
        <p:sp>
          <p:nvSpPr>
            <p:cNvPr id="7" name="AutoShape 8"/>
            <p:cNvSpPr>
              <a:spLocks noChangeAspect="1" noChangeArrowheads="1"/>
            </p:cNvSpPr>
            <p:nvPr/>
          </p:nvSpPr>
          <p:spPr bwMode="auto">
            <a:xfrm>
              <a:off x="827088" y="5451178"/>
              <a:ext cx="7296150" cy="903827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8" name="AutoShape 6"/>
            <p:cNvSpPr>
              <a:spLocks noChangeAspect="1" noChangeArrowheads="1"/>
            </p:cNvSpPr>
            <p:nvPr/>
          </p:nvSpPr>
          <p:spPr bwMode="auto">
            <a:xfrm>
              <a:off x="5653523" y="3899071"/>
              <a:ext cx="2276011" cy="777398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>
                  <a:latin typeface="Calibri" pitchFamily="34" charset="0"/>
                </a:rPr>
                <a:t>  </a:t>
              </a:r>
              <a:r>
                <a:rPr lang="de-DE" sz="2800" b="1" dirty="0" smtClean="0">
                  <a:latin typeface="Calibri" pitchFamily="34" charset="0"/>
                </a:rPr>
                <a:t>   VCR 2             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>
              <a:off x="1004649" y="2287785"/>
              <a:ext cx="6907399" cy="903827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Community/</a:t>
              </a:r>
              <a:r>
                <a:rPr lang="de-DE" sz="2800" b="1" dirty="0" err="1" smtClean="0">
                  <a:latin typeface="Calibri" pitchFamily="34" charset="0"/>
                </a:rPr>
                <a:t>Application</a:t>
              </a:r>
              <a:r>
                <a:rPr lang="de-DE" sz="2800" b="1" dirty="0" smtClean="0">
                  <a:latin typeface="Calibri" pitchFamily="34" charset="0"/>
                </a:rPr>
                <a:t> Support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10" name="AutoShape 7"/>
            <p:cNvSpPr>
              <a:spLocks noChangeAspect="1" noChangeArrowheads="1"/>
            </p:cNvSpPr>
            <p:nvPr/>
          </p:nvSpPr>
          <p:spPr bwMode="auto">
            <a:xfrm>
              <a:off x="3329086" y="5019440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UC 1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11" name="AutoShape 7"/>
            <p:cNvSpPr>
              <a:spLocks noChangeAspect="1" noChangeArrowheads="1"/>
            </p:cNvSpPr>
            <p:nvPr/>
          </p:nvSpPr>
          <p:spPr bwMode="auto">
            <a:xfrm>
              <a:off x="4491305" y="5019440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UC 2	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12" name="AutoShape 7"/>
            <p:cNvSpPr>
              <a:spLocks noChangeAspect="1" noChangeArrowheads="1"/>
            </p:cNvSpPr>
            <p:nvPr/>
          </p:nvSpPr>
          <p:spPr bwMode="auto">
            <a:xfrm>
              <a:off x="5653524" y="5019440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UC 3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6815742" y="5019440"/>
              <a:ext cx="1049225" cy="689975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UC n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14" name="AutoShape 19"/>
            <p:cNvSpPr>
              <a:spLocks noChangeAspect="1" noChangeArrowheads="1"/>
            </p:cNvSpPr>
            <p:nvPr/>
          </p:nvSpPr>
          <p:spPr bwMode="auto">
            <a:xfrm rot="5400000">
              <a:off x="5948265" y="3857349"/>
              <a:ext cx="2259566" cy="411619"/>
            </a:xfrm>
            <a:prstGeom prst="leftRightArrow">
              <a:avLst>
                <a:gd name="adj1" fmla="val 50000"/>
                <a:gd name="adj2" fmla="val 1098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15" name="AutoShape 24"/>
            <p:cNvSpPr>
              <a:spLocks noChangeAspect="1" noChangeArrowheads="1"/>
            </p:cNvSpPr>
            <p:nvPr/>
          </p:nvSpPr>
          <p:spPr bwMode="auto">
            <a:xfrm rot="5400000">
              <a:off x="5819026" y="4632057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16" name="AutoShape 25"/>
            <p:cNvSpPr>
              <a:spLocks noChangeAspect="1" noChangeArrowheads="1"/>
            </p:cNvSpPr>
            <p:nvPr/>
          </p:nvSpPr>
          <p:spPr bwMode="auto">
            <a:xfrm rot="5400000">
              <a:off x="7239515" y="4632057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17" name="AutoShape 26"/>
            <p:cNvSpPr>
              <a:spLocks noChangeAspect="1" noChangeArrowheads="1"/>
            </p:cNvSpPr>
            <p:nvPr/>
          </p:nvSpPr>
          <p:spPr bwMode="auto">
            <a:xfrm rot="5400000">
              <a:off x="5560790" y="3340877"/>
              <a:ext cx="1226622" cy="411619"/>
            </a:xfrm>
            <a:prstGeom prst="leftRightArrow">
              <a:avLst>
                <a:gd name="adj1" fmla="val 50000"/>
                <a:gd name="adj2" fmla="val 59613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18" name="AutoShape 6"/>
            <p:cNvSpPr>
              <a:spLocks noChangeAspect="1" noChangeArrowheads="1"/>
            </p:cNvSpPr>
            <p:nvPr/>
          </p:nvSpPr>
          <p:spPr bwMode="auto">
            <a:xfrm>
              <a:off x="3861770" y="5709414"/>
              <a:ext cx="4196900" cy="74377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solidFill>
                    <a:schemeClr val="bg1"/>
                  </a:solidFill>
                  <a:latin typeface="Calibri" pitchFamily="34" charset="0"/>
                </a:rPr>
                <a:t>Other Ticket System(s)</a:t>
              </a:r>
              <a:endParaRPr lang="de-DE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AutoShape 6"/>
            <p:cNvSpPr>
              <a:spLocks noChangeAspect="1" noChangeArrowheads="1"/>
            </p:cNvSpPr>
            <p:nvPr/>
          </p:nvSpPr>
          <p:spPr bwMode="auto">
            <a:xfrm>
              <a:off x="2483768" y="692583"/>
              <a:ext cx="4008975" cy="90382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>
                  <a:latin typeface="Calibri" pitchFamily="34" charset="0"/>
                </a:rPr>
                <a:t>TPM</a:t>
              </a:r>
            </a:p>
          </p:txBody>
        </p:sp>
        <p:sp>
          <p:nvSpPr>
            <p:cNvPr id="20" name="AutoShape 26"/>
            <p:cNvSpPr>
              <a:spLocks noChangeAspect="1" noChangeArrowheads="1"/>
            </p:cNvSpPr>
            <p:nvPr/>
          </p:nvSpPr>
          <p:spPr bwMode="auto">
            <a:xfrm rot="5400000">
              <a:off x="3877993" y="1748169"/>
              <a:ext cx="1226622" cy="411619"/>
            </a:xfrm>
            <a:prstGeom prst="leftRightArrow">
              <a:avLst>
                <a:gd name="adj1" fmla="val 50000"/>
                <a:gd name="adj2" fmla="val 59613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21" name="AutoShape 6"/>
            <p:cNvSpPr>
              <a:spLocks noChangeAspect="1" noChangeArrowheads="1"/>
            </p:cNvSpPr>
            <p:nvPr/>
          </p:nvSpPr>
          <p:spPr bwMode="auto">
            <a:xfrm>
              <a:off x="3275856" y="3899071"/>
              <a:ext cx="2276011" cy="777398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>
                  <a:latin typeface="Calibri" pitchFamily="34" charset="0"/>
                </a:rPr>
                <a:t>  </a:t>
              </a:r>
              <a:r>
                <a:rPr lang="de-DE" sz="2800" b="1" dirty="0" smtClean="0">
                  <a:latin typeface="Calibri" pitchFamily="34" charset="0"/>
                </a:rPr>
                <a:t>   VCR 1     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22" name="AutoShape 22"/>
            <p:cNvSpPr>
              <a:spLocks noChangeAspect="1" noChangeArrowheads="1"/>
            </p:cNvSpPr>
            <p:nvPr/>
          </p:nvSpPr>
          <p:spPr bwMode="auto">
            <a:xfrm rot="5400000">
              <a:off x="3494589" y="4632057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23" name="AutoShape 23"/>
            <p:cNvSpPr>
              <a:spLocks noChangeAspect="1" noChangeArrowheads="1"/>
            </p:cNvSpPr>
            <p:nvPr/>
          </p:nvSpPr>
          <p:spPr bwMode="auto">
            <a:xfrm rot="5400000">
              <a:off x="4422749" y="4632057"/>
              <a:ext cx="710149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24" name="AutoShape 27"/>
            <p:cNvSpPr>
              <a:spLocks noChangeAspect="1" noChangeArrowheads="1"/>
            </p:cNvSpPr>
            <p:nvPr/>
          </p:nvSpPr>
          <p:spPr bwMode="auto">
            <a:xfrm rot="5400000">
              <a:off x="4100015" y="3857349"/>
              <a:ext cx="2259566" cy="411619"/>
            </a:xfrm>
            <a:prstGeom prst="leftRightArrow">
              <a:avLst>
                <a:gd name="adj1" fmla="val 50000"/>
                <a:gd name="adj2" fmla="val 1098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  <p:sp>
          <p:nvSpPr>
            <p:cNvPr id="25" name="AutoShape 6"/>
            <p:cNvSpPr>
              <a:spLocks noChangeAspect="1" noChangeArrowheads="1"/>
            </p:cNvSpPr>
            <p:nvPr/>
          </p:nvSpPr>
          <p:spPr bwMode="auto">
            <a:xfrm>
              <a:off x="927837" y="3899071"/>
              <a:ext cx="2276011" cy="777398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latin typeface="Calibri" pitchFamily="34" charset="0"/>
                </a:rPr>
                <a:t>Central CAS</a:t>
              </a:r>
              <a:endParaRPr lang="de-DE" sz="2800" b="1" dirty="0">
                <a:latin typeface="Calibri" pitchFamily="34" charset="0"/>
              </a:endParaRPr>
            </a:p>
          </p:txBody>
        </p:sp>
        <p:sp>
          <p:nvSpPr>
            <p:cNvPr id="26" name="AutoShape 26"/>
            <p:cNvSpPr>
              <a:spLocks noChangeAspect="1" noChangeArrowheads="1"/>
            </p:cNvSpPr>
            <p:nvPr/>
          </p:nvSpPr>
          <p:spPr bwMode="auto">
            <a:xfrm rot="5400000">
              <a:off x="1520631" y="3340878"/>
              <a:ext cx="1226622" cy="411619"/>
            </a:xfrm>
            <a:prstGeom prst="leftRightArrow">
              <a:avLst>
                <a:gd name="adj1" fmla="val 50000"/>
                <a:gd name="adj2" fmla="val 59613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800"/>
            </a:p>
          </p:txBody>
        </p:sp>
      </p:grpSp>
    </p:spTree>
    <p:extLst>
      <p:ext uri="{BB962C8B-B14F-4D97-AF65-F5344CB8AC3E}">
        <p14:creationId xmlns:p14="http://schemas.microsoft.com/office/powerpoint/2010/main" val="19112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Middleware Support</a:t>
            </a:r>
            <a:endParaRPr lang="de-DE" dirty="0"/>
          </a:p>
        </p:txBody>
      </p:sp>
      <p:grpSp>
        <p:nvGrpSpPr>
          <p:cNvPr id="5" name="Gruppieren 3"/>
          <p:cNvGrpSpPr>
            <a:grpSpLocks noChangeAspect="1"/>
          </p:cNvGrpSpPr>
          <p:nvPr/>
        </p:nvGrpSpPr>
        <p:grpSpPr bwMode="auto">
          <a:xfrm>
            <a:off x="1632707" y="1235952"/>
            <a:ext cx="6120000" cy="5073368"/>
            <a:chOff x="827088" y="404932"/>
            <a:chExt cx="7296150" cy="6048256"/>
          </a:xfrm>
        </p:grpSpPr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827088" y="404932"/>
              <a:ext cx="7296150" cy="4959516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6315342" y="1479550"/>
              <a:ext cx="1226786" cy="7437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solidFill>
                    <a:schemeClr val="bg1"/>
                  </a:solidFill>
                  <a:latin typeface="Calibri" pitchFamily="34" charset="0"/>
                </a:rPr>
                <a:t>GGUS</a:t>
              </a:r>
            </a:p>
          </p:txBody>
        </p: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>
              <a:off x="827088" y="5451198"/>
              <a:ext cx="7296150" cy="903809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>
              <a:off x="3329087" y="3899121"/>
              <a:ext cx="4600448" cy="77738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  EMI</a:t>
              </a:r>
            </a:p>
          </p:txBody>
        </p:sp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1004649" y="2287867"/>
              <a:ext cx="6907399" cy="903809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DMSU</a:t>
              </a:r>
            </a:p>
          </p:txBody>
        </p:sp>
        <p:sp>
          <p:nvSpPr>
            <p:cNvPr id="11" name="AutoShape 7"/>
            <p:cNvSpPr>
              <a:spLocks noChangeAspect="1" noChangeArrowheads="1"/>
            </p:cNvSpPr>
            <p:nvPr/>
          </p:nvSpPr>
          <p:spPr bwMode="auto">
            <a:xfrm>
              <a:off x="3329086" y="5019468"/>
              <a:ext cx="1049225" cy="689961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PT 3</a:t>
              </a:r>
            </a:p>
          </p:txBody>
        </p:sp>
        <p:sp>
          <p:nvSpPr>
            <p:cNvPr id="12" name="AutoShape 7"/>
            <p:cNvSpPr>
              <a:spLocks noChangeAspect="1" noChangeArrowheads="1"/>
            </p:cNvSpPr>
            <p:nvPr/>
          </p:nvSpPr>
          <p:spPr bwMode="auto">
            <a:xfrm>
              <a:off x="4491305" y="5019468"/>
              <a:ext cx="1049225" cy="689961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PT 4</a:t>
              </a:r>
            </a:p>
          </p:txBody>
        </p:sp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5653524" y="5019468"/>
              <a:ext cx="1049225" cy="689961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PT 5</a:t>
              </a:r>
            </a:p>
          </p:txBody>
        </p:sp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6815742" y="5019468"/>
              <a:ext cx="1049225" cy="689961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PT n</a:t>
              </a:r>
            </a:p>
          </p:txBody>
        </p:sp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 rot="5400000">
              <a:off x="5948287" y="3857396"/>
              <a:ext cx="2259522" cy="411619"/>
            </a:xfrm>
            <a:prstGeom prst="leftRightArrow">
              <a:avLst>
                <a:gd name="adj1" fmla="val 50000"/>
                <a:gd name="adj2" fmla="val 1098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16" name="AutoShape 22"/>
            <p:cNvSpPr>
              <a:spLocks noChangeAspect="1" noChangeArrowheads="1"/>
            </p:cNvSpPr>
            <p:nvPr/>
          </p:nvSpPr>
          <p:spPr bwMode="auto">
            <a:xfrm rot="5400000">
              <a:off x="3494596" y="4632089"/>
              <a:ext cx="710135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17" name="AutoShape 23"/>
            <p:cNvSpPr>
              <a:spLocks noChangeAspect="1" noChangeArrowheads="1"/>
            </p:cNvSpPr>
            <p:nvPr/>
          </p:nvSpPr>
          <p:spPr bwMode="auto">
            <a:xfrm rot="5400000">
              <a:off x="4422756" y="4632089"/>
              <a:ext cx="710135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18" name="AutoShape 24"/>
            <p:cNvSpPr>
              <a:spLocks noChangeAspect="1" noChangeArrowheads="1"/>
            </p:cNvSpPr>
            <p:nvPr/>
          </p:nvSpPr>
          <p:spPr bwMode="auto">
            <a:xfrm rot="5400000">
              <a:off x="5819033" y="4632089"/>
              <a:ext cx="710135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19" name="AutoShape 25"/>
            <p:cNvSpPr>
              <a:spLocks noChangeAspect="1" noChangeArrowheads="1"/>
            </p:cNvSpPr>
            <p:nvPr/>
          </p:nvSpPr>
          <p:spPr bwMode="auto">
            <a:xfrm rot="5400000">
              <a:off x="7239522" y="4632089"/>
              <a:ext cx="710135" cy="411619"/>
            </a:xfrm>
            <a:prstGeom prst="leftRightArrow">
              <a:avLst>
                <a:gd name="adj1" fmla="val 50000"/>
                <a:gd name="adj2" fmla="val 345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20" name="AutoShape 26"/>
            <p:cNvSpPr>
              <a:spLocks noChangeAspect="1" noChangeArrowheads="1"/>
            </p:cNvSpPr>
            <p:nvPr/>
          </p:nvSpPr>
          <p:spPr bwMode="auto">
            <a:xfrm rot="5400000">
              <a:off x="5560802" y="3340934"/>
              <a:ext cx="1226598" cy="411619"/>
            </a:xfrm>
            <a:prstGeom prst="leftRightArrow">
              <a:avLst>
                <a:gd name="adj1" fmla="val 50000"/>
                <a:gd name="adj2" fmla="val 59613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21" name="AutoShape 27"/>
            <p:cNvSpPr>
              <a:spLocks noChangeAspect="1" noChangeArrowheads="1"/>
            </p:cNvSpPr>
            <p:nvPr/>
          </p:nvSpPr>
          <p:spPr bwMode="auto">
            <a:xfrm rot="5400000">
              <a:off x="4100037" y="3857396"/>
              <a:ext cx="2259522" cy="411619"/>
            </a:xfrm>
            <a:prstGeom prst="leftRightArrow">
              <a:avLst>
                <a:gd name="adj1" fmla="val 50000"/>
                <a:gd name="adj2" fmla="val 109812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sp>
          <p:nvSpPr>
            <p:cNvPr id="22" name="AutoShape 6"/>
            <p:cNvSpPr>
              <a:spLocks noChangeAspect="1" noChangeArrowheads="1"/>
            </p:cNvSpPr>
            <p:nvPr/>
          </p:nvSpPr>
          <p:spPr bwMode="auto">
            <a:xfrm>
              <a:off x="3861770" y="5709429"/>
              <a:ext cx="4196900" cy="7437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Calibri" pitchFamily="34" charset="0"/>
                </a:rPr>
                <a:t>Bug Tracking Tool(s</a:t>
              </a:r>
              <a:r>
                <a:rPr lang="de-DE" sz="3200" b="1" dirty="0" smtClean="0">
                  <a:solidFill>
                    <a:schemeClr val="bg1"/>
                  </a:solidFill>
                  <a:latin typeface="Calibri" pitchFamily="34" charset="0"/>
                </a:rPr>
                <a:t>)    </a:t>
              </a:r>
            </a:p>
          </p:txBody>
        </p:sp>
        <p:sp>
          <p:nvSpPr>
            <p:cNvPr id="23" name="AutoShape 6"/>
            <p:cNvSpPr>
              <a:spLocks noChangeAspect="1" noChangeArrowheads="1"/>
            </p:cNvSpPr>
            <p:nvPr/>
          </p:nvSpPr>
          <p:spPr bwMode="auto">
            <a:xfrm>
              <a:off x="2483768" y="692696"/>
              <a:ext cx="4008975" cy="90380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200" b="1">
                  <a:latin typeface="Calibri" pitchFamily="34" charset="0"/>
                </a:rPr>
                <a:t>TPM</a:t>
              </a:r>
            </a:p>
          </p:txBody>
        </p:sp>
        <p:sp>
          <p:nvSpPr>
            <p:cNvPr id="24" name="AutoShape 26"/>
            <p:cNvSpPr>
              <a:spLocks noChangeAspect="1" noChangeArrowheads="1"/>
            </p:cNvSpPr>
            <p:nvPr/>
          </p:nvSpPr>
          <p:spPr bwMode="auto">
            <a:xfrm rot="5400000">
              <a:off x="3878005" y="1748258"/>
              <a:ext cx="1226598" cy="411619"/>
            </a:xfrm>
            <a:prstGeom prst="leftRightArrow">
              <a:avLst>
                <a:gd name="adj1" fmla="val 50000"/>
                <a:gd name="adj2" fmla="val 59613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3200"/>
            </a:p>
          </p:txBody>
        </p:sp>
        <p:grpSp>
          <p:nvGrpSpPr>
            <p:cNvPr id="25" name="Gruppieren 2"/>
            <p:cNvGrpSpPr>
              <a:grpSpLocks/>
            </p:cNvGrpSpPr>
            <p:nvPr/>
          </p:nvGrpSpPr>
          <p:grpSpPr bwMode="auto">
            <a:xfrm>
              <a:off x="1004649" y="3899342"/>
              <a:ext cx="2211445" cy="1810087"/>
              <a:chOff x="1004649" y="3899342"/>
              <a:chExt cx="2211445" cy="1810087"/>
            </a:xfrm>
          </p:grpSpPr>
          <p:sp>
            <p:nvSpPr>
              <p:cNvPr id="26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004649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6CB05C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3200" b="1">
                    <a:latin typeface="Calibri" pitchFamily="34" charset="0"/>
                  </a:rPr>
                  <a:t>PT 1</a:t>
                </a:r>
              </a:p>
            </p:txBody>
          </p:sp>
          <p:sp>
            <p:nvSpPr>
              <p:cNvPr id="27" name="AutoShape 7"/>
              <p:cNvSpPr>
                <a:spLocks noChangeAspect="1" noChangeArrowheads="1"/>
              </p:cNvSpPr>
              <p:nvPr/>
            </p:nvSpPr>
            <p:spPr bwMode="auto">
              <a:xfrm>
                <a:off x="2166868" y="5019468"/>
                <a:ext cx="1049225" cy="689961"/>
              </a:xfrm>
              <a:prstGeom prst="roundRect">
                <a:avLst>
                  <a:gd name="adj" fmla="val 16667"/>
                </a:avLst>
              </a:prstGeom>
              <a:solidFill>
                <a:srgbClr val="6CB05C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3200" b="1">
                    <a:latin typeface="Calibri" pitchFamily="34" charset="0"/>
                  </a:rPr>
                  <a:t>PT 2</a:t>
                </a:r>
              </a:p>
            </p:txBody>
          </p:sp>
          <p:sp>
            <p:nvSpPr>
              <p:cNvPr id="28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004650" y="3899342"/>
                <a:ext cx="2211444" cy="777383"/>
              </a:xfrm>
              <a:prstGeom prst="roundRect">
                <a:avLst>
                  <a:gd name="adj" fmla="val 16667"/>
                </a:avLst>
              </a:prstGeom>
              <a:solidFill>
                <a:srgbClr val="6CB05C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sz="3200" b="1">
                    <a:latin typeface="Calibri" pitchFamily="34" charset="0"/>
                  </a:rPr>
                  <a:t> IGE</a:t>
                </a:r>
              </a:p>
            </p:txBody>
          </p:sp>
          <p:sp>
            <p:nvSpPr>
              <p:cNvPr id="29" name="AutoShape 21"/>
              <p:cNvSpPr>
                <a:spLocks noChangeAspect="1" noChangeArrowheads="1"/>
              </p:cNvSpPr>
              <p:nvPr/>
            </p:nvSpPr>
            <p:spPr bwMode="auto">
              <a:xfrm rot="5400000">
                <a:off x="2332377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3200"/>
              </a:p>
            </p:txBody>
          </p:sp>
          <p:sp>
            <p:nvSpPr>
              <p:cNvPr id="30" name="AutoShape 20"/>
              <p:cNvSpPr>
                <a:spLocks noChangeAspect="1" noChangeArrowheads="1"/>
              </p:cNvSpPr>
              <p:nvPr/>
            </p:nvSpPr>
            <p:spPr bwMode="auto">
              <a:xfrm rot="5400000">
                <a:off x="1194371" y="4632089"/>
                <a:ext cx="710135" cy="411619"/>
              </a:xfrm>
              <a:prstGeom prst="leftRightArrow">
                <a:avLst>
                  <a:gd name="adj1" fmla="val 50000"/>
                  <a:gd name="adj2" fmla="val 34512"/>
                </a:avLst>
              </a:prstGeom>
              <a:solidFill>
                <a:srgbClr val="CC3399">
                  <a:alpha val="7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3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DCIs</a:t>
            </a:r>
            <a:endParaRPr lang="de-DE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76250" y="1268760"/>
            <a:ext cx="7296150" cy="4973638"/>
            <a:chOff x="192" y="455"/>
            <a:chExt cx="5424" cy="3698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192" y="2016"/>
              <a:ext cx="5424" cy="1392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2688" y="480"/>
              <a:ext cx="2928" cy="2736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4272" y="455"/>
              <a:ext cx="912" cy="5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solidFill>
                    <a:schemeClr val="bg1"/>
                  </a:solidFill>
                  <a:latin typeface="Calibri" pitchFamily="34" charset="0"/>
                </a:rPr>
                <a:t>GGUS</a:t>
              </a:r>
            </a:p>
          </p:txBody>
        </p:sp>
        <p:sp>
          <p:nvSpPr>
            <p:cNvPr id="8" name="AutoShape 8"/>
            <p:cNvSpPr>
              <a:spLocks noChangeAspect="1" noChangeArrowheads="1"/>
            </p:cNvSpPr>
            <p:nvPr/>
          </p:nvSpPr>
          <p:spPr bwMode="auto">
            <a:xfrm>
              <a:off x="192" y="3408"/>
              <a:ext cx="5424" cy="672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6"/>
            <p:cNvSpPr>
              <a:spLocks noChangeAspect="1" noChangeArrowheads="1"/>
            </p:cNvSpPr>
            <p:nvPr/>
          </p:nvSpPr>
          <p:spPr bwMode="auto">
            <a:xfrm>
              <a:off x="288" y="2254"/>
              <a:ext cx="5184" cy="578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EMI</a:t>
              </a:r>
            </a:p>
          </p:txBody>
        </p:sp>
        <p:sp>
          <p:nvSpPr>
            <p:cNvPr id="10" name="AutoShape 6"/>
            <p:cNvSpPr>
              <a:spLocks noChangeAspect="1" noChangeArrowheads="1"/>
            </p:cNvSpPr>
            <p:nvPr/>
          </p:nvSpPr>
          <p:spPr bwMode="auto">
            <a:xfrm>
              <a:off x="2832" y="1056"/>
              <a:ext cx="2627" cy="672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 dirty="0" smtClean="0">
                  <a:latin typeface="Calibri" pitchFamily="34" charset="0"/>
                </a:rPr>
                <a:t>DMSU</a:t>
              </a:r>
              <a:endParaRPr lang="de-DE" sz="3600" b="1" dirty="0">
                <a:latin typeface="Calibri" pitchFamily="34" charset="0"/>
              </a:endParaRPr>
            </a:p>
          </p:txBody>
        </p:sp>
        <p:sp>
          <p:nvSpPr>
            <p:cNvPr id="11" name="AutoShape 7"/>
            <p:cNvSpPr>
              <a:spLocks noChangeAspect="1" noChangeArrowheads="1"/>
            </p:cNvSpPr>
            <p:nvPr/>
          </p:nvSpPr>
          <p:spPr bwMode="auto">
            <a:xfrm>
              <a:off x="324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1</a:t>
              </a:r>
            </a:p>
          </p:txBody>
        </p:sp>
        <p:sp>
          <p:nvSpPr>
            <p:cNvPr id="12" name="AutoShape 7"/>
            <p:cNvSpPr>
              <a:spLocks noChangeAspect="1" noChangeArrowheads="1"/>
            </p:cNvSpPr>
            <p:nvPr/>
          </p:nvSpPr>
          <p:spPr bwMode="auto">
            <a:xfrm>
              <a:off x="1188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2</a:t>
              </a:r>
            </a:p>
          </p:txBody>
        </p:sp>
        <p:sp>
          <p:nvSpPr>
            <p:cNvPr id="13" name="AutoShape 7"/>
            <p:cNvSpPr>
              <a:spLocks noChangeAspect="1" noChangeArrowheads="1"/>
            </p:cNvSpPr>
            <p:nvPr/>
          </p:nvSpPr>
          <p:spPr bwMode="auto">
            <a:xfrm>
              <a:off x="2052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3</a:t>
              </a:r>
            </a:p>
          </p:txBody>
        </p:sp>
        <p:sp>
          <p:nvSpPr>
            <p:cNvPr id="14" name="AutoShape 7"/>
            <p:cNvSpPr>
              <a:spLocks noChangeAspect="1" noChangeArrowheads="1"/>
            </p:cNvSpPr>
            <p:nvPr/>
          </p:nvSpPr>
          <p:spPr bwMode="auto">
            <a:xfrm>
              <a:off x="2916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4</a:t>
              </a:r>
            </a:p>
          </p:txBody>
        </p:sp>
        <p:sp>
          <p:nvSpPr>
            <p:cNvPr id="15" name="AutoShape 7"/>
            <p:cNvSpPr>
              <a:spLocks noChangeAspect="1" noChangeArrowheads="1"/>
            </p:cNvSpPr>
            <p:nvPr/>
          </p:nvSpPr>
          <p:spPr bwMode="auto">
            <a:xfrm>
              <a:off x="3780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5</a:t>
              </a:r>
            </a:p>
          </p:txBody>
        </p:sp>
        <p:sp>
          <p:nvSpPr>
            <p:cNvPr id="16" name="AutoShape 7"/>
            <p:cNvSpPr>
              <a:spLocks noChangeAspect="1" noChangeArrowheads="1"/>
            </p:cNvSpPr>
            <p:nvPr/>
          </p:nvSpPr>
          <p:spPr bwMode="auto">
            <a:xfrm>
              <a:off x="4644" y="3087"/>
              <a:ext cx="780" cy="51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latin typeface="Calibri" pitchFamily="34" charset="0"/>
                </a:rPr>
                <a:t>PT n</a:t>
              </a:r>
            </a:p>
          </p:txBody>
        </p:sp>
        <p:sp>
          <p:nvSpPr>
            <p:cNvPr id="17" name="AutoShape 6"/>
            <p:cNvSpPr>
              <a:spLocks noChangeAspect="1" noChangeArrowheads="1"/>
            </p:cNvSpPr>
            <p:nvPr/>
          </p:nvSpPr>
          <p:spPr bwMode="auto">
            <a:xfrm>
              <a:off x="336" y="528"/>
              <a:ext cx="2160" cy="1296"/>
            </a:xfrm>
            <a:prstGeom prst="roundRect">
              <a:avLst>
                <a:gd name="adj" fmla="val 16667"/>
              </a:avLst>
            </a:prstGeom>
            <a:solidFill>
              <a:srgbClr val="6CB05C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solidFill>
                    <a:schemeClr val="bg2"/>
                  </a:solidFill>
                  <a:latin typeface="Calibri" pitchFamily="34" charset="0"/>
                </a:rPr>
                <a:t>Other DCIs</a:t>
              </a:r>
            </a:p>
          </p:txBody>
        </p:sp>
        <p:sp>
          <p:nvSpPr>
            <p:cNvPr id="18" name="AutoShape 18"/>
            <p:cNvSpPr>
              <a:spLocks noChangeAspect="1" noChangeArrowheads="1"/>
            </p:cNvSpPr>
            <p:nvPr/>
          </p:nvSpPr>
          <p:spPr bwMode="auto">
            <a:xfrm rot="5400000">
              <a:off x="975" y="1839"/>
              <a:ext cx="912" cy="306"/>
            </a:xfrm>
            <a:prstGeom prst="leftRightArrow">
              <a:avLst>
                <a:gd name="adj1" fmla="val 50000"/>
                <a:gd name="adj2" fmla="val 59608"/>
              </a:avLst>
            </a:prstGeom>
            <a:solidFill>
              <a:srgbClr val="CC339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AutoShape 19"/>
            <p:cNvSpPr>
              <a:spLocks noChangeAspect="1" noChangeArrowheads="1"/>
            </p:cNvSpPr>
            <p:nvPr/>
          </p:nvSpPr>
          <p:spPr bwMode="auto">
            <a:xfrm rot="5400000">
              <a:off x="3999" y="2223"/>
              <a:ext cx="1680" cy="306"/>
            </a:xfrm>
            <a:prstGeom prst="leftRightArrow">
              <a:avLst>
                <a:gd name="adj1" fmla="val 50000"/>
                <a:gd name="adj2" fmla="val 109804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20"/>
            <p:cNvSpPr>
              <a:spLocks noChangeAspect="1" noChangeArrowheads="1"/>
            </p:cNvSpPr>
            <p:nvPr/>
          </p:nvSpPr>
          <p:spPr bwMode="auto">
            <a:xfrm rot="5400000">
              <a:off x="465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21"/>
            <p:cNvSpPr>
              <a:spLocks noChangeAspect="1" noChangeArrowheads="1"/>
            </p:cNvSpPr>
            <p:nvPr/>
          </p:nvSpPr>
          <p:spPr bwMode="auto">
            <a:xfrm rot="5400000">
              <a:off x="1311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utoShape 22"/>
            <p:cNvSpPr>
              <a:spLocks noChangeAspect="1" noChangeArrowheads="1"/>
            </p:cNvSpPr>
            <p:nvPr/>
          </p:nvSpPr>
          <p:spPr bwMode="auto">
            <a:xfrm rot="5400000">
              <a:off x="2175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23"/>
            <p:cNvSpPr>
              <a:spLocks noChangeAspect="1" noChangeArrowheads="1"/>
            </p:cNvSpPr>
            <p:nvPr/>
          </p:nvSpPr>
          <p:spPr bwMode="auto">
            <a:xfrm rot="5400000">
              <a:off x="2865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24"/>
            <p:cNvSpPr>
              <a:spLocks noChangeAspect="1" noChangeArrowheads="1"/>
            </p:cNvSpPr>
            <p:nvPr/>
          </p:nvSpPr>
          <p:spPr bwMode="auto">
            <a:xfrm rot="5400000">
              <a:off x="3903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25"/>
            <p:cNvSpPr>
              <a:spLocks noChangeAspect="1" noChangeArrowheads="1"/>
            </p:cNvSpPr>
            <p:nvPr/>
          </p:nvSpPr>
          <p:spPr bwMode="auto">
            <a:xfrm rot="5400000">
              <a:off x="4959" y="2799"/>
              <a:ext cx="528" cy="306"/>
            </a:xfrm>
            <a:prstGeom prst="leftRightArrow">
              <a:avLst>
                <a:gd name="adj1" fmla="val 50000"/>
                <a:gd name="adj2" fmla="val 34510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26"/>
            <p:cNvSpPr>
              <a:spLocks noChangeAspect="1" noChangeArrowheads="1"/>
            </p:cNvSpPr>
            <p:nvPr/>
          </p:nvSpPr>
          <p:spPr bwMode="auto">
            <a:xfrm rot="5400000">
              <a:off x="3711" y="1839"/>
              <a:ext cx="912" cy="306"/>
            </a:xfrm>
            <a:prstGeom prst="leftRightArrow">
              <a:avLst>
                <a:gd name="adj1" fmla="val 50000"/>
                <a:gd name="adj2" fmla="val 59608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27"/>
            <p:cNvSpPr>
              <a:spLocks noChangeAspect="1" noChangeArrowheads="1"/>
            </p:cNvSpPr>
            <p:nvPr/>
          </p:nvSpPr>
          <p:spPr bwMode="auto">
            <a:xfrm rot="5400000">
              <a:off x="2625" y="2223"/>
              <a:ext cx="1680" cy="306"/>
            </a:xfrm>
            <a:prstGeom prst="leftRightArrow">
              <a:avLst>
                <a:gd name="adj1" fmla="val 50000"/>
                <a:gd name="adj2" fmla="val 109804"/>
              </a:avLst>
            </a:pr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utoShape 6"/>
            <p:cNvSpPr>
              <a:spLocks noChangeAspect="1" noChangeArrowheads="1"/>
            </p:cNvSpPr>
            <p:nvPr/>
          </p:nvSpPr>
          <p:spPr bwMode="auto">
            <a:xfrm>
              <a:off x="2448" y="3600"/>
              <a:ext cx="3120" cy="5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solidFill>
                    <a:schemeClr val="bg1"/>
                  </a:solidFill>
                  <a:latin typeface="Calibri" pitchFamily="34" charset="0"/>
                </a:rPr>
                <a:t>Bug Tracking Tool(s)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6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Helpdesk GGUS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5" y="1196752"/>
            <a:ext cx="8876211" cy="4824536"/>
          </a:xfrm>
        </p:spPr>
      </p:pic>
      <p:sp>
        <p:nvSpPr>
          <p:cNvPr id="5" name="Titel 1"/>
          <p:cNvSpPr txBox="1">
            <a:spLocks/>
          </p:cNvSpPr>
          <p:nvPr/>
        </p:nvSpPr>
        <p:spPr bwMode="auto">
          <a:xfrm rot="20890805">
            <a:off x="2859896" y="5128535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www.ggus.org</a:t>
            </a:r>
            <a:endParaRPr lang="de-DE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2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Helpdesk GGUS</a:t>
            </a:r>
            <a:endParaRPr lang="en-US" dirty="0" smtClean="0"/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M</a:t>
            </a:r>
            <a:r>
              <a:rPr lang="en-US" b="1" dirty="0" smtClean="0">
                <a:latin typeface="+mn-lt"/>
              </a:rPr>
              <a:t>or</a:t>
            </a:r>
            <a:r>
              <a:rPr lang="en-US" b="1" dirty="0" smtClean="0">
                <a:latin typeface="+mn-lt"/>
              </a:rPr>
              <a:t>e information can be found here:</a:t>
            </a:r>
          </a:p>
          <a:p>
            <a:pPr marL="0" indent="0">
              <a:buNone/>
            </a:pPr>
            <a:r>
              <a:rPr lang="en-US" b="1" dirty="0">
                <a:latin typeface="+mn-lt"/>
                <a:hlinkClick r:id="rId2"/>
              </a:rPr>
              <a:t>https://</a:t>
            </a:r>
            <a:r>
              <a:rPr lang="en-US" b="1" dirty="0" smtClean="0">
                <a:latin typeface="+mn-lt"/>
                <a:hlinkClick r:id="rId2"/>
              </a:rPr>
              <a:t>gus.fzk.de/pages/docu.php</a:t>
            </a:r>
            <a:r>
              <a:rPr lang="en-US" b="1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Including: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GGUS users guide:</a:t>
            </a:r>
          </a:p>
          <a:p>
            <a:pPr marL="0" indent="0">
              <a:buNone/>
            </a:pPr>
            <a:r>
              <a:rPr lang="en-US" b="1" dirty="0">
                <a:latin typeface="+mn-lt"/>
                <a:hlinkClick r:id="rId3"/>
              </a:rPr>
              <a:t>https://</a:t>
            </a:r>
            <a:r>
              <a:rPr lang="en-US" b="1" dirty="0" smtClean="0">
                <a:latin typeface="+mn-lt"/>
                <a:hlinkClick r:id="rId3"/>
              </a:rPr>
              <a:t>gus.fzk.de/pages/ggus-docs/PDF/1900_GGUS_User_Guide.pdf</a:t>
            </a:r>
            <a:r>
              <a:rPr lang="en-US" b="1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GGUS </a:t>
            </a:r>
            <a:r>
              <a:rPr lang="en-US" b="1" dirty="0" err="1">
                <a:latin typeface="+mn-lt"/>
              </a:rPr>
              <a:t>HelpDesk</a:t>
            </a:r>
            <a:r>
              <a:rPr lang="en-US" b="1" dirty="0">
                <a:latin typeface="+mn-lt"/>
              </a:rPr>
              <a:t> System </a:t>
            </a:r>
            <a:r>
              <a:rPr lang="en-US" b="1" dirty="0" smtClean="0">
                <a:latin typeface="+mn-lt"/>
              </a:rPr>
              <a:t>– Tutorial:</a:t>
            </a:r>
          </a:p>
          <a:p>
            <a:pPr marL="0" indent="0">
              <a:buNone/>
            </a:pPr>
            <a:r>
              <a:rPr lang="en-US" b="1" dirty="0">
                <a:latin typeface="+mn-lt"/>
                <a:hlinkClick r:id="rId4"/>
              </a:rPr>
              <a:t>https://</a:t>
            </a:r>
            <a:r>
              <a:rPr lang="en-US" b="1" dirty="0" smtClean="0">
                <a:latin typeface="+mn-lt"/>
                <a:hlinkClick r:id="rId4"/>
              </a:rPr>
              <a:t>gus.fzk.de/pages/ggus-docs/PDF/1100_Tutorial_on_GGUS-HelpDesk_System.pdf</a:t>
            </a:r>
            <a:r>
              <a:rPr lang="en-US" b="1" dirty="0" smtClean="0">
                <a:latin typeface="+mn-lt"/>
              </a:rPr>
              <a:t> </a:t>
            </a:r>
            <a:endParaRPr lang="en-US" b="1" dirty="0" smtClean="0">
              <a:latin typeface="+mn-lt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9/14/2010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User Support Areas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Application </a:t>
            </a:r>
            <a:r>
              <a:rPr lang="en-US" b="1" dirty="0">
                <a:latin typeface="+mn-lt"/>
              </a:rPr>
              <a:t>integration and support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b="1" dirty="0">
                <a:latin typeface="+mn-lt"/>
              </a:rPr>
              <a:t>User education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Simple access to a broad range of information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Day-to-day support for the users of grid data, compute, networking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VO-specific services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User Support Topics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First </a:t>
            </a:r>
            <a:r>
              <a:rPr lang="de-DE" b="1" dirty="0">
                <a:latin typeface="+mn-lt"/>
              </a:rPr>
              <a:t>L</a:t>
            </a:r>
            <a:r>
              <a:rPr lang="de-DE" b="1" dirty="0" smtClean="0">
                <a:latin typeface="+mn-lt"/>
              </a:rPr>
              <a:t>ine Support (Front Desk)</a:t>
            </a:r>
          </a:p>
          <a:p>
            <a:pPr lvl="1"/>
            <a:r>
              <a:rPr lang="de-DE" b="1" dirty="0" err="1" smtClean="0">
                <a:latin typeface="+mn-lt"/>
              </a:rPr>
              <a:t>Grid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Generalists</a:t>
            </a:r>
            <a:endParaRPr lang="de-DE" b="1" dirty="0" smtClean="0">
              <a:latin typeface="+mn-lt"/>
            </a:endParaRPr>
          </a:p>
          <a:p>
            <a:endParaRPr lang="de-DE" b="1" dirty="0">
              <a:latin typeface="+mn-lt"/>
            </a:endParaRPr>
          </a:p>
          <a:p>
            <a:r>
              <a:rPr lang="de-DE" b="1" dirty="0" smtClean="0">
                <a:latin typeface="+mn-lt"/>
              </a:rPr>
              <a:t>Second / Third Level Support</a:t>
            </a:r>
          </a:p>
          <a:p>
            <a:pPr lvl="1"/>
            <a:r>
              <a:rPr lang="de-DE" b="1" dirty="0" err="1" smtClean="0">
                <a:latin typeface="+mn-lt"/>
              </a:rPr>
              <a:t>Applications</a:t>
            </a:r>
            <a:r>
              <a:rPr lang="de-DE" b="1" dirty="0" smtClean="0">
                <a:latin typeface="+mn-lt"/>
              </a:rPr>
              <a:t> / Community Support</a:t>
            </a:r>
          </a:p>
          <a:p>
            <a:pPr lvl="1"/>
            <a:r>
              <a:rPr lang="de-DE" b="1" dirty="0" smtClean="0">
                <a:latin typeface="+mn-lt"/>
              </a:rPr>
              <a:t>Middleware Support</a:t>
            </a:r>
          </a:p>
          <a:p>
            <a:pPr lvl="1"/>
            <a:r>
              <a:rPr lang="de-DE" b="1" dirty="0" err="1" smtClean="0">
                <a:latin typeface="+mn-lt"/>
              </a:rPr>
              <a:t>Operations</a:t>
            </a:r>
            <a:r>
              <a:rPr lang="de-DE" b="1" dirty="0" smtClean="0">
                <a:latin typeface="+mn-lt"/>
              </a:rPr>
              <a:t> Support</a:t>
            </a:r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3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EGI User 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Global </a:t>
            </a:r>
            <a:r>
              <a:rPr lang="en-US" b="1" dirty="0">
                <a:latin typeface="+mn-lt"/>
              </a:rPr>
              <a:t>Grid User Support (GGUS)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is </a:t>
            </a:r>
            <a:r>
              <a:rPr lang="en-US" b="1" dirty="0">
                <a:latin typeface="+mn-lt"/>
              </a:rPr>
              <a:t>the </a:t>
            </a:r>
            <a:r>
              <a:rPr lang="en-US" b="1" dirty="0" smtClean="0">
                <a:latin typeface="+mn-lt"/>
              </a:rPr>
              <a:t>EGI </a:t>
            </a:r>
            <a:r>
              <a:rPr lang="en-US" b="1" dirty="0">
                <a:latin typeface="+mn-lt"/>
              </a:rPr>
              <a:t>support infrastructure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for </a:t>
            </a:r>
            <a:r>
              <a:rPr lang="en-US" b="1" dirty="0">
                <a:latin typeface="+mn-lt"/>
              </a:rPr>
              <a:t>grid users, deployment and operation </a:t>
            </a:r>
            <a:r>
              <a:rPr lang="en-US" b="1" dirty="0" smtClean="0">
                <a:latin typeface="+mn-lt"/>
              </a:rPr>
              <a:t>problems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It does not substitute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but </a:t>
            </a:r>
            <a:r>
              <a:rPr lang="en-US" b="1" dirty="0">
                <a:latin typeface="+mn-lt"/>
              </a:rPr>
              <a:t>integrate existing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infrastructures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and </a:t>
            </a:r>
            <a:r>
              <a:rPr lang="en-US" b="1" dirty="0">
                <a:latin typeface="+mn-lt"/>
              </a:rPr>
              <a:t>coordinates support efforts </a:t>
            </a:r>
          </a:p>
          <a:p>
            <a:endParaRPr lang="de-DE" b="1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07662"/>
            <a:ext cx="2679950" cy="20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EGI User Support</a:t>
            </a:r>
            <a:endParaRPr lang="de-DE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368300" y="1713705"/>
            <a:ext cx="8447383" cy="2939431"/>
            <a:chOff x="48" y="663"/>
            <a:chExt cx="5520" cy="1921"/>
          </a:xfrm>
        </p:grpSpPr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>
              <a:off x="4512" y="768"/>
              <a:ext cx="912" cy="5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3600" b="1">
                  <a:solidFill>
                    <a:schemeClr val="bg1"/>
                  </a:solidFill>
                  <a:latin typeface="Calibri" pitchFamily="34" charset="0"/>
                </a:rPr>
                <a:t>GGUS</a:t>
              </a:r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2933" y="663"/>
              <a:ext cx="1214" cy="670"/>
            </a:xfrm>
            <a:prstGeom prst="flowChartAlternateProcess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>
                  <a:latin typeface="Calibri" pitchFamily="34" charset="0"/>
                </a:rPr>
                <a:t>First Line </a:t>
              </a:r>
            </a:p>
            <a:p>
              <a:pPr algn="ctr"/>
              <a:r>
                <a:rPr lang="de-DE" sz="2400" b="1">
                  <a:latin typeface="Calibri" pitchFamily="34" charset="0"/>
                </a:rPr>
                <a:t>Support</a:t>
              </a:r>
            </a:p>
          </p:txBody>
        </p:sp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1460" y="1913"/>
              <a:ext cx="1214" cy="670"/>
            </a:xfrm>
            <a:prstGeom prst="flowChartAlternateProcess">
              <a:avLst/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>
                  <a:latin typeface="Calibri" pitchFamily="34" charset="0"/>
                </a:rPr>
                <a:t>MW Support</a:t>
              </a:r>
            </a:p>
          </p:txBody>
        </p:sp>
        <p:sp>
          <p:nvSpPr>
            <p:cNvPr id="9" name="AutoShape 8"/>
            <p:cNvSpPr>
              <a:spLocks noChangeAspect="1" noChangeArrowheads="1"/>
            </p:cNvSpPr>
            <p:nvPr/>
          </p:nvSpPr>
          <p:spPr bwMode="auto">
            <a:xfrm>
              <a:off x="2933" y="1913"/>
              <a:ext cx="1214" cy="670"/>
            </a:xfrm>
            <a:prstGeom prst="flowChartAlternateProcess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 err="1">
                  <a:latin typeface="Calibri" pitchFamily="34" charset="0"/>
                </a:rPr>
                <a:t>Operations</a:t>
              </a:r>
              <a:endParaRPr lang="de-DE" sz="2400" b="1" dirty="0">
                <a:latin typeface="Calibri" pitchFamily="34" charset="0"/>
              </a:endParaRPr>
            </a:p>
            <a:p>
              <a:pPr algn="ctr"/>
              <a:r>
                <a:rPr lang="de-DE" sz="2400" b="1" dirty="0">
                  <a:latin typeface="Calibri" pitchFamily="34" charset="0"/>
                </a:rPr>
                <a:t>Support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4354" y="1913"/>
              <a:ext cx="1214" cy="670"/>
            </a:xfrm>
            <a:prstGeom prst="flowChartAlternateProcess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>
                  <a:latin typeface="Calibri" pitchFamily="34" charset="0"/>
                </a:rPr>
                <a:t>Community</a:t>
              </a:r>
            </a:p>
            <a:p>
              <a:pPr algn="ctr"/>
              <a:r>
                <a:rPr lang="de-DE" sz="2400" b="1" dirty="0" err="1">
                  <a:latin typeface="Calibri" pitchFamily="34" charset="0"/>
                </a:rPr>
                <a:t>Applications</a:t>
              </a:r>
              <a:r>
                <a:rPr lang="de-DE" sz="2400" b="1" dirty="0">
                  <a:latin typeface="Calibri" pitchFamily="34" charset="0"/>
                </a:rPr>
                <a:t> </a:t>
              </a:r>
            </a:p>
            <a:p>
              <a:pPr algn="ctr"/>
              <a:r>
                <a:rPr lang="de-DE" sz="2400" b="1" dirty="0">
                  <a:latin typeface="Calibri" pitchFamily="34" charset="0"/>
                </a:rPr>
                <a:t>Support</a:t>
              </a:r>
            </a:p>
          </p:txBody>
        </p:sp>
        <p:cxnSp>
          <p:nvCxnSpPr>
            <p:cNvPr id="11" name="AutoShape 10"/>
            <p:cNvCxnSpPr>
              <a:cxnSpLocks noChangeAspect="1" noChangeShapeType="1"/>
              <a:stCxn id="7" idx="2"/>
              <a:endCxn id="8" idx="0"/>
            </p:cNvCxnSpPr>
            <p:nvPr/>
          </p:nvCxnSpPr>
          <p:spPr bwMode="auto">
            <a:xfrm flipH="1">
              <a:off x="2067" y="1333"/>
              <a:ext cx="1473" cy="5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Aspect="1" noChangeShapeType="1"/>
              <a:stCxn id="7" idx="2"/>
              <a:endCxn id="9" idx="0"/>
            </p:cNvCxnSpPr>
            <p:nvPr/>
          </p:nvCxnSpPr>
          <p:spPr bwMode="auto">
            <a:xfrm>
              <a:off x="3540" y="1333"/>
              <a:ext cx="0" cy="5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2"/>
            <p:cNvCxnSpPr>
              <a:cxnSpLocks noChangeAspect="1" noChangeShapeType="1"/>
              <a:stCxn id="7" idx="2"/>
              <a:endCxn id="10" idx="0"/>
            </p:cNvCxnSpPr>
            <p:nvPr/>
          </p:nvCxnSpPr>
          <p:spPr bwMode="auto">
            <a:xfrm>
              <a:off x="3540" y="1333"/>
              <a:ext cx="1421" cy="58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3"/>
            <p:cNvCxnSpPr>
              <a:cxnSpLocks noChangeAspect="1" noChangeShapeType="1"/>
              <a:stCxn id="8" idx="2"/>
              <a:endCxn id="10" idx="2"/>
            </p:cNvCxnSpPr>
            <p:nvPr/>
          </p:nvCxnSpPr>
          <p:spPr bwMode="auto">
            <a:xfrm rot="16200000" flipH="1">
              <a:off x="3513" y="1137"/>
              <a:ext cx="1" cy="2894"/>
            </a:xfrm>
            <a:prstGeom prst="curvedConnector3">
              <a:avLst>
                <a:gd name="adj1" fmla="val 66100000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Aspect="1" noChangeShapeType="1"/>
              <a:stCxn id="9" idx="2"/>
              <a:endCxn id="10" idx="2"/>
            </p:cNvCxnSpPr>
            <p:nvPr/>
          </p:nvCxnSpPr>
          <p:spPr bwMode="auto">
            <a:xfrm rot="16200000" flipH="1">
              <a:off x="4250" y="1873"/>
              <a:ext cx="1" cy="1421"/>
            </a:xfrm>
            <a:prstGeom prst="curvedConnector3">
              <a:avLst>
                <a:gd name="adj1" fmla="val 28900000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Aspect="1" noChangeShapeType="1"/>
              <a:stCxn id="8" idx="2"/>
              <a:endCxn id="9" idx="2"/>
            </p:cNvCxnSpPr>
            <p:nvPr/>
          </p:nvCxnSpPr>
          <p:spPr bwMode="auto">
            <a:xfrm rot="16200000" flipH="1">
              <a:off x="2803" y="1847"/>
              <a:ext cx="1" cy="1473"/>
            </a:xfrm>
            <a:prstGeom prst="curvedConnector3">
              <a:avLst>
                <a:gd name="adj1" fmla="val 26400000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16"/>
            <p:cNvSpPr txBox="1">
              <a:spLocks noChangeAspect="1" noChangeArrowheads="1"/>
            </p:cNvSpPr>
            <p:nvPr/>
          </p:nvSpPr>
          <p:spPr bwMode="auto">
            <a:xfrm>
              <a:off x="48" y="2045"/>
              <a:ext cx="1392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sz="2400" b="1" dirty="0">
                  <a:latin typeface="Calibri" pitchFamily="34" charset="0"/>
                </a:rPr>
                <a:t>Second &amp; Third </a:t>
              </a:r>
            </a:p>
            <a:p>
              <a:pPr eaLnBrk="1" hangingPunct="1"/>
              <a:r>
                <a:rPr lang="de-DE" sz="2400" b="1" dirty="0">
                  <a:latin typeface="Calibri" pitchFamily="34" charset="0"/>
                </a:rPr>
                <a:t>Level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EGI User Support</a:t>
            </a:r>
            <a:endParaRPr 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 bwMode="auto">
          <a:xfrm>
            <a:off x="1650341" y="1124744"/>
            <a:ext cx="6018003" cy="5080612"/>
            <a:chOff x="107504" y="404932"/>
            <a:chExt cx="8784976" cy="7416556"/>
          </a:xfrm>
        </p:grpSpPr>
        <p:sp>
          <p:nvSpPr>
            <p:cNvPr id="7" name="Abgerundetes Rechteck 6"/>
            <p:cNvSpPr/>
            <p:nvPr/>
          </p:nvSpPr>
          <p:spPr>
            <a:xfrm>
              <a:off x="178940" y="4581507"/>
              <a:ext cx="1528719" cy="32098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1955302" y="4581507"/>
              <a:ext cx="1536656" cy="32098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3744364" y="4581507"/>
              <a:ext cx="1476333" cy="32098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500089" y="4611669"/>
              <a:ext cx="1520782" cy="32098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7270101" y="4598969"/>
              <a:ext cx="1550944" cy="320981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/>
            </a:p>
          </p:txBody>
        </p:sp>
        <p:sp>
          <p:nvSpPr>
            <p:cNvPr id="12" name="AutoShape 6"/>
            <p:cNvSpPr>
              <a:spLocks noChangeAspect="1" noChangeArrowheads="1"/>
            </p:cNvSpPr>
            <p:nvPr/>
          </p:nvSpPr>
          <p:spPr bwMode="auto">
            <a:xfrm>
              <a:off x="107504" y="404932"/>
              <a:ext cx="8784976" cy="3945544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400"/>
            </a:p>
          </p:txBody>
        </p:sp>
        <p:sp>
          <p:nvSpPr>
            <p:cNvPr id="13" name="AutoShape 6"/>
            <p:cNvSpPr>
              <a:spLocks noChangeAspect="1" noChangeArrowheads="1"/>
            </p:cNvSpPr>
            <p:nvPr/>
          </p:nvSpPr>
          <p:spPr bwMode="auto">
            <a:xfrm>
              <a:off x="6436512" y="1479550"/>
              <a:ext cx="1226786" cy="74375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>
                  <a:solidFill>
                    <a:schemeClr val="bg1"/>
                  </a:solidFill>
                  <a:latin typeface="Calibri" pitchFamily="34" charset="0"/>
                </a:rPr>
                <a:t>GGUS</a:t>
              </a:r>
            </a:p>
          </p:txBody>
        </p:sp>
        <p:sp>
          <p:nvSpPr>
            <p:cNvPr id="14" name="AutoShape 6"/>
            <p:cNvSpPr>
              <a:spLocks noChangeAspect="1" noChangeArrowheads="1"/>
            </p:cNvSpPr>
            <p:nvPr/>
          </p:nvSpPr>
          <p:spPr bwMode="auto">
            <a:xfrm rot="5400000">
              <a:off x="-1169694" y="3694729"/>
              <a:ext cx="4225931" cy="131149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>
                  <a:latin typeface="Calibri" pitchFamily="34" charset="0"/>
                </a:rPr>
                <a:t>Operations Support</a:t>
              </a:r>
            </a:p>
          </p:txBody>
        </p:sp>
        <p:sp>
          <p:nvSpPr>
            <p:cNvPr id="15" name="AutoShape 6"/>
            <p:cNvSpPr>
              <a:spLocks noChangeAspect="1" noChangeArrowheads="1"/>
            </p:cNvSpPr>
            <p:nvPr/>
          </p:nvSpPr>
          <p:spPr bwMode="auto">
            <a:xfrm>
              <a:off x="287526" y="692696"/>
              <a:ext cx="8404082" cy="90380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>
                  <a:latin typeface="Calibri" pitchFamily="34" charset="0"/>
                </a:rPr>
                <a:t>TPM</a:t>
              </a:r>
            </a:p>
          </p:txBody>
        </p:sp>
        <p:sp>
          <p:nvSpPr>
            <p:cNvPr id="16" name="AutoShape 6"/>
            <p:cNvSpPr>
              <a:spLocks noChangeAspect="1" noChangeArrowheads="1"/>
            </p:cNvSpPr>
            <p:nvPr/>
          </p:nvSpPr>
          <p:spPr bwMode="auto">
            <a:xfrm rot="5400000">
              <a:off x="5932206" y="3671664"/>
              <a:ext cx="4225931" cy="129287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 smtClean="0">
                  <a:latin typeface="Calibri" pitchFamily="34" charset="0"/>
                </a:rPr>
                <a:t>Middleware </a:t>
              </a:r>
              <a:r>
                <a:rPr lang="de-DE" sz="2400" b="1" dirty="0">
                  <a:latin typeface="Calibri" pitchFamily="34" charset="0"/>
                </a:rPr>
                <a:t>Support</a:t>
              </a:r>
            </a:p>
          </p:txBody>
        </p:sp>
        <p:sp>
          <p:nvSpPr>
            <p:cNvPr id="17" name="AutoShape 6"/>
            <p:cNvSpPr>
              <a:spLocks noChangeAspect="1" noChangeArrowheads="1"/>
            </p:cNvSpPr>
            <p:nvPr/>
          </p:nvSpPr>
          <p:spPr bwMode="auto">
            <a:xfrm rot="5400000">
              <a:off x="2369568" y="3693934"/>
              <a:ext cx="4225931" cy="1292872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>
                  <a:latin typeface="Calibri" pitchFamily="34" charset="0"/>
                </a:rPr>
                <a:t>Community </a:t>
              </a:r>
              <a:r>
                <a:rPr lang="de-DE" sz="2400" b="1" dirty="0" err="1">
                  <a:latin typeface="Calibri" pitchFamily="34" charset="0"/>
                </a:rPr>
                <a:t>and</a:t>
              </a:r>
              <a:endParaRPr lang="de-DE" sz="2400" b="1" dirty="0">
                <a:latin typeface="Calibri" pitchFamily="34" charset="0"/>
              </a:endParaRPr>
            </a:p>
            <a:p>
              <a:pPr algn="ctr"/>
              <a:r>
                <a:rPr lang="de-DE" sz="2400" b="1" dirty="0">
                  <a:latin typeface="Calibri" pitchFamily="34" charset="0"/>
                </a:rPr>
                <a:t> </a:t>
              </a:r>
              <a:r>
                <a:rPr lang="de-DE" sz="2400" b="1" dirty="0" err="1">
                  <a:latin typeface="Calibri" pitchFamily="34" charset="0"/>
                </a:rPr>
                <a:t>Application</a:t>
              </a:r>
              <a:r>
                <a:rPr lang="de-DE" sz="2400" b="1" dirty="0">
                  <a:latin typeface="Calibri" pitchFamily="34" charset="0"/>
                </a:rPr>
                <a:t> Support</a:t>
              </a:r>
            </a:p>
          </p:txBody>
        </p:sp>
        <p:sp>
          <p:nvSpPr>
            <p:cNvPr id="18" name="AutoShape 6"/>
            <p:cNvSpPr>
              <a:spLocks noChangeAspect="1" noChangeArrowheads="1"/>
            </p:cNvSpPr>
            <p:nvPr/>
          </p:nvSpPr>
          <p:spPr bwMode="auto">
            <a:xfrm rot="5400000">
              <a:off x="4147386" y="3692484"/>
              <a:ext cx="4225931" cy="131149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>
                  <a:latin typeface="Calibri" pitchFamily="34" charset="0"/>
                </a:rPr>
                <a:t>Network Support</a:t>
              </a:r>
            </a:p>
          </p:txBody>
        </p:sp>
        <p:sp>
          <p:nvSpPr>
            <p:cNvPr id="19" name="AutoShape 6"/>
            <p:cNvSpPr>
              <a:spLocks noChangeAspect="1" noChangeArrowheads="1"/>
            </p:cNvSpPr>
            <p:nvPr/>
          </p:nvSpPr>
          <p:spPr bwMode="auto">
            <a:xfrm rot="5400000">
              <a:off x="610684" y="3707269"/>
              <a:ext cx="4225931" cy="12864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2000">
                  <a:srgbClr val="FF9900"/>
                </a:gs>
                <a:gs pos="32000">
                  <a:srgbClr val="6CB05C"/>
                </a:gs>
                <a:gs pos="0">
                  <a:srgbClr val="FF66FF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de-DE" sz="2400" b="1" dirty="0">
                  <a:latin typeface="Calibri" pitchFamily="34" charset="0"/>
                </a:rPr>
                <a:t>Regional Support </a:t>
              </a:r>
            </a:p>
            <a:p>
              <a:pPr algn="ctr"/>
              <a:r>
                <a:rPr lang="de-DE" sz="2400" b="1" dirty="0">
                  <a:latin typeface="Calibri" pitchFamily="34" charset="0"/>
                </a:rPr>
                <a:t>(NGIs)</a:t>
              </a:r>
            </a:p>
          </p:txBody>
        </p:sp>
        <p:sp>
          <p:nvSpPr>
            <p:cNvPr id="20" name="AutoShape 6"/>
            <p:cNvSpPr>
              <a:spLocks noChangeAspect="1" noChangeArrowheads="1"/>
            </p:cNvSpPr>
            <p:nvPr/>
          </p:nvSpPr>
          <p:spPr bwMode="auto">
            <a:xfrm>
              <a:off x="286887" y="6669001"/>
              <a:ext cx="8403987" cy="74451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  <a:alpha val="70000"/>
              </a:schemeClr>
            </a:solidFill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2400" b="1" dirty="0" err="1">
                  <a:latin typeface="Calibri" pitchFamily="34" charset="0"/>
                </a:rPr>
                <a:t>Various</a:t>
              </a:r>
              <a:r>
                <a:rPr lang="de-DE" sz="2400" b="1" dirty="0">
                  <a:latin typeface="Calibri" pitchFamily="34" charset="0"/>
                </a:rPr>
                <a:t> </a:t>
              </a:r>
              <a:r>
                <a:rPr lang="de-DE" sz="2400" b="1" dirty="0" err="1">
                  <a:latin typeface="Calibri" pitchFamily="34" charset="0"/>
                </a:rPr>
                <a:t>other</a:t>
              </a:r>
              <a:r>
                <a:rPr lang="de-DE" sz="2400" b="1" dirty="0">
                  <a:latin typeface="Calibri" pitchFamily="34" charset="0"/>
                </a:rPr>
                <a:t> </a:t>
              </a:r>
              <a:r>
                <a:rPr lang="de-DE" sz="2400" b="1" dirty="0" err="1">
                  <a:latin typeface="Calibri" pitchFamily="34" charset="0"/>
                </a:rPr>
                <a:t>support</a:t>
              </a:r>
              <a:r>
                <a:rPr lang="de-DE" sz="2400" b="1" dirty="0">
                  <a:latin typeface="Calibri" pitchFamily="34" charset="0"/>
                </a:rPr>
                <a:t> </a:t>
              </a:r>
              <a:r>
                <a:rPr lang="de-DE" sz="2400" b="1" dirty="0" err="1">
                  <a:latin typeface="Calibri" pitchFamily="34" charset="0"/>
                </a:rPr>
                <a:t>tools</a:t>
              </a:r>
              <a:endParaRPr lang="de-DE" sz="24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Support in EGEE</a:t>
            </a:r>
            <a:endParaRPr lang="de-DE" dirty="0"/>
          </a:p>
        </p:txBody>
      </p:sp>
      <p:grpSp>
        <p:nvGrpSpPr>
          <p:cNvPr id="62" name="Gruppieren 61"/>
          <p:cNvGrpSpPr>
            <a:grpSpLocks noChangeAspect="1"/>
          </p:cNvGrpSpPr>
          <p:nvPr/>
        </p:nvGrpSpPr>
        <p:grpSpPr>
          <a:xfrm>
            <a:off x="1465312" y="1585579"/>
            <a:ext cx="7195140" cy="4217647"/>
            <a:chOff x="536575" y="998973"/>
            <a:chExt cx="8206595" cy="4810542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536575" y="998973"/>
              <a:ext cx="8206595" cy="4810542"/>
              <a:chOff x="536575" y="998973"/>
              <a:chExt cx="8206595" cy="4810542"/>
            </a:xfrm>
          </p:grpSpPr>
          <p:sp>
            <p:nvSpPr>
              <p:cNvPr id="5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171699" y="998973"/>
                <a:ext cx="490538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097088" y="1019612"/>
                <a:ext cx="490538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7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042988" y="1103376"/>
                <a:ext cx="904875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A</a:t>
                </a:r>
              </a:p>
            </p:txBody>
          </p:sp>
          <p:sp>
            <p:nvSpPr>
              <p:cNvPr id="8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049337" y="1506601"/>
                <a:ext cx="901700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B</a:t>
                </a:r>
              </a:p>
            </p:txBody>
          </p:sp>
          <p:sp>
            <p:nvSpPr>
              <p:cNvPr id="9" name="AutoShape 8"/>
              <p:cNvSpPr>
                <a:spLocks noChangeAspect="1" noChangeArrowheads="1"/>
              </p:cNvSpPr>
              <p:nvPr/>
            </p:nvSpPr>
            <p:spPr bwMode="auto">
              <a:xfrm>
                <a:off x="1050925" y="1907444"/>
                <a:ext cx="904875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C</a:t>
                </a:r>
              </a:p>
            </p:txBody>
          </p:sp>
          <p:sp>
            <p:nvSpPr>
              <p:cNvPr id="10" name="AutoShape 9"/>
              <p:cNvSpPr>
                <a:spLocks noChangeAspect="1" noChangeArrowheads="1"/>
              </p:cNvSpPr>
              <p:nvPr/>
            </p:nvSpPr>
            <p:spPr bwMode="auto">
              <a:xfrm>
                <a:off x="947738" y="1211325"/>
                <a:ext cx="903288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A</a:t>
                </a:r>
              </a:p>
            </p:txBody>
          </p:sp>
          <p:sp>
            <p:nvSpPr>
              <p:cNvPr id="11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950913" y="1612963"/>
                <a:ext cx="904875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B</a:t>
                </a:r>
              </a:p>
            </p:txBody>
          </p:sp>
          <p:sp>
            <p:nvSpPr>
              <p:cNvPr id="1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955675" y="2017775"/>
                <a:ext cx="903288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C</a:t>
                </a: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>
                <a:off x="2026722" y="1773239"/>
                <a:ext cx="4895850" cy="3384550"/>
              </a:xfrm>
              <a:prstGeom prst="roundRect">
                <a:avLst>
                  <a:gd name="adj" fmla="val 16667"/>
                </a:avLst>
              </a:prstGeom>
              <a:solidFill>
                <a:srgbClr val="9966F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r>
                  <a:rPr lang="en-GB" sz="1200" b="1" dirty="0"/>
                  <a:t>  </a:t>
                </a:r>
              </a:p>
              <a:p>
                <a:endParaRPr lang="en-GB" sz="1200" b="1" dirty="0"/>
              </a:p>
              <a:p>
                <a:r>
                  <a:rPr lang="en-GB" sz="1200" b="1" dirty="0"/>
                  <a:t>                      </a:t>
                </a:r>
                <a:r>
                  <a:rPr lang="en-GB" sz="1200" b="1" dirty="0" smtClean="0"/>
                  <a:t>    </a:t>
                </a:r>
                <a:r>
                  <a:rPr lang="en-GB" b="1" dirty="0" smtClean="0"/>
                  <a:t>GGUS </a:t>
                </a:r>
                <a:endParaRPr lang="en-GB" b="1" dirty="0"/>
              </a:p>
              <a:p>
                <a:endParaRPr lang="en-GB" sz="1200" b="1" dirty="0"/>
              </a:p>
              <a:p>
                <a:endParaRPr lang="en-GB" sz="1200" b="1" dirty="0"/>
              </a:p>
              <a:p>
                <a:endParaRPr lang="de-DE" sz="1200" b="1" dirty="0"/>
              </a:p>
            </p:txBody>
          </p:sp>
          <p:sp>
            <p:nvSpPr>
              <p:cNvPr id="14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2573338" y="2165413"/>
                <a:ext cx="1073150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C</a:t>
                </a:r>
              </a:p>
            </p:txBody>
          </p:sp>
          <p:sp>
            <p:nvSpPr>
              <p:cNvPr id="15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476500" y="2228913"/>
                <a:ext cx="1071563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B</a:t>
                </a:r>
              </a:p>
            </p:txBody>
          </p:sp>
          <p:sp>
            <p:nvSpPr>
              <p:cNvPr id="1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378075" y="2281301"/>
                <a:ext cx="1071563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N</a:t>
                </a:r>
              </a:p>
            </p:txBody>
          </p:sp>
          <p:sp>
            <p:nvSpPr>
              <p:cNvPr id="17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857250" y="1310545"/>
                <a:ext cx="903288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A</a:t>
                </a:r>
              </a:p>
            </p:txBody>
          </p:sp>
          <p:sp>
            <p:nvSpPr>
              <p:cNvPr id="18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860425" y="1713769"/>
                <a:ext cx="904875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B</a:t>
                </a:r>
              </a:p>
            </p:txBody>
          </p:sp>
          <p:sp>
            <p:nvSpPr>
              <p:cNvPr id="19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866775" y="2116200"/>
                <a:ext cx="900113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RC C</a:t>
                </a:r>
              </a:p>
            </p:txBody>
          </p:sp>
          <p:sp>
            <p:nvSpPr>
              <p:cNvPr id="20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2025650" y="1056124"/>
                <a:ext cx="487363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22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5116590" y="2060637"/>
                <a:ext cx="1184121" cy="352301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TPM C</a:t>
                </a:r>
              </a:p>
            </p:txBody>
          </p:sp>
          <p:sp>
            <p:nvSpPr>
              <p:cNvPr id="23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842953" y="2190812"/>
                <a:ext cx="1191646" cy="352301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TPM B</a:t>
                </a:r>
              </a:p>
            </p:txBody>
          </p:sp>
          <p:sp>
            <p:nvSpPr>
              <p:cNvPr id="24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4615645" y="2336863"/>
                <a:ext cx="1195409" cy="352301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TPM A</a:t>
                </a:r>
              </a:p>
            </p:txBody>
          </p:sp>
          <p:sp>
            <p:nvSpPr>
              <p:cNvPr id="25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5317882" y="4066324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26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5148019" y="4223487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2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952757" y="4356837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31" name="AutoShape 31"/>
              <p:cNvSpPr>
                <a:spLocks noChangeAspect="1" noChangeArrowheads="1"/>
              </p:cNvSpPr>
              <p:nvPr/>
            </p:nvSpPr>
            <p:spPr bwMode="auto">
              <a:xfrm rot="20580000">
                <a:off x="6589713" y="1530786"/>
                <a:ext cx="490538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32" name="AutoShape 32"/>
              <p:cNvSpPr>
                <a:spLocks noChangeAspect="1" noChangeArrowheads="1"/>
              </p:cNvSpPr>
              <p:nvPr/>
            </p:nvSpPr>
            <p:spPr bwMode="auto">
              <a:xfrm rot="20580000">
                <a:off x="6513513" y="1553012"/>
                <a:ext cx="492125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33" name="AutoShape 33"/>
              <p:cNvSpPr>
                <a:spLocks noChangeAspect="1" noChangeArrowheads="1"/>
              </p:cNvSpPr>
              <p:nvPr/>
            </p:nvSpPr>
            <p:spPr bwMode="auto">
              <a:xfrm rot="20580000">
                <a:off x="6443663" y="1591111"/>
                <a:ext cx="490538" cy="632540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3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7295344" y="1132624"/>
                <a:ext cx="1447826" cy="631940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Support 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C</a:t>
                </a:r>
              </a:p>
            </p:txBody>
          </p:sp>
          <p:sp>
            <p:nvSpPr>
              <p:cNvPr id="3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7204856" y="1219143"/>
                <a:ext cx="1447826" cy="631940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Support 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B</a:t>
                </a:r>
              </a:p>
            </p:txBody>
          </p:sp>
          <p:sp>
            <p:nvSpPr>
              <p:cNvPr id="36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7161578" y="1318362"/>
                <a:ext cx="1385157" cy="631940"/>
              </a:xfrm>
              <a:prstGeom prst="roundRect">
                <a:avLst>
                  <a:gd name="adj" fmla="val 16667"/>
                </a:avLst>
              </a:prstGeom>
              <a:solidFill>
                <a:srgbClr val="E4FDC3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VO Support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A</a:t>
                </a:r>
              </a:p>
            </p:txBody>
          </p:sp>
          <p:sp>
            <p:nvSpPr>
              <p:cNvPr id="37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7038733" y="4887062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38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6866489" y="5042638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39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6672020" y="5177575"/>
                <a:ext cx="1402250" cy="631940"/>
              </a:xfrm>
              <a:prstGeom prst="roundRect">
                <a:avLst>
                  <a:gd name="adj" fmla="val 16667"/>
                </a:avLst>
              </a:prstGeom>
              <a:solidFill>
                <a:srgbClr val="C2E0FE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Middleware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support</a:t>
                </a:r>
              </a:p>
            </p:txBody>
          </p:sp>
          <p:sp>
            <p:nvSpPr>
              <p:cNvPr id="40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5833977" y="5181600"/>
                <a:ext cx="579610" cy="4778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3077 w 21600"/>
                  <a:gd name="T25" fmla="*/ 12343 h 21600"/>
                  <a:gd name="T26" fmla="*/ 18523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429" y="0"/>
                    </a:moveTo>
                    <a:lnTo>
                      <a:pt x="9257" y="6171"/>
                    </a:lnTo>
                    <a:lnTo>
                      <a:pt x="12343" y="6171"/>
                    </a:lnTo>
                    <a:lnTo>
                      <a:pt x="12343" y="12343"/>
                    </a:lnTo>
                    <a:lnTo>
                      <a:pt x="6171" y="12343"/>
                    </a:lnTo>
                    <a:lnTo>
                      <a:pt x="6171" y="9257"/>
                    </a:lnTo>
                    <a:lnTo>
                      <a:pt x="0" y="15429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rgbClr val="C2E0FE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1" name="AutoShape 41"/>
              <p:cNvSpPr>
                <a:spLocks noChangeAspect="1" noChangeArrowheads="1"/>
              </p:cNvSpPr>
              <p:nvPr/>
            </p:nvSpPr>
            <p:spPr bwMode="auto">
              <a:xfrm rot="5400000">
                <a:off x="5759364" y="5203825"/>
                <a:ext cx="579610" cy="4778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3077 w 21600"/>
                  <a:gd name="T25" fmla="*/ 12343 h 21600"/>
                  <a:gd name="T26" fmla="*/ 18523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429" y="0"/>
                    </a:moveTo>
                    <a:lnTo>
                      <a:pt x="9257" y="6171"/>
                    </a:lnTo>
                    <a:lnTo>
                      <a:pt x="12343" y="6171"/>
                    </a:lnTo>
                    <a:lnTo>
                      <a:pt x="12343" y="12343"/>
                    </a:lnTo>
                    <a:lnTo>
                      <a:pt x="6171" y="12343"/>
                    </a:lnTo>
                    <a:lnTo>
                      <a:pt x="6171" y="9257"/>
                    </a:lnTo>
                    <a:lnTo>
                      <a:pt x="0" y="15429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rgbClr val="C2E0FE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2" name="AutoShape 42"/>
              <p:cNvSpPr>
                <a:spLocks noChangeAspect="1" noChangeArrowheads="1"/>
              </p:cNvSpPr>
              <p:nvPr/>
            </p:nvSpPr>
            <p:spPr bwMode="auto">
              <a:xfrm rot="5400000">
                <a:off x="5687926" y="5227638"/>
                <a:ext cx="579610" cy="4778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3077 w 21600"/>
                  <a:gd name="T25" fmla="*/ 12343 h 21600"/>
                  <a:gd name="T26" fmla="*/ 18523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429" y="0"/>
                    </a:moveTo>
                    <a:lnTo>
                      <a:pt x="9257" y="6171"/>
                    </a:lnTo>
                    <a:lnTo>
                      <a:pt x="12343" y="6171"/>
                    </a:lnTo>
                    <a:lnTo>
                      <a:pt x="12343" y="12343"/>
                    </a:lnTo>
                    <a:lnTo>
                      <a:pt x="6171" y="12343"/>
                    </a:lnTo>
                    <a:lnTo>
                      <a:pt x="6171" y="9257"/>
                    </a:lnTo>
                    <a:lnTo>
                      <a:pt x="0" y="15429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rgbClr val="C2E0FE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3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2941638" y="1028763"/>
                <a:ext cx="1073150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C</a:t>
                </a:r>
              </a:p>
            </p:txBody>
          </p:sp>
          <p:sp>
            <p:nvSpPr>
              <p:cNvPr id="44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2844801" y="1095437"/>
                <a:ext cx="1073150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B</a:t>
                </a:r>
              </a:p>
            </p:txBody>
          </p:sp>
          <p:sp>
            <p:nvSpPr>
              <p:cNvPr id="45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2746375" y="1149413"/>
                <a:ext cx="1071563" cy="352301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ROC N</a:t>
                </a:r>
              </a:p>
            </p:txBody>
          </p:sp>
          <p:sp>
            <p:nvSpPr>
              <p:cNvPr id="46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3067042" y="1598613"/>
                <a:ext cx="527065" cy="355600"/>
              </a:xfrm>
              <a:prstGeom prst="leftRightArrow">
                <a:avLst>
                  <a:gd name="adj1" fmla="val 50000"/>
                  <a:gd name="adj2" fmla="val 30893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7" name="AutoShape 47"/>
              <p:cNvSpPr>
                <a:spLocks noChangeAspect="1" noChangeArrowheads="1"/>
              </p:cNvSpPr>
              <p:nvPr/>
            </p:nvSpPr>
            <p:spPr bwMode="auto">
              <a:xfrm rot="5400000">
                <a:off x="2987667" y="1617663"/>
                <a:ext cx="527065" cy="358775"/>
              </a:xfrm>
              <a:prstGeom prst="leftRightArrow">
                <a:avLst>
                  <a:gd name="adj1" fmla="val 50000"/>
                  <a:gd name="adj2" fmla="val 30708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8" name="AutoShape 48"/>
              <p:cNvSpPr>
                <a:spLocks noChangeAspect="1" noChangeArrowheads="1"/>
              </p:cNvSpPr>
              <p:nvPr/>
            </p:nvSpPr>
            <p:spPr bwMode="auto">
              <a:xfrm rot="5400000">
                <a:off x="2917817" y="1657350"/>
                <a:ext cx="527065" cy="358775"/>
              </a:xfrm>
              <a:prstGeom prst="leftRightArrow">
                <a:avLst>
                  <a:gd name="adj1" fmla="val 50000"/>
                  <a:gd name="adj2" fmla="val 30619"/>
                </a:avLst>
              </a:prstGeom>
              <a:solidFill>
                <a:schemeClr val="bg2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49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2141538" y="3578454"/>
                <a:ext cx="1328738" cy="585333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 dirty="0">
                    <a:latin typeface="Verdana" pitchFamily="34" charset="0"/>
                  </a:rPr>
                  <a:t>Network Support</a:t>
                </a:r>
              </a:p>
            </p:txBody>
          </p:sp>
          <p:sp>
            <p:nvSpPr>
              <p:cNvPr id="50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536575" y="4727683"/>
                <a:ext cx="1497013" cy="86497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Network Support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ENOC/OPN</a:t>
                </a:r>
              </a:p>
            </p:txBody>
          </p:sp>
          <p:sp>
            <p:nvSpPr>
              <p:cNvPr id="51" name="AutoShape 51"/>
              <p:cNvSpPr>
                <a:spLocks noChangeAspect="1" noChangeArrowheads="1"/>
              </p:cNvSpPr>
              <p:nvPr/>
            </p:nvSpPr>
            <p:spPr bwMode="auto">
              <a:xfrm rot="10800000">
                <a:off x="1449388" y="3552577"/>
                <a:ext cx="500063" cy="11006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17694720 60000 65536"/>
                  <a:gd name="T17" fmla="*/ 11796480 60000 65536"/>
                  <a:gd name="T18" fmla="*/ 17694720 60000 65536"/>
                  <a:gd name="T19" fmla="*/ 11796480 60000 65536"/>
                  <a:gd name="T20" fmla="*/ 5898240 60000 65536"/>
                  <a:gd name="T21" fmla="*/ 5898240 60000 65536"/>
                  <a:gd name="T22" fmla="*/ 0 60000 65536"/>
                  <a:gd name="T23" fmla="*/ 0 60000 65536"/>
                  <a:gd name="T24" fmla="*/ 3086 w 21600"/>
                  <a:gd name="T25" fmla="*/ 12347 h 21600"/>
                  <a:gd name="T26" fmla="*/ 18514 w 21600"/>
                  <a:gd name="T27" fmla="*/ 185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5429" y="0"/>
                    </a:moveTo>
                    <a:lnTo>
                      <a:pt x="9257" y="6171"/>
                    </a:lnTo>
                    <a:lnTo>
                      <a:pt x="12343" y="6171"/>
                    </a:lnTo>
                    <a:lnTo>
                      <a:pt x="12343" y="12343"/>
                    </a:lnTo>
                    <a:lnTo>
                      <a:pt x="6171" y="12343"/>
                    </a:lnTo>
                    <a:lnTo>
                      <a:pt x="6171" y="9257"/>
                    </a:lnTo>
                    <a:lnTo>
                      <a:pt x="0" y="15429"/>
                    </a:lnTo>
                    <a:lnTo>
                      <a:pt x="6171" y="21600"/>
                    </a:lnTo>
                    <a:lnTo>
                      <a:pt x="6171" y="18514"/>
                    </a:lnTo>
                    <a:lnTo>
                      <a:pt x="18514" y="18514"/>
                    </a:lnTo>
                    <a:lnTo>
                      <a:pt x="18514" y="6171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52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2184400" y="2930588"/>
                <a:ext cx="1304925" cy="352301"/>
              </a:xfrm>
              <a:prstGeom prst="roundRect">
                <a:avLst>
                  <a:gd name="adj" fmla="val 16667"/>
                </a:avLst>
              </a:prstGeom>
              <a:solidFill>
                <a:srgbClr val="ABFC98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COD</a:t>
                </a:r>
              </a:p>
            </p:txBody>
          </p:sp>
          <p:sp>
            <p:nvSpPr>
              <p:cNvPr id="53" name="AutoShape 62"/>
              <p:cNvSpPr>
                <a:spLocks noChangeAspect="1" noChangeArrowheads="1"/>
              </p:cNvSpPr>
              <p:nvPr/>
            </p:nvSpPr>
            <p:spPr bwMode="auto">
              <a:xfrm rot="16200000">
                <a:off x="1415283" y="2989264"/>
                <a:ext cx="830208" cy="325438"/>
              </a:xfrm>
              <a:prstGeom prst="upDownArrow">
                <a:avLst>
                  <a:gd name="adj1" fmla="val 50000"/>
                  <a:gd name="adj2" fmla="val 20000"/>
                </a:avLst>
              </a:prstGeom>
              <a:solidFill>
                <a:srgbClr val="ABFC98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lIns="90000" tIns="46800" rIns="90000" bIns="46800" anchor="ctr">
                <a:spAutoFit/>
              </a:bodyPr>
              <a:lstStyle/>
              <a:p>
                <a:endParaRPr lang="de-DE" sz="1200">
                  <a:latin typeface="Verdana" pitchFamily="34" charset="0"/>
                </a:endParaRPr>
              </a:p>
            </p:txBody>
          </p:sp>
          <p:sp>
            <p:nvSpPr>
              <p:cNvPr id="54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571501" y="2818549"/>
                <a:ext cx="928688" cy="631940"/>
              </a:xfrm>
              <a:prstGeom prst="roundRect">
                <a:avLst>
                  <a:gd name="adj" fmla="val 16667"/>
                </a:avLst>
              </a:prstGeom>
              <a:solidFill>
                <a:srgbClr val="ABFC98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CIC</a:t>
                </a:r>
              </a:p>
              <a:p>
                <a:pPr algn="ctr">
                  <a:spcBef>
                    <a:spcPct val="20000"/>
                  </a:spcBef>
                  <a:buClr>
                    <a:srgbClr val="FFCC66"/>
                  </a:buClr>
                </a:pPr>
                <a:r>
                  <a:rPr lang="en-GB" sz="1200" b="1">
                    <a:latin typeface="Verdana" pitchFamily="34" charset="0"/>
                  </a:rPr>
                  <a:t>Portal</a:t>
                </a:r>
              </a:p>
            </p:txBody>
          </p:sp>
        </p:grpSp>
        <p:sp>
          <p:nvSpPr>
            <p:cNvPr id="60" name="AutoShape 20"/>
            <p:cNvSpPr>
              <a:spLocks noChangeAspect="1" noChangeArrowheads="1"/>
            </p:cNvSpPr>
            <p:nvPr/>
          </p:nvSpPr>
          <p:spPr bwMode="auto">
            <a:xfrm>
              <a:off x="4967117" y="3226297"/>
              <a:ext cx="1800000" cy="352301"/>
            </a:xfrm>
            <a:prstGeom prst="roundRect">
              <a:avLst>
                <a:gd name="adj" fmla="val 16667"/>
              </a:avLst>
            </a:prstGeom>
            <a:solidFill>
              <a:srgbClr val="FCC4F8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sz="1200" b="1" dirty="0">
                  <a:latin typeface="Verdana" pitchFamily="34" charset="0"/>
                </a:rPr>
                <a:t>TPM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3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971600" y="1124744"/>
            <a:ext cx="7344816" cy="4965975"/>
            <a:chOff x="-13555" y="462358"/>
            <a:chExt cx="8416988" cy="5690893"/>
          </a:xfrm>
        </p:grpSpPr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2124075" y="1773238"/>
              <a:ext cx="4895851" cy="3384551"/>
            </a:xfrm>
            <a:prstGeom prst="roundRect">
              <a:avLst>
                <a:gd name="adj" fmla="val 16667"/>
              </a:avLst>
            </a:prstGeom>
            <a:solidFill>
              <a:srgbClr val="9966FF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r>
                <a:rPr lang="en-GB" b="1" dirty="0">
                  <a:latin typeface="+mn-lt"/>
                </a:rPr>
                <a:t>  </a:t>
              </a:r>
            </a:p>
            <a:p>
              <a:endParaRPr lang="en-GB" b="1" dirty="0">
                <a:latin typeface="+mn-lt"/>
              </a:endParaRPr>
            </a:p>
            <a:p>
              <a:r>
                <a:rPr lang="en-GB" b="1" dirty="0">
                  <a:latin typeface="+mn-lt"/>
                </a:rPr>
                <a:t>                       </a:t>
              </a:r>
              <a:r>
                <a:rPr lang="en-GB" b="1" dirty="0" smtClean="0">
                  <a:latin typeface="+mn-lt"/>
                </a:rPr>
                <a:t> </a:t>
              </a:r>
              <a:r>
                <a:rPr lang="en-GB" sz="2400" b="1" dirty="0" smtClean="0">
                  <a:latin typeface="+mn-lt"/>
                </a:rPr>
                <a:t>GGUS</a:t>
              </a:r>
              <a:r>
                <a:rPr lang="en-GB" b="1" dirty="0" smtClean="0">
                  <a:latin typeface="+mn-lt"/>
                </a:rPr>
                <a:t> </a:t>
              </a:r>
              <a:endParaRPr lang="en-GB" b="1" dirty="0">
                <a:latin typeface="+mn-lt"/>
              </a:endParaRPr>
            </a:p>
            <a:p>
              <a:endParaRPr lang="en-GB" b="1" dirty="0">
                <a:latin typeface="+mn-lt"/>
              </a:endParaRPr>
            </a:p>
            <a:p>
              <a:endParaRPr lang="en-GB" b="1" dirty="0">
                <a:latin typeface="+mn-lt"/>
              </a:endParaRPr>
            </a:p>
            <a:p>
              <a:endParaRPr lang="de-DE" b="1" dirty="0">
                <a:latin typeface="+mn-lt"/>
              </a:endParaRPr>
            </a:p>
          </p:txBody>
        </p:sp>
        <p:sp>
          <p:nvSpPr>
            <p:cNvPr id="6" name="AutoShape 16"/>
            <p:cNvSpPr>
              <a:spLocks noChangeAspect="1" noChangeArrowheads="1"/>
            </p:cNvSpPr>
            <p:nvPr/>
          </p:nvSpPr>
          <p:spPr bwMode="auto">
            <a:xfrm>
              <a:off x="986631" y="462358"/>
              <a:ext cx="903288" cy="4710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>
                  <a:latin typeface="+mn-lt"/>
                </a:rPr>
                <a:t>RC A</a:t>
              </a:r>
            </a:p>
          </p:txBody>
        </p:sp>
        <p:sp>
          <p:nvSpPr>
            <p:cNvPr id="7" name="AutoShape 17"/>
            <p:cNvSpPr>
              <a:spLocks noChangeAspect="1" noChangeArrowheads="1"/>
            </p:cNvSpPr>
            <p:nvPr/>
          </p:nvSpPr>
          <p:spPr bwMode="auto">
            <a:xfrm>
              <a:off x="989807" y="981554"/>
              <a:ext cx="904875" cy="4710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>
                  <a:latin typeface="+mn-lt"/>
                </a:rPr>
                <a:t>RC B</a:t>
              </a:r>
            </a:p>
          </p:txBody>
        </p:sp>
        <p:sp>
          <p:nvSpPr>
            <p:cNvPr id="8" name="AutoShape 18"/>
            <p:cNvSpPr>
              <a:spLocks noChangeAspect="1" noChangeArrowheads="1"/>
            </p:cNvSpPr>
            <p:nvPr/>
          </p:nvSpPr>
          <p:spPr bwMode="auto">
            <a:xfrm>
              <a:off x="996156" y="1535112"/>
              <a:ext cx="900113" cy="4710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>
                  <a:latin typeface="+mn-lt"/>
                </a:rPr>
                <a:t>RC C</a:t>
              </a:r>
            </a:p>
          </p:txBody>
        </p:sp>
        <p:sp>
          <p:nvSpPr>
            <p:cNvPr id="9" name="AutoShape 20"/>
            <p:cNvSpPr>
              <a:spLocks noChangeAspect="1" noChangeArrowheads="1"/>
            </p:cNvSpPr>
            <p:nvPr/>
          </p:nvSpPr>
          <p:spPr bwMode="auto">
            <a:xfrm>
              <a:off x="4967117" y="3166927"/>
              <a:ext cx="1800000" cy="471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>
                  <a:latin typeface="+mn-lt"/>
                </a:rPr>
                <a:t>TPM</a:t>
              </a:r>
            </a:p>
          </p:txBody>
        </p:sp>
        <p:sp>
          <p:nvSpPr>
            <p:cNvPr id="10" name="AutoShape 46"/>
            <p:cNvSpPr>
              <a:spLocks noChangeAspect="1" noChangeArrowheads="1"/>
            </p:cNvSpPr>
            <p:nvPr/>
          </p:nvSpPr>
          <p:spPr bwMode="auto">
            <a:xfrm rot="5400000">
              <a:off x="3014328" y="1662114"/>
              <a:ext cx="632497" cy="355600"/>
            </a:xfrm>
            <a:prstGeom prst="leftRightArrow">
              <a:avLst>
                <a:gd name="adj1" fmla="val 50000"/>
                <a:gd name="adj2" fmla="val 30893"/>
              </a:avLst>
            </a:prstGeom>
            <a:solidFill>
              <a:srgbClr val="FF9900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vert="eaVert" lIns="90000" tIns="46800" rIns="90000" bIns="46800" anchor="ctr">
              <a:spAutoFit/>
            </a:bodyPr>
            <a:lstStyle/>
            <a:p>
              <a:endParaRPr lang="de-DE" b="1">
                <a:latin typeface="+mn-lt"/>
              </a:endParaRPr>
            </a:p>
          </p:txBody>
        </p:sp>
        <p:sp>
          <p:nvSpPr>
            <p:cNvPr id="11" name="AutoShape 49"/>
            <p:cNvSpPr>
              <a:spLocks noChangeAspect="1" noChangeArrowheads="1"/>
            </p:cNvSpPr>
            <p:nvPr/>
          </p:nvSpPr>
          <p:spPr bwMode="auto">
            <a:xfrm>
              <a:off x="2408238" y="3833062"/>
              <a:ext cx="1328738" cy="82224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>
                  <a:latin typeface="+mn-lt"/>
                </a:rPr>
                <a:t>Network Support</a:t>
              </a:r>
            </a:p>
          </p:txBody>
        </p:sp>
        <p:sp>
          <p:nvSpPr>
            <p:cNvPr id="12" name="AutoShape 50"/>
            <p:cNvSpPr>
              <a:spLocks noChangeAspect="1" noChangeArrowheads="1"/>
            </p:cNvSpPr>
            <p:nvPr/>
          </p:nvSpPr>
          <p:spPr bwMode="auto">
            <a:xfrm>
              <a:off x="600075" y="5331009"/>
              <a:ext cx="1497013" cy="82224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>
                  <a:latin typeface="+mn-lt"/>
                </a:rPr>
                <a:t>Network </a:t>
              </a:r>
              <a:r>
                <a:rPr lang="en-GB" b="1" dirty="0" smtClean="0">
                  <a:latin typeface="+mn-lt"/>
                </a:rPr>
                <a:t>Support</a:t>
              </a:r>
              <a:endParaRPr lang="en-GB" b="1" dirty="0">
                <a:latin typeface="+mn-lt"/>
              </a:endParaRPr>
            </a:p>
          </p:txBody>
        </p:sp>
        <p:sp>
          <p:nvSpPr>
            <p:cNvPr id="13" name="AutoShape 51"/>
            <p:cNvSpPr>
              <a:spLocks noChangeAspect="1" noChangeArrowheads="1"/>
            </p:cNvSpPr>
            <p:nvPr/>
          </p:nvSpPr>
          <p:spPr bwMode="auto">
            <a:xfrm rot="10800000">
              <a:off x="1050925" y="3789381"/>
              <a:ext cx="889000" cy="1471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3086 w 21600"/>
                <a:gd name="T25" fmla="*/ 12347 h 21600"/>
                <a:gd name="T26" fmla="*/ 18514 w 21600"/>
                <a:gd name="T27" fmla="*/ 185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9900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wrap="square" lIns="90000" tIns="46800" rIns="90000" bIns="46800" anchor="ctr">
              <a:spAutoFit/>
            </a:bodyPr>
            <a:lstStyle/>
            <a:p>
              <a:endParaRPr lang="de-DE" b="1">
                <a:latin typeface="+mn-lt"/>
              </a:endParaRPr>
            </a:p>
          </p:txBody>
        </p:sp>
        <p:sp>
          <p:nvSpPr>
            <p:cNvPr id="14" name="AutoShape 61"/>
            <p:cNvSpPr>
              <a:spLocks noChangeAspect="1" noChangeArrowheads="1"/>
            </p:cNvSpPr>
            <p:nvPr/>
          </p:nvSpPr>
          <p:spPr bwMode="auto">
            <a:xfrm>
              <a:off x="2184400" y="2871218"/>
              <a:ext cx="1304925" cy="4710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>
                  <a:latin typeface="+mn-lt"/>
                </a:rPr>
                <a:t>COD</a:t>
              </a:r>
            </a:p>
          </p:txBody>
        </p:sp>
        <p:sp>
          <p:nvSpPr>
            <p:cNvPr id="15" name="AutoShape 62"/>
            <p:cNvSpPr>
              <a:spLocks noChangeAspect="1" noChangeArrowheads="1"/>
            </p:cNvSpPr>
            <p:nvPr/>
          </p:nvSpPr>
          <p:spPr bwMode="auto">
            <a:xfrm rot="16200000">
              <a:off x="1308223" y="2989263"/>
              <a:ext cx="1044331" cy="32543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9900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lIns="90000" tIns="46800" rIns="90000" bIns="46800" anchor="ctr">
              <a:spAutoFit/>
            </a:bodyPr>
            <a:lstStyle/>
            <a:p>
              <a:endParaRPr lang="de-DE" b="1">
                <a:latin typeface="+mn-lt"/>
              </a:endParaRPr>
            </a:p>
          </p:txBody>
        </p:sp>
        <p:sp>
          <p:nvSpPr>
            <p:cNvPr id="16" name="AutoShape 63"/>
            <p:cNvSpPr>
              <a:spLocks noChangeAspect="1" noChangeArrowheads="1"/>
            </p:cNvSpPr>
            <p:nvPr/>
          </p:nvSpPr>
          <p:spPr bwMode="auto">
            <a:xfrm>
              <a:off x="-13555" y="2722606"/>
              <a:ext cx="1513744" cy="82224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5400" algn="ctr">
              <a:noFill/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66"/>
                </a:buClr>
              </a:pPr>
              <a:r>
                <a:rPr lang="en-GB" b="1" dirty="0" smtClean="0">
                  <a:latin typeface="+mn-lt"/>
                </a:rPr>
                <a:t>Operations Portal</a:t>
              </a:r>
              <a:endParaRPr lang="en-GB" b="1" dirty="0">
                <a:latin typeface="+mn-lt"/>
              </a:endParaRPr>
            </a:p>
          </p:txBody>
        </p:sp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2675730" y="1010444"/>
              <a:ext cx="1309687" cy="5032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latin typeface="+mn-lt"/>
                </a:rPr>
                <a:t>NGI</a:t>
              </a:r>
              <a:endParaRPr lang="de-DE" b="1" dirty="0">
                <a:latin typeface="+mn-lt"/>
              </a:endParaRPr>
            </a:p>
          </p:txBody>
        </p:sp>
        <p:sp>
          <p:nvSpPr>
            <p:cNvPr id="18" name="AutoShape 60"/>
            <p:cNvSpPr>
              <a:spLocks noChangeArrowheads="1"/>
            </p:cNvSpPr>
            <p:nvPr/>
          </p:nvSpPr>
          <p:spPr bwMode="auto">
            <a:xfrm>
              <a:off x="2675731" y="2216944"/>
              <a:ext cx="1309687" cy="50323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latin typeface="+mn-lt"/>
                </a:rPr>
                <a:t>NGI</a:t>
              </a:r>
              <a:endParaRPr lang="de-DE" b="1" dirty="0">
                <a:latin typeface="+mn-lt"/>
              </a:endParaRPr>
            </a:p>
          </p:txBody>
        </p:sp>
        <p:sp>
          <p:nvSpPr>
            <p:cNvPr id="19" name="AutoShape 61"/>
            <p:cNvSpPr>
              <a:spLocks noChangeArrowheads="1"/>
            </p:cNvSpPr>
            <p:nvPr/>
          </p:nvSpPr>
          <p:spPr bwMode="auto">
            <a:xfrm>
              <a:off x="5130801" y="4354514"/>
              <a:ext cx="3272632" cy="1350963"/>
            </a:xfrm>
            <a:prstGeom prst="roundRect">
              <a:avLst>
                <a:gd name="adj" fmla="val 16667"/>
              </a:avLst>
            </a:prstGeom>
            <a:solidFill>
              <a:srgbClr val="6CB05C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400" b="1" dirty="0" err="1" smtClean="0">
                  <a:latin typeface="+mn-lt"/>
                </a:rPr>
                <a:t>External</a:t>
              </a:r>
              <a:r>
                <a:rPr lang="de-DE" sz="2400" b="1" dirty="0" smtClean="0">
                  <a:latin typeface="+mn-lt"/>
                </a:rPr>
                <a:t> </a:t>
              </a:r>
            </a:p>
            <a:p>
              <a:pPr algn="ctr"/>
              <a:r>
                <a:rPr lang="de-DE" sz="2400" b="1" dirty="0" smtClean="0">
                  <a:latin typeface="+mn-lt"/>
                </a:rPr>
                <a:t>Middleware </a:t>
              </a:r>
            </a:p>
            <a:p>
              <a:pPr algn="ctr"/>
              <a:r>
                <a:rPr lang="de-DE" sz="2400" b="1" dirty="0" smtClean="0">
                  <a:latin typeface="+mn-lt"/>
                </a:rPr>
                <a:t>Providers</a:t>
              </a:r>
              <a:endParaRPr lang="de-DE" sz="2400" b="1" dirty="0">
                <a:latin typeface="+mn-lt"/>
              </a:endParaRPr>
            </a:p>
          </p:txBody>
        </p:sp>
        <p:sp>
          <p:nvSpPr>
            <p:cNvPr id="20" name="AutoShape 63"/>
            <p:cNvSpPr>
              <a:spLocks noChangeArrowheads="1"/>
            </p:cNvSpPr>
            <p:nvPr/>
          </p:nvSpPr>
          <p:spPr bwMode="auto">
            <a:xfrm>
              <a:off x="5130801" y="1262063"/>
              <a:ext cx="3272632" cy="1350963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400" b="1" dirty="0">
                  <a:latin typeface="+mn-lt"/>
                </a:rPr>
                <a:t>VRCs</a:t>
              </a:r>
            </a:p>
          </p:txBody>
        </p:sp>
        <p:sp>
          <p:nvSpPr>
            <p:cNvPr id="21" name="AutoShape 46"/>
            <p:cNvSpPr>
              <a:spLocks noChangeAspect="1" noChangeArrowheads="1"/>
            </p:cNvSpPr>
            <p:nvPr/>
          </p:nvSpPr>
          <p:spPr bwMode="auto">
            <a:xfrm>
              <a:off x="1967372" y="1084263"/>
              <a:ext cx="632497" cy="355600"/>
            </a:xfrm>
            <a:prstGeom prst="leftRightArrow">
              <a:avLst>
                <a:gd name="adj1" fmla="val 50000"/>
                <a:gd name="adj2" fmla="val 30893"/>
              </a:avLst>
            </a:prstGeom>
            <a:solidFill>
              <a:srgbClr val="FF9900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vert="eaVert" lIns="90000" tIns="46800" rIns="90000" bIns="46800" anchor="ctr">
              <a:spAutoFit/>
            </a:bodyPr>
            <a:lstStyle/>
            <a:p>
              <a:endParaRPr lang="de-DE" b="1">
                <a:latin typeface="+mn-lt"/>
              </a:endParaRPr>
            </a:p>
          </p:txBody>
        </p:sp>
      </p:grpSp>
      <p:sp>
        <p:nvSpPr>
          <p:cNvPr id="23" name="Titel 1"/>
          <p:cNvSpPr txBox="1">
            <a:spLocks/>
          </p:cNvSpPr>
          <p:nvPr/>
        </p:nvSpPr>
        <p:spPr bwMode="auto">
          <a:xfrm>
            <a:off x="2123728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dirty="0" smtClean="0"/>
              <a:t>User Support in EGI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7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Support in EGI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</a:rPr>
              <a:t>Major </a:t>
            </a:r>
            <a:r>
              <a:rPr lang="de-DE" b="1" dirty="0" err="1" smtClean="0">
                <a:latin typeface="+mn-lt"/>
              </a:rPr>
              <a:t>changes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from</a:t>
            </a:r>
            <a:r>
              <a:rPr lang="de-DE" b="1" dirty="0" smtClean="0">
                <a:latin typeface="+mn-lt"/>
              </a:rPr>
              <a:t> EGEE</a:t>
            </a:r>
          </a:p>
          <a:p>
            <a:pPr lvl="1"/>
            <a:r>
              <a:rPr lang="de-DE" b="1" dirty="0" smtClean="0">
                <a:latin typeface="+mn-lt"/>
              </a:rPr>
              <a:t>NGIs </a:t>
            </a:r>
            <a:r>
              <a:rPr lang="de-DE" b="1" dirty="0" err="1" smtClean="0">
                <a:latin typeface="+mn-lt"/>
              </a:rPr>
              <a:t>instead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of</a:t>
            </a:r>
            <a:r>
              <a:rPr lang="de-DE" b="1" dirty="0" smtClean="0">
                <a:latin typeface="+mn-lt"/>
              </a:rPr>
              <a:t> ROCS</a:t>
            </a:r>
          </a:p>
          <a:p>
            <a:pPr lvl="2"/>
            <a:r>
              <a:rPr lang="de-DE" b="1" dirty="0" smtClean="0">
                <a:latin typeface="+mn-lt"/>
              </a:rPr>
              <a:t>Much larger </a:t>
            </a:r>
            <a:r>
              <a:rPr lang="de-DE" b="1" dirty="0" err="1" smtClean="0">
                <a:latin typeface="+mn-lt"/>
              </a:rPr>
              <a:t>number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of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interfaces</a:t>
            </a:r>
            <a:endParaRPr lang="de-DE" b="1" dirty="0" smtClean="0">
              <a:latin typeface="+mn-lt"/>
            </a:endParaRPr>
          </a:p>
          <a:p>
            <a:pPr lvl="2"/>
            <a:r>
              <a:rPr lang="de-DE" b="1" dirty="0" smtClean="0">
                <a:latin typeface="+mn-lt"/>
              </a:rPr>
              <a:t>Larger </a:t>
            </a:r>
            <a:r>
              <a:rPr lang="de-DE" b="1" dirty="0" err="1" smtClean="0">
                <a:latin typeface="+mn-lt"/>
              </a:rPr>
              <a:t>variation</a:t>
            </a:r>
            <a:r>
              <a:rPr lang="de-DE" b="1" dirty="0" smtClean="0">
                <a:latin typeface="+mn-lt"/>
              </a:rPr>
              <a:t> in </a:t>
            </a:r>
            <a:r>
              <a:rPr lang="de-DE" b="1" dirty="0" err="1" smtClean="0">
                <a:latin typeface="+mn-lt"/>
              </a:rPr>
              <a:t>maturity</a:t>
            </a:r>
            <a:endParaRPr lang="de-DE" b="1" dirty="0" smtClean="0">
              <a:latin typeface="+mn-lt"/>
            </a:endParaRPr>
          </a:p>
          <a:p>
            <a:pPr lvl="1"/>
            <a:r>
              <a:rPr lang="de-DE" b="1" dirty="0" smtClean="0">
                <a:latin typeface="+mn-lt"/>
              </a:rPr>
              <a:t>User Communities not </a:t>
            </a:r>
            <a:r>
              <a:rPr lang="de-DE" b="1" dirty="0" err="1" smtClean="0">
                <a:latin typeface="+mn-lt"/>
              </a:rPr>
              <a:t>funded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by</a:t>
            </a:r>
            <a:r>
              <a:rPr lang="de-DE" b="1" dirty="0" smtClean="0">
                <a:latin typeface="+mn-lt"/>
              </a:rPr>
              <a:t> EGI</a:t>
            </a:r>
          </a:p>
          <a:p>
            <a:pPr lvl="2"/>
            <a:r>
              <a:rPr lang="de-DE" b="1" dirty="0" smtClean="0">
                <a:latin typeface="+mn-lt"/>
              </a:rPr>
              <a:t>Inter-project </a:t>
            </a:r>
            <a:r>
              <a:rPr lang="de-DE" b="1" dirty="0" err="1" smtClean="0">
                <a:latin typeface="+mn-lt"/>
              </a:rPr>
              <a:t>relationship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instad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of</a:t>
            </a:r>
            <a:r>
              <a:rPr lang="de-DE" b="1" dirty="0" smtClean="0">
                <a:latin typeface="+mn-lt"/>
              </a:rPr>
              <a:t> intra-project</a:t>
            </a:r>
            <a:br>
              <a:rPr lang="de-DE" b="1" dirty="0" smtClean="0">
                <a:latin typeface="+mn-lt"/>
              </a:rPr>
            </a:br>
            <a:r>
              <a:rPr lang="de-DE" b="1" dirty="0" smtClean="0">
                <a:latin typeface="+mn-lt"/>
              </a:rPr>
              <a:t>(</a:t>
            </a:r>
            <a:r>
              <a:rPr lang="de-DE" b="1" dirty="0" err="1" smtClean="0">
                <a:latin typeface="+mn-lt"/>
              </a:rPr>
              <a:t>customer</a:t>
            </a:r>
            <a:r>
              <a:rPr lang="de-DE" b="1" dirty="0" smtClean="0">
                <a:latin typeface="+mn-lt"/>
              </a:rPr>
              <a:t> &lt;-&gt; </a:t>
            </a:r>
            <a:r>
              <a:rPr lang="de-DE" b="1" dirty="0" err="1" smtClean="0">
                <a:latin typeface="+mn-lt"/>
              </a:rPr>
              <a:t>provider</a:t>
            </a:r>
            <a:r>
              <a:rPr lang="de-DE" b="1" dirty="0" smtClean="0">
                <a:latin typeface="+mn-lt"/>
              </a:rPr>
              <a:t>)</a:t>
            </a:r>
          </a:p>
          <a:p>
            <a:pPr lvl="1"/>
            <a:r>
              <a:rPr lang="de-DE" b="1" dirty="0" smtClean="0">
                <a:latin typeface="+mn-lt"/>
              </a:rPr>
              <a:t>Middleware </a:t>
            </a:r>
            <a:r>
              <a:rPr lang="de-DE" b="1" dirty="0" err="1" smtClean="0">
                <a:latin typeface="+mn-lt"/>
              </a:rPr>
              <a:t>development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done</a:t>
            </a:r>
            <a:r>
              <a:rPr lang="de-DE" b="1" dirty="0" smtClean="0">
                <a:latin typeface="+mn-lt"/>
              </a:rPr>
              <a:t> in </a:t>
            </a:r>
            <a:r>
              <a:rPr lang="de-DE" b="1" dirty="0" err="1" smtClean="0">
                <a:latin typeface="+mn-lt"/>
              </a:rPr>
              <a:t>seperate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projects</a:t>
            </a:r>
            <a:r>
              <a:rPr lang="de-DE" b="1" dirty="0" smtClean="0">
                <a:latin typeface="+mn-lt"/>
              </a:rPr>
              <a:t> (EMI, IGE,…)</a:t>
            </a:r>
          </a:p>
          <a:p>
            <a:pPr lvl="2"/>
            <a:endParaRPr lang="de-DE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6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0</TotalTime>
  <Words>439</Words>
  <Application>Microsoft Office PowerPoint</Application>
  <PresentationFormat>Bildschirmpräsentation (4:3)</PresentationFormat>
  <Paragraphs>221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EGI-InSPIRE-Slide-Template_v4</vt:lpstr>
      <vt:lpstr>GGUS  EGI’s central helpdesk</vt:lpstr>
      <vt:lpstr>Main User Support Areas</vt:lpstr>
      <vt:lpstr>Main User Support Topics</vt:lpstr>
      <vt:lpstr>EGI User Support</vt:lpstr>
      <vt:lpstr>EGI User Support</vt:lpstr>
      <vt:lpstr>EGI User Support</vt:lpstr>
      <vt:lpstr>User Support in EGEE</vt:lpstr>
      <vt:lpstr>PowerPoint-Präsentation</vt:lpstr>
      <vt:lpstr>User Support in EGI</vt:lpstr>
      <vt:lpstr>Central Workflow </vt:lpstr>
      <vt:lpstr>Regional Workflow</vt:lpstr>
      <vt:lpstr>Operations Support</vt:lpstr>
      <vt:lpstr>User Community Support</vt:lpstr>
      <vt:lpstr>Middleware Support</vt:lpstr>
      <vt:lpstr>Link to other DCIs</vt:lpstr>
      <vt:lpstr>Central Helpdesk GGUS</vt:lpstr>
      <vt:lpstr>Central Helpdesk GGUS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Antoni, Torsten</dc:creator>
  <cp:lastModifiedBy>Antoni, Torsten</cp:lastModifiedBy>
  <cp:revision>3</cp:revision>
  <dcterms:created xsi:type="dcterms:W3CDTF">2010-09-14T12:30:19Z</dcterms:created>
  <dcterms:modified xsi:type="dcterms:W3CDTF">2010-09-15T07:59:01Z</dcterms:modified>
</cp:coreProperties>
</file>