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3" autoAdjust="0"/>
    <p:restoredTop sz="94660"/>
  </p:normalViewPr>
  <p:slideViewPr>
    <p:cSldViewPr>
      <p:cViewPr varScale="1">
        <p:scale>
          <a:sx n="75" d="100"/>
          <a:sy n="75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C01B2E-D2F9-40DC-8D7C-3DC5F8675BA8}" type="datetimeFigureOut">
              <a:rPr lang="en-US"/>
              <a:pPr>
                <a:defRPr/>
              </a:pPr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B58864-930A-4797-BC72-9853CC49359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50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2E4CC4-F195-4E6D-8C02-DAF14CCB50E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97B54-07CC-4080-A3D6-16A1A3BC675F}" type="datetimeFigureOut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FBA7E-DCC4-446C-8F95-70811B00C6D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CFDF-057A-49AB-A7A4-7F78BA11B7EE}" type="datetimeFigureOut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77F58-8437-4F55-9F23-52FEE565E42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CF2FDA-E428-47D8-8853-D369D729338B}" type="datetimeFigureOut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5C22B6-0868-4253-84BF-194646A0680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us.fzk.de/pages/tpm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de-DE" b="1" dirty="0" smtClean="0">
                <a:solidFill>
                  <a:schemeClr val="tx2"/>
                </a:solidFill>
                <a:latin typeface="+mn-lt"/>
              </a:rPr>
              <a:t>TPM</a:t>
            </a:r>
            <a:br>
              <a:rPr lang="de-DE" b="1" dirty="0" smtClean="0">
                <a:solidFill>
                  <a:schemeClr val="tx2"/>
                </a:solidFill>
                <a:latin typeface="+mn-lt"/>
              </a:rPr>
            </a:br>
            <a:r>
              <a:rPr lang="de-DE" b="1" dirty="0" smtClean="0">
                <a:solidFill>
                  <a:schemeClr val="tx2"/>
                </a:solidFill>
                <a:latin typeface="+mn-lt"/>
              </a:rPr>
              <a:t>First Line Support in EGI</a:t>
            </a:r>
            <a:endParaRPr lang="en-GB" b="1" dirty="0" smtClean="0">
              <a:latin typeface="+mn-lt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b="1" dirty="0" smtClean="0">
                <a:latin typeface="+mn-lt"/>
                <a:cs typeface="Arial" charset="0"/>
              </a:rPr>
              <a:t>Helmut Dres</a:t>
            </a:r>
            <a:br>
              <a:rPr lang="en-GB" b="1" dirty="0" smtClean="0">
                <a:latin typeface="+mn-lt"/>
                <a:cs typeface="Arial" charset="0"/>
              </a:rPr>
            </a:br>
            <a:r>
              <a:rPr lang="en-GB" b="1" dirty="0" smtClean="0">
                <a:latin typeface="+mn-lt"/>
                <a:cs typeface="Arial" charset="0"/>
              </a:rPr>
              <a:t>KIT | GGUS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1428FE-257F-4325-99D3-B6E9AF2D23B0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9/15/2010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FDEC9C-B71D-4335-BC74-59554E5ACE7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EGI Technical Forum 2010, Amsterdam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Helmut Dres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Topics</a:t>
            </a:r>
            <a:endParaRPr lang="de-DE" sz="3200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The TPM model </a:t>
            </a:r>
            <a:r>
              <a:rPr lang="de-DE" b="1" dirty="0" err="1" smtClean="0">
                <a:latin typeface="+mn-lt"/>
              </a:rPr>
              <a:t>from</a:t>
            </a:r>
            <a:r>
              <a:rPr lang="de-DE" b="1" dirty="0" smtClean="0">
                <a:latin typeface="+mn-lt"/>
              </a:rPr>
              <a:t> EGEE to EGI</a:t>
            </a:r>
          </a:p>
          <a:p>
            <a:r>
              <a:rPr lang="de-DE" b="1" dirty="0" err="1" smtClean="0">
                <a:latin typeface="+mn-lt"/>
              </a:rPr>
              <a:t>Duties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and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daily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work</a:t>
            </a:r>
            <a:r>
              <a:rPr lang="de-DE" b="1" dirty="0" smtClean="0">
                <a:latin typeface="+mn-lt"/>
              </a:rPr>
              <a:t> of </a:t>
            </a:r>
            <a:r>
              <a:rPr lang="de-DE" b="1" dirty="0" err="1" smtClean="0">
                <a:latin typeface="+mn-lt"/>
              </a:rPr>
              <a:t>the</a:t>
            </a:r>
            <a:r>
              <a:rPr lang="de-DE" b="1" dirty="0" smtClean="0">
                <a:latin typeface="+mn-lt"/>
              </a:rPr>
              <a:t> TPMs</a:t>
            </a:r>
          </a:p>
          <a:p>
            <a:r>
              <a:rPr lang="de-DE" b="1" dirty="0" smtClean="0">
                <a:latin typeface="+mn-lt"/>
              </a:rPr>
              <a:t>TPM </a:t>
            </a:r>
            <a:r>
              <a:rPr lang="de-DE" b="1" dirty="0" err="1" smtClean="0">
                <a:latin typeface="+mn-lt"/>
              </a:rPr>
              <a:t>numbers</a:t>
            </a:r>
            <a:endParaRPr lang="de-DE" b="1" dirty="0" smtClean="0">
              <a:latin typeface="+mn-lt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4D43B7-D956-4A70-9765-2F1BA8C32D7B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9/15/2010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A86D65-3727-45EF-B6AB-4DC07D68E2D5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EGI Technical Forum 2010, Amsterdam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Helmut Dres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The TPM model </a:t>
            </a:r>
            <a:r>
              <a:rPr lang="de-DE" sz="3200" dirty="0" err="1" smtClean="0"/>
              <a:t>from</a:t>
            </a:r>
            <a:r>
              <a:rPr lang="de-DE" sz="3200" dirty="0" smtClean="0"/>
              <a:t> EGEE to EGI</a:t>
            </a:r>
            <a:endParaRPr lang="de-DE" sz="3200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r>
              <a:rPr lang="de-DE" sz="2400" b="1" dirty="0" smtClean="0">
                <a:latin typeface="+mn-lt"/>
              </a:rPr>
              <a:t>In EGEE </a:t>
            </a:r>
          </a:p>
          <a:p>
            <a:pPr lvl="1"/>
            <a:r>
              <a:rPr lang="de-DE" sz="2000" b="1" dirty="0" smtClean="0">
                <a:latin typeface="+mn-lt"/>
              </a:rPr>
              <a:t>15 </a:t>
            </a:r>
            <a:r>
              <a:rPr lang="de-DE" sz="2000" b="1" dirty="0" err="1" smtClean="0">
                <a:latin typeface="+mn-lt"/>
              </a:rPr>
              <a:t>first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line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support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teams</a:t>
            </a:r>
            <a:endParaRPr lang="de-DE" sz="2000" b="1" dirty="0" smtClean="0">
              <a:latin typeface="+mn-lt"/>
            </a:endParaRPr>
          </a:p>
          <a:p>
            <a:pPr lvl="1"/>
            <a:r>
              <a:rPr lang="de-DE" sz="2000" b="1" dirty="0" smtClean="0">
                <a:latin typeface="+mn-lt"/>
              </a:rPr>
              <a:t>Distributed </a:t>
            </a:r>
            <a:r>
              <a:rPr lang="de-DE" sz="2000" b="1" dirty="0" err="1" smtClean="0">
                <a:latin typeface="+mn-lt"/>
              </a:rPr>
              <a:t>over</a:t>
            </a:r>
            <a:r>
              <a:rPr lang="de-DE" sz="2000" b="1" dirty="0" smtClean="0">
                <a:latin typeface="+mn-lt"/>
              </a:rPr>
              <a:t> the EGEE </a:t>
            </a:r>
            <a:r>
              <a:rPr lang="de-DE" sz="2000" b="1" dirty="0" err="1" smtClean="0">
                <a:latin typeface="+mn-lt"/>
              </a:rPr>
              <a:t>area</a:t>
            </a:r>
            <a:endParaRPr lang="de-DE" sz="2000" b="1" dirty="0" smtClean="0">
              <a:latin typeface="+mn-lt"/>
            </a:endParaRPr>
          </a:p>
          <a:p>
            <a:pPr lvl="1"/>
            <a:r>
              <a:rPr lang="de-DE" sz="2000" b="1" dirty="0" smtClean="0">
                <a:latin typeface="+mn-lt"/>
              </a:rPr>
              <a:t>Lead/ </a:t>
            </a:r>
            <a:r>
              <a:rPr lang="de-DE" sz="2000" b="1" dirty="0" err="1" smtClean="0">
                <a:latin typeface="+mn-lt"/>
              </a:rPr>
              <a:t>backup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team</a:t>
            </a:r>
            <a:endParaRPr lang="de-DE" sz="2000" b="1" dirty="0" smtClean="0">
              <a:latin typeface="+mn-lt"/>
            </a:endParaRPr>
          </a:p>
          <a:p>
            <a:pPr lvl="1"/>
            <a:r>
              <a:rPr lang="de-DE" sz="2000" b="1" dirty="0" err="1" smtClean="0">
                <a:latin typeface="+mn-lt"/>
              </a:rPr>
              <a:t>Weekly</a:t>
            </a:r>
            <a:r>
              <a:rPr lang="de-DE" sz="2000" b="1" dirty="0" smtClean="0">
                <a:latin typeface="+mn-lt"/>
              </a:rPr>
              <a:t> shifts</a:t>
            </a:r>
          </a:p>
          <a:p>
            <a:pPr lvl="1">
              <a:buFontTx/>
              <a:buNone/>
            </a:pPr>
            <a:endParaRPr lang="de-DE" sz="2000" b="1" dirty="0" smtClean="0">
              <a:latin typeface="+mn-lt"/>
            </a:endParaRPr>
          </a:p>
          <a:p>
            <a:r>
              <a:rPr lang="de-DE" sz="2400" b="1" dirty="0" smtClean="0">
                <a:latin typeface="+mn-lt"/>
              </a:rPr>
              <a:t>In EGI</a:t>
            </a:r>
          </a:p>
          <a:p>
            <a:pPr lvl="1"/>
            <a:r>
              <a:rPr lang="de-DE" sz="2000" b="1" dirty="0" smtClean="0">
                <a:latin typeface="+mn-lt"/>
              </a:rPr>
              <a:t>2 </a:t>
            </a:r>
            <a:r>
              <a:rPr lang="de-DE" sz="2000" b="1" dirty="0" err="1" smtClean="0">
                <a:latin typeface="+mn-lt"/>
              </a:rPr>
              <a:t>teams</a:t>
            </a:r>
            <a:endParaRPr lang="de-DE" sz="2000" b="1" dirty="0" smtClean="0">
              <a:latin typeface="+mn-lt"/>
            </a:endParaRPr>
          </a:p>
          <a:p>
            <a:pPr lvl="1"/>
            <a:r>
              <a:rPr lang="de-DE" sz="2000" b="1" dirty="0" smtClean="0">
                <a:latin typeface="+mn-lt"/>
              </a:rPr>
              <a:t>In </a:t>
            </a:r>
            <a:r>
              <a:rPr lang="de-DE" sz="2000" b="1" dirty="0" err="1" smtClean="0">
                <a:latin typeface="+mn-lt"/>
              </a:rPr>
              <a:t>Italy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and</a:t>
            </a:r>
            <a:r>
              <a:rPr lang="de-DE" sz="2000" b="1" dirty="0" smtClean="0">
                <a:latin typeface="+mn-lt"/>
              </a:rPr>
              <a:t> Germany</a:t>
            </a:r>
          </a:p>
          <a:p>
            <a:pPr lvl="1"/>
            <a:r>
              <a:rPr lang="de-DE" sz="2000" b="1" dirty="0" smtClean="0">
                <a:latin typeface="+mn-lt"/>
              </a:rPr>
              <a:t>Lead /</a:t>
            </a:r>
            <a:r>
              <a:rPr lang="de-DE" sz="2000" b="1" dirty="0" err="1" smtClean="0">
                <a:latin typeface="+mn-lt"/>
              </a:rPr>
              <a:t>backup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is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organized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locally</a:t>
            </a:r>
            <a:endParaRPr lang="de-DE" sz="2000" b="1" dirty="0" smtClean="0">
              <a:latin typeface="+mn-lt"/>
            </a:endParaRPr>
          </a:p>
          <a:p>
            <a:pPr lvl="1"/>
            <a:r>
              <a:rPr lang="de-DE" sz="2000" b="1" dirty="0" err="1" smtClean="0">
                <a:latin typeface="+mn-lt"/>
              </a:rPr>
              <a:t>Biweekly</a:t>
            </a:r>
            <a:r>
              <a:rPr lang="de-DE" sz="2000" b="1" dirty="0" smtClean="0">
                <a:latin typeface="+mn-lt"/>
              </a:rPr>
              <a:t> shifts</a:t>
            </a:r>
          </a:p>
          <a:p>
            <a:pPr eaLnBrk="1" hangingPunct="1"/>
            <a:endParaRPr lang="de-DE" sz="2400" b="1" dirty="0" smtClean="0">
              <a:latin typeface="+mn-lt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4D43B7-D956-4A70-9765-2F1BA8C32D7B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9/15/2010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A86D65-3727-45EF-B6AB-4DC07D68E2D5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EGI Technical Forum 2010, Amsterdam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Helmut Dres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The TPM model </a:t>
            </a:r>
            <a:r>
              <a:rPr lang="de-DE" sz="3200" dirty="0" err="1" smtClean="0"/>
              <a:t>from</a:t>
            </a:r>
            <a:r>
              <a:rPr lang="de-DE" sz="3200" dirty="0" smtClean="0"/>
              <a:t> EGEE to EGI</a:t>
            </a:r>
            <a:endParaRPr lang="de-DE" sz="3200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r>
              <a:rPr lang="de-DE" sz="2000" b="1" dirty="0" smtClean="0">
                <a:latin typeface="+mn-lt"/>
              </a:rPr>
              <a:t>New </a:t>
            </a:r>
            <a:r>
              <a:rPr lang="de-DE" sz="2000" b="1" dirty="0" err="1" smtClean="0">
                <a:latin typeface="+mn-lt"/>
              </a:rPr>
              <a:t>features</a:t>
            </a:r>
            <a:r>
              <a:rPr lang="de-DE" sz="2000" b="1" dirty="0" smtClean="0">
                <a:latin typeface="+mn-lt"/>
              </a:rPr>
              <a:t> in GGUS to </a:t>
            </a:r>
            <a:r>
              <a:rPr lang="de-DE" sz="2000" b="1" dirty="0" err="1" smtClean="0">
                <a:latin typeface="+mn-lt"/>
              </a:rPr>
              <a:t>bypass</a:t>
            </a:r>
            <a:r>
              <a:rPr lang="de-DE" sz="2000" b="1" dirty="0" smtClean="0">
                <a:latin typeface="+mn-lt"/>
              </a:rPr>
              <a:t> the TPM</a:t>
            </a:r>
          </a:p>
          <a:p>
            <a:pPr lvl="1"/>
            <a:r>
              <a:rPr lang="de-DE" sz="2000" b="1" dirty="0" smtClean="0">
                <a:latin typeface="+mn-lt"/>
              </a:rPr>
              <a:t>Team </a:t>
            </a:r>
            <a:r>
              <a:rPr lang="de-DE" sz="2000" b="1" dirty="0" err="1" smtClean="0">
                <a:latin typeface="+mn-lt"/>
              </a:rPr>
              <a:t>tickets</a:t>
            </a:r>
            <a:endParaRPr lang="de-DE" sz="2000" b="1" dirty="0" smtClean="0">
              <a:latin typeface="+mn-lt"/>
            </a:endParaRPr>
          </a:p>
          <a:p>
            <a:pPr lvl="1"/>
            <a:r>
              <a:rPr lang="de-DE" sz="2000" b="1" dirty="0" smtClean="0">
                <a:latin typeface="+mn-lt"/>
              </a:rPr>
              <a:t>Alarm </a:t>
            </a:r>
            <a:r>
              <a:rPr lang="de-DE" sz="2000" b="1" dirty="0" err="1" smtClean="0">
                <a:latin typeface="+mn-lt"/>
              </a:rPr>
              <a:t>tickets</a:t>
            </a:r>
            <a:endParaRPr lang="de-DE" sz="2000" b="1" dirty="0" smtClean="0">
              <a:latin typeface="+mn-lt"/>
            </a:endParaRPr>
          </a:p>
          <a:p>
            <a:pPr lvl="1"/>
            <a:r>
              <a:rPr lang="de-DE" sz="2000" b="1" dirty="0" err="1" smtClean="0">
                <a:latin typeface="+mn-lt"/>
              </a:rPr>
              <a:t>Direct</a:t>
            </a:r>
            <a:r>
              <a:rPr lang="de-DE" sz="2000" b="1" dirty="0" smtClean="0">
                <a:latin typeface="+mn-lt"/>
              </a:rPr>
              <a:t> ticket </a:t>
            </a:r>
            <a:r>
              <a:rPr lang="de-DE" sz="2000" b="1" dirty="0" err="1" smtClean="0">
                <a:latin typeface="+mn-lt"/>
              </a:rPr>
              <a:t>assignment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to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smtClean="0">
                <a:latin typeface="+mn-lt"/>
              </a:rPr>
              <a:t>Site/ROC/NGI </a:t>
            </a:r>
            <a:r>
              <a:rPr lang="de-DE" sz="2000" b="1" dirty="0" err="1" smtClean="0">
                <a:latin typeface="+mn-lt"/>
              </a:rPr>
              <a:t>at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submission</a:t>
            </a:r>
            <a:r>
              <a:rPr lang="de-DE" sz="2000" b="1" dirty="0" smtClean="0">
                <a:latin typeface="+mn-lt"/>
              </a:rPr>
              <a:t> time</a:t>
            </a:r>
          </a:p>
          <a:p>
            <a:pPr lvl="1"/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Plans for </a:t>
            </a:r>
            <a:r>
              <a:rPr lang="de-DE" sz="2000" b="1" dirty="0" err="1" smtClean="0">
                <a:latin typeface="+mn-lt"/>
              </a:rPr>
              <a:t>next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months</a:t>
            </a:r>
            <a:endParaRPr lang="de-DE" sz="2000" b="1" dirty="0" smtClean="0">
              <a:latin typeface="+mn-lt"/>
            </a:endParaRPr>
          </a:p>
          <a:p>
            <a:pPr lvl="1"/>
            <a:r>
              <a:rPr lang="de-DE" sz="2000" b="1" dirty="0" smtClean="0">
                <a:latin typeface="+mn-lt"/>
              </a:rPr>
              <a:t>Revision of </a:t>
            </a:r>
            <a:r>
              <a:rPr lang="de-DE" sz="2000" b="1" dirty="0" err="1" smtClean="0">
                <a:latin typeface="+mn-lt"/>
              </a:rPr>
              <a:t>legacy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support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units</a:t>
            </a:r>
            <a:endParaRPr lang="de-DE" sz="2000" b="1" dirty="0" smtClean="0">
              <a:latin typeface="+mn-lt"/>
            </a:endParaRPr>
          </a:p>
          <a:p>
            <a:pPr lvl="1"/>
            <a:r>
              <a:rPr lang="de-DE" sz="2000" b="1" dirty="0" err="1" smtClean="0">
                <a:latin typeface="+mn-lt"/>
              </a:rPr>
              <a:t>Introduction</a:t>
            </a:r>
            <a:r>
              <a:rPr lang="de-DE" sz="2000" b="1" dirty="0" smtClean="0">
                <a:latin typeface="+mn-lt"/>
              </a:rPr>
              <a:t> of </a:t>
            </a:r>
            <a:r>
              <a:rPr lang="de-DE" sz="2000" b="1" dirty="0" err="1" smtClean="0">
                <a:latin typeface="+mn-lt"/>
              </a:rPr>
              <a:t>new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support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units</a:t>
            </a:r>
            <a:endParaRPr lang="de-DE" sz="2000" b="1" dirty="0" smtClean="0">
              <a:latin typeface="+mn-lt"/>
            </a:endParaRPr>
          </a:p>
          <a:p>
            <a:pPr lvl="1"/>
            <a:r>
              <a:rPr lang="de-DE" sz="2000" b="1" dirty="0" err="1" smtClean="0">
                <a:latin typeface="+mn-lt"/>
              </a:rPr>
              <a:t>Currently</a:t>
            </a:r>
            <a:r>
              <a:rPr lang="de-DE" sz="2000" b="1" dirty="0" smtClean="0">
                <a:latin typeface="+mn-lt"/>
              </a:rPr>
              <a:t> all </a:t>
            </a:r>
            <a:r>
              <a:rPr lang="de-DE" sz="2000" b="1" dirty="0" err="1" smtClean="0">
                <a:latin typeface="+mn-lt"/>
              </a:rPr>
              <a:t>middleware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related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tickets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go</a:t>
            </a:r>
            <a:r>
              <a:rPr lang="de-DE" sz="2000" b="1" dirty="0" smtClean="0">
                <a:latin typeface="+mn-lt"/>
              </a:rPr>
              <a:t> to DMSU </a:t>
            </a:r>
            <a:br>
              <a:rPr lang="de-DE" sz="2000" b="1" dirty="0" smtClean="0">
                <a:latin typeface="+mn-lt"/>
              </a:rPr>
            </a:br>
            <a:r>
              <a:rPr lang="de-DE" sz="2000" b="1" dirty="0" smtClean="0">
                <a:latin typeface="+mn-lt"/>
              </a:rPr>
              <a:t>In GGUS </a:t>
            </a:r>
            <a:r>
              <a:rPr lang="de-DE" sz="2000" b="1" dirty="0" err="1" smtClean="0">
                <a:latin typeface="+mn-lt"/>
              </a:rPr>
              <a:t>currently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labeled</a:t>
            </a:r>
            <a:r>
              <a:rPr lang="de-DE" sz="2000" b="1" dirty="0" smtClean="0">
                <a:latin typeface="+mn-lt"/>
              </a:rPr>
              <a:t> (</a:t>
            </a:r>
            <a:r>
              <a:rPr lang="de-DE" sz="2000" b="1" dirty="0" err="1" smtClean="0">
                <a:latin typeface="+mn-lt"/>
              </a:rPr>
              <a:t>Deployed</a:t>
            </a:r>
            <a:r>
              <a:rPr lang="de-DE" sz="2000" b="1" dirty="0" smtClean="0">
                <a:latin typeface="+mn-lt"/>
              </a:rPr>
              <a:t> Middleware)</a:t>
            </a:r>
          </a:p>
          <a:p>
            <a:pPr lvl="1"/>
            <a:endParaRPr lang="de-DE" sz="2000" b="1" dirty="0" smtClean="0">
              <a:latin typeface="+mn-lt"/>
            </a:endParaRPr>
          </a:p>
          <a:p>
            <a:pPr eaLnBrk="1" hangingPunct="1"/>
            <a:endParaRPr lang="de-DE" sz="2000" b="1" dirty="0" smtClean="0">
              <a:latin typeface="+mn-lt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4D43B7-D956-4A70-9765-2F1BA8C32D7B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9/15/2010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A86D65-3727-45EF-B6AB-4DC07D68E2D5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EGI Technical Forum 2010, Amsterdam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Helmut Dres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Daily </a:t>
            </a:r>
            <a:r>
              <a:rPr lang="de-DE" sz="3200" dirty="0" err="1" smtClean="0"/>
              <a:t>work</a:t>
            </a:r>
            <a:r>
              <a:rPr lang="de-DE" sz="3200" dirty="0" smtClean="0"/>
              <a:t> of TPM</a:t>
            </a:r>
            <a:endParaRPr lang="de-DE" sz="3200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r>
              <a:rPr lang="en-US" sz="2400" b="1" dirty="0" smtClean="0">
                <a:latin typeface="+mn-lt"/>
              </a:rPr>
              <a:t>Close simple trouble tickets</a:t>
            </a:r>
          </a:p>
          <a:p>
            <a:r>
              <a:rPr lang="en-US" sz="2400" b="1" dirty="0" smtClean="0">
                <a:latin typeface="+mn-lt"/>
              </a:rPr>
              <a:t>Ensure that tickets are sent to the correct place for processing</a:t>
            </a:r>
          </a:p>
          <a:p>
            <a:r>
              <a:rPr lang="en-US" sz="2400" b="1" dirty="0" smtClean="0">
                <a:latin typeface="+mn-lt"/>
              </a:rPr>
              <a:t>(Notify users about the status of their tickets)</a:t>
            </a:r>
          </a:p>
          <a:p>
            <a:r>
              <a:rPr lang="en-US" sz="2400" b="1" dirty="0" smtClean="0">
                <a:latin typeface="+mn-lt"/>
              </a:rPr>
              <a:t>React to escalations that tickets have not been processed</a:t>
            </a:r>
          </a:p>
          <a:p>
            <a:r>
              <a:rPr lang="en-US" sz="2400" b="1" dirty="0" smtClean="0">
                <a:latin typeface="+mn-lt"/>
              </a:rPr>
              <a:t>Ensure that FAQs and Wiki pages are enhanced by the responses associated with tickets</a:t>
            </a:r>
          </a:p>
          <a:p>
            <a:r>
              <a:rPr lang="en-US" sz="2400" b="1" dirty="0" smtClean="0">
                <a:latin typeface="+mn-lt"/>
              </a:rPr>
              <a:t>Organize its operation among the participating teams in a bi-weekly way</a:t>
            </a:r>
          </a:p>
          <a:p>
            <a:r>
              <a:rPr lang="en-US" sz="2400" b="1" dirty="0" smtClean="0">
                <a:latin typeface="+mn-lt"/>
              </a:rPr>
              <a:t>Keep the schedule up to date </a:t>
            </a:r>
            <a:r>
              <a:rPr lang="en-US" sz="2400" b="1" dirty="0" smtClean="0">
                <a:latin typeface="+mn-lt"/>
                <a:hlinkClick r:id="rId2"/>
              </a:rPr>
              <a:t>https://gus.fzk.de/pages/tpm.php</a:t>
            </a:r>
            <a:r>
              <a:rPr lang="en-US" sz="2400" b="1" dirty="0" smtClean="0">
                <a:latin typeface="+mn-lt"/>
              </a:rPr>
              <a:t> </a:t>
            </a:r>
          </a:p>
          <a:p>
            <a:endParaRPr lang="en-US" sz="2000" b="1" dirty="0" smtClean="0">
              <a:latin typeface="+mn-lt"/>
            </a:endParaRPr>
          </a:p>
          <a:p>
            <a:endParaRPr lang="en-US" sz="2000" b="1" dirty="0" smtClean="0">
              <a:latin typeface="+mn-lt"/>
            </a:endParaRPr>
          </a:p>
          <a:p>
            <a:endParaRPr lang="en-US" sz="2000" b="1" dirty="0" smtClean="0">
              <a:latin typeface="+mn-lt"/>
            </a:endParaRPr>
          </a:p>
          <a:p>
            <a:pPr lvl="1"/>
            <a:endParaRPr lang="de-DE" sz="2000" b="1" dirty="0" smtClean="0">
              <a:latin typeface="+mn-lt"/>
            </a:endParaRPr>
          </a:p>
          <a:p>
            <a:pPr eaLnBrk="1" hangingPunct="1"/>
            <a:endParaRPr lang="de-DE" sz="2000" b="1" dirty="0" smtClean="0">
              <a:latin typeface="+mn-lt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4D43B7-D956-4A70-9765-2F1BA8C32D7B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9/15/2010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A86D65-3727-45EF-B6AB-4DC07D68E2D5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EGI Technical Forum 2010, Amsterdam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Helmut Dres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prstClr val="white"/>
                </a:solidFill>
              </a:rPr>
              <a:t>Daily </a:t>
            </a:r>
            <a:r>
              <a:rPr lang="de-DE" sz="3200" dirty="0" err="1" smtClean="0">
                <a:solidFill>
                  <a:prstClr val="white"/>
                </a:solidFill>
              </a:rPr>
              <a:t>work</a:t>
            </a:r>
            <a:r>
              <a:rPr lang="de-DE" sz="3200" dirty="0" smtClean="0">
                <a:solidFill>
                  <a:prstClr val="white"/>
                </a:solidFill>
              </a:rPr>
              <a:t> of TPM</a:t>
            </a:r>
            <a:endParaRPr lang="de-DE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r>
              <a:rPr lang="de-DE" sz="2400" b="1" dirty="0" smtClean="0">
                <a:latin typeface="+mn-lt"/>
              </a:rPr>
              <a:t>TPM involved in </a:t>
            </a:r>
            <a:r>
              <a:rPr lang="de-DE" sz="2400" b="1" dirty="0" err="1" smtClean="0">
                <a:latin typeface="+mn-lt"/>
              </a:rPr>
              <a:t>escalation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 err="1" smtClean="0">
                <a:latin typeface="+mn-lt"/>
              </a:rPr>
              <a:t>authority</a:t>
            </a:r>
            <a:endParaRPr lang="de-DE" sz="2400" b="1" dirty="0" smtClean="0">
              <a:latin typeface="+mn-lt"/>
            </a:endParaRPr>
          </a:p>
          <a:p>
            <a:pPr lvl="1"/>
            <a:r>
              <a:rPr lang="en-US" sz="2000" b="1" dirty="0" smtClean="0">
                <a:latin typeface="+mn-lt"/>
              </a:rPr>
              <a:t>Involve the TPM to closely monitor the progress of the ticket.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  <a:latin typeface="+mn-lt"/>
              </a:rPr>
              <a:t>Act on submitter's 2nd and 3rd call for GGUS ticket escalation</a:t>
            </a:r>
            <a:endParaRPr lang="de-DE" sz="2000" b="1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Identify tickets revealing middleware bugs and assign them to the DMSU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Assign tickets to the right SU within one working hour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Assign tickets submitted after 15:00 UTC or during weekends at the beginning of the next working day.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+mn-lt"/>
              </a:rPr>
              <a:t>	</a:t>
            </a:r>
            <a:endParaRPr lang="en-US" sz="2000" b="1" dirty="0" smtClean="0">
              <a:latin typeface="+mn-lt"/>
            </a:endParaRPr>
          </a:p>
          <a:p>
            <a:pPr eaLnBrk="1" hangingPunct="1"/>
            <a:endParaRPr lang="de-DE" sz="1600" b="1" dirty="0" smtClean="0">
              <a:latin typeface="+mn-lt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4D43B7-D956-4A70-9765-2F1BA8C32D7B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9/15/2010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A86D65-3727-45EF-B6AB-4DC07D68E2D5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EGI Technical Forum 2010, Amsterdam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Helmut Dres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TPM </a:t>
            </a:r>
            <a:r>
              <a:rPr lang="de-DE" sz="3200" dirty="0" err="1" smtClean="0"/>
              <a:t>numbers</a:t>
            </a:r>
            <a:r>
              <a:rPr lang="de-DE" sz="3200" dirty="0" smtClean="0"/>
              <a:t> of last </a:t>
            </a:r>
            <a:r>
              <a:rPr lang="de-DE" sz="3200" dirty="0" err="1" smtClean="0"/>
              <a:t>quarter</a:t>
            </a:r>
            <a:endParaRPr lang="de-DE" sz="3200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r>
              <a:rPr lang="de-DE" sz="2000" b="1" dirty="0" smtClean="0">
                <a:latin typeface="+mn-lt"/>
              </a:rPr>
              <a:t>726 </a:t>
            </a:r>
            <a:r>
              <a:rPr lang="de-DE" sz="2000" b="1" dirty="0" err="1" smtClean="0">
                <a:latin typeface="+mn-lt"/>
              </a:rPr>
              <a:t>tickets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were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handled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by</a:t>
            </a:r>
            <a:r>
              <a:rPr lang="de-DE" sz="2000" b="1" dirty="0" smtClean="0">
                <a:latin typeface="+mn-lt"/>
              </a:rPr>
              <a:t> the TPM</a:t>
            </a:r>
          </a:p>
          <a:p>
            <a:pPr lvl="1"/>
            <a:r>
              <a:rPr lang="de-DE" sz="1800" b="1" dirty="0" smtClean="0">
                <a:latin typeface="+mn-lt"/>
              </a:rPr>
              <a:t>199 in May, 265 in June, 262 in </a:t>
            </a:r>
            <a:r>
              <a:rPr lang="de-DE" sz="1800" b="1" dirty="0" err="1" smtClean="0">
                <a:latin typeface="+mn-lt"/>
              </a:rPr>
              <a:t>July</a:t>
            </a:r>
            <a:endParaRPr lang="de-DE" sz="18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58 </a:t>
            </a:r>
            <a:r>
              <a:rPr lang="de-DE" sz="2000" b="1" dirty="0" err="1" smtClean="0">
                <a:latin typeface="+mn-lt"/>
              </a:rPr>
              <a:t>tickets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were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solved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by</a:t>
            </a:r>
            <a:r>
              <a:rPr lang="de-DE" sz="2000" b="1" dirty="0" smtClean="0">
                <a:latin typeface="+mn-lt"/>
              </a:rPr>
              <a:t> TPM </a:t>
            </a:r>
            <a:r>
              <a:rPr lang="de-DE" sz="2000" b="1" dirty="0" err="1" smtClean="0">
                <a:latin typeface="+mn-lt"/>
              </a:rPr>
              <a:t>directly</a:t>
            </a:r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158 </a:t>
            </a:r>
            <a:r>
              <a:rPr lang="de-DE" sz="2000" b="1" dirty="0" err="1" smtClean="0">
                <a:latin typeface="+mn-lt"/>
              </a:rPr>
              <a:t>tickets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were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assigned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by</a:t>
            </a:r>
            <a:r>
              <a:rPr lang="de-DE" sz="2000" b="1" dirty="0" smtClean="0">
                <a:latin typeface="+mn-lt"/>
              </a:rPr>
              <a:t> the TPM to the </a:t>
            </a:r>
            <a:r>
              <a:rPr lang="de-DE" sz="2000" b="1" dirty="0" err="1" smtClean="0">
                <a:latin typeface="+mn-lt"/>
              </a:rPr>
              <a:t>responsible</a:t>
            </a:r>
            <a:r>
              <a:rPr lang="de-DE" sz="2000" b="1" dirty="0" smtClean="0">
                <a:latin typeface="+mn-lt"/>
              </a:rPr>
              <a:t> SU </a:t>
            </a:r>
            <a:r>
              <a:rPr lang="de-DE" sz="2000" b="1" dirty="0" err="1" smtClean="0">
                <a:latin typeface="+mn-lt"/>
              </a:rPr>
              <a:t>later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than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one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working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hour</a:t>
            </a:r>
            <a:r>
              <a:rPr lang="de-DE" sz="2000" b="1" dirty="0" smtClean="0">
                <a:latin typeface="+mn-lt"/>
              </a:rPr>
              <a:t>. </a:t>
            </a:r>
          </a:p>
          <a:p>
            <a:r>
              <a:rPr lang="de-DE" sz="2000" b="1" dirty="0" smtClean="0">
                <a:latin typeface="+mn-lt"/>
              </a:rPr>
              <a:t>Most of </a:t>
            </a:r>
            <a:r>
              <a:rPr lang="de-DE" sz="2000" b="1" dirty="0" err="1" smtClean="0">
                <a:latin typeface="+mn-lt"/>
              </a:rPr>
              <a:t>them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were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submitted</a:t>
            </a:r>
            <a:r>
              <a:rPr lang="de-DE" sz="2000" b="1" dirty="0" smtClean="0">
                <a:latin typeface="+mn-lt"/>
              </a:rPr>
              <a:t> after 16hrs UTC, </a:t>
            </a:r>
            <a:r>
              <a:rPr lang="de-DE" sz="2000" b="1" dirty="0" err="1" smtClean="0">
                <a:latin typeface="+mn-lt"/>
              </a:rPr>
              <a:t>before</a:t>
            </a:r>
            <a:r>
              <a:rPr lang="de-DE" sz="2000" b="1" dirty="0" smtClean="0">
                <a:latin typeface="+mn-lt"/>
              </a:rPr>
              <a:t> 8 </a:t>
            </a:r>
            <a:r>
              <a:rPr lang="de-DE" sz="2000" b="1" dirty="0" err="1" smtClean="0">
                <a:latin typeface="+mn-lt"/>
              </a:rPr>
              <a:t>hrs</a:t>
            </a:r>
            <a:r>
              <a:rPr lang="de-DE" sz="2000" b="1" dirty="0" smtClean="0">
                <a:latin typeface="+mn-lt"/>
              </a:rPr>
              <a:t> UTC </a:t>
            </a:r>
            <a:r>
              <a:rPr lang="de-DE" sz="2000" b="1" dirty="0" err="1" smtClean="0">
                <a:latin typeface="+mn-lt"/>
              </a:rPr>
              <a:t>or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during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week-ends</a:t>
            </a:r>
            <a:r>
              <a:rPr lang="de-DE" sz="2000" b="1" dirty="0" smtClean="0">
                <a:latin typeface="+mn-lt"/>
              </a:rPr>
              <a:t> i.e. </a:t>
            </a:r>
            <a:r>
              <a:rPr lang="de-DE" sz="2000" b="1" dirty="0" err="1" smtClean="0">
                <a:latin typeface="+mn-lt"/>
              </a:rPr>
              <a:t>between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Friday</a:t>
            </a:r>
            <a:r>
              <a:rPr lang="de-DE" sz="2000" b="1" dirty="0" smtClean="0">
                <a:latin typeface="+mn-lt"/>
              </a:rPr>
              <a:t> 16hrs </a:t>
            </a:r>
            <a:r>
              <a:rPr lang="de-DE" sz="2000" b="1" dirty="0" err="1" smtClean="0">
                <a:latin typeface="+mn-lt"/>
              </a:rPr>
              <a:t>and</a:t>
            </a:r>
            <a:r>
              <a:rPr lang="de-DE" sz="2000" b="1" dirty="0" smtClean="0">
                <a:latin typeface="+mn-lt"/>
              </a:rPr>
              <a:t> the </a:t>
            </a:r>
            <a:r>
              <a:rPr lang="de-DE" sz="2000" b="1" dirty="0" err="1" smtClean="0">
                <a:latin typeface="+mn-lt"/>
              </a:rPr>
              <a:t>following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Monday</a:t>
            </a:r>
            <a:r>
              <a:rPr lang="de-DE" sz="2000" b="1" dirty="0" smtClean="0">
                <a:latin typeface="+mn-lt"/>
              </a:rPr>
              <a:t> 8am (UTC). </a:t>
            </a:r>
          </a:p>
          <a:p>
            <a:r>
              <a:rPr lang="de-DE" sz="2000" b="1" dirty="0" smtClean="0">
                <a:latin typeface="+mn-lt"/>
              </a:rPr>
              <a:t>For the </a:t>
            </a:r>
            <a:r>
              <a:rPr lang="de-DE" sz="2000" b="1" dirty="0" err="1" smtClean="0">
                <a:latin typeface="+mn-lt"/>
              </a:rPr>
              <a:t>remaining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tickets</a:t>
            </a:r>
            <a:r>
              <a:rPr lang="de-DE" sz="2000" b="1" dirty="0" smtClean="0">
                <a:latin typeface="+mn-lt"/>
              </a:rPr>
              <a:t> the </a:t>
            </a:r>
            <a:r>
              <a:rPr lang="de-DE" sz="2000" b="1" dirty="0" err="1" smtClean="0">
                <a:latin typeface="+mn-lt"/>
              </a:rPr>
              <a:t>reason</a:t>
            </a:r>
            <a:r>
              <a:rPr lang="de-DE" sz="2000" b="1" dirty="0" smtClean="0">
                <a:latin typeface="+mn-lt"/>
              </a:rPr>
              <a:t> for the </a:t>
            </a:r>
            <a:r>
              <a:rPr lang="de-DE" sz="2000" b="1" dirty="0" err="1" smtClean="0">
                <a:latin typeface="+mn-lt"/>
              </a:rPr>
              <a:t>delayed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assignment</a:t>
            </a:r>
            <a:r>
              <a:rPr lang="de-DE" sz="2000" b="1" dirty="0" smtClean="0">
                <a:latin typeface="+mn-lt"/>
              </a:rPr>
              <a:t> must </a:t>
            </a:r>
            <a:r>
              <a:rPr lang="de-DE" sz="2000" b="1" dirty="0" err="1" smtClean="0">
                <a:latin typeface="+mn-lt"/>
              </a:rPr>
              <a:t>be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found</a:t>
            </a:r>
            <a:r>
              <a:rPr lang="de-DE" sz="2000" b="1" dirty="0" smtClean="0">
                <a:latin typeface="+mn-lt"/>
              </a:rPr>
              <a:t> out </a:t>
            </a:r>
            <a:r>
              <a:rPr lang="de-DE" sz="2000" b="1" dirty="0" err="1" smtClean="0">
                <a:latin typeface="+mn-lt"/>
              </a:rPr>
              <a:t>and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appropriate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action</a:t>
            </a:r>
            <a:r>
              <a:rPr lang="de-DE" sz="2000" b="1" dirty="0" smtClean="0">
                <a:latin typeface="+mn-lt"/>
              </a:rPr>
              <a:t> must </a:t>
            </a:r>
            <a:r>
              <a:rPr lang="de-DE" sz="2000" b="1" dirty="0" err="1" smtClean="0">
                <a:latin typeface="+mn-lt"/>
              </a:rPr>
              <a:t>be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taken</a:t>
            </a:r>
            <a:r>
              <a:rPr lang="de-DE" sz="2000" b="1" dirty="0" smtClean="0">
                <a:latin typeface="+mn-lt"/>
              </a:rPr>
              <a:t> to </a:t>
            </a:r>
            <a:r>
              <a:rPr lang="de-DE" sz="2000" b="1" dirty="0" err="1" smtClean="0">
                <a:latin typeface="+mn-lt"/>
              </a:rPr>
              <a:t>reduce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this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number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as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much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as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possible</a:t>
            </a:r>
            <a:r>
              <a:rPr lang="de-DE" sz="2000" b="1" dirty="0" smtClean="0">
                <a:latin typeface="+mn-lt"/>
              </a:rPr>
              <a:t>."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4D43B7-D956-4A70-9765-2F1BA8C32D7B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9/15/2010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A86D65-3727-45EF-B6AB-4DC07D68E2D5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EGI Technical Forum 2010, Amsterdam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Helmut Dres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0</TotalTime>
  <Words>428</Words>
  <Application>Microsoft Office PowerPoint</Application>
  <PresentationFormat>Bildschirmpräsentation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EGI-InSPIRE-Slide-Template_v4</vt:lpstr>
      <vt:lpstr>TPM First Line Support in EGI</vt:lpstr>
      <vt:lpstr>Topics</vt:lpstr>
      <vt:lpstr>The TPM model from EGEE to EGI</vt:lpstr>
      <vt:lpstr>The TPM model from EGEE to EGI</vt:lpstr>
      <vt:lpstr>Daily work of TPM</vt:lpstr>
      <vt:lpstr>Daily work of TPM</vt:lpstr>
      <vt:lpstr>TPM numbers of last quarter</vt:lpstr>
    </vt:vector>
  </TitlesOfParts>
  <Company>FZK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TPM First Line Support in EGI</dc:title>
  <dc:creator>Helmut Dres</dc:creator>
  <cp:lastModifiedBy>Antoni, Torsten</cp:lastModifiedBy>
  <cp:revision>55</cp:revision>
  <dcterms:created xsi:type="dcterms:W3CDTF">2010-09-06T09:00:15Z</dcterms:created>
  <dcterms:modified xsi:type="dcterms:W3CDTF">2010-09-15T14:53:18Z</dcterms:modified>
</cp:coreProperties>
</file>