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71" r:id="rId13"/>
    <p:sldId id="272" r:id="rId14"/>
    <p:sldId id="273" r:id="rId15"/>
    <p:sldId id="274" r:id="rId16"/>
    <p:sldId id="275" r:id="rId17"/>
    <p:sldId id="278" r:id="rId18"/>
    <p:sldId id="279" r:id="rId19"/>
    <p:sldId id="280" r:id="rId20"/>
    <p:sldId id="269" r:id="rId21"/>
    <p:sldId id="270" r:id="rId22"/>
    <p:sldId id="27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C723AD4-AAE7-E645-9D11-09E36E28C145}" type="datetimeFigureOut">
              <a:rPr lang="en-US"/>
              <a:pPr/>
              <a:t>9/14/2010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B87174C-5845-5546-9086-BD1E0D2CDB4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round/>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prstTxWarp prst="textNoShape">
              <a:avLst/>
            </a:prstTxWarp>
          </a:bodyPr>
          <a:lstStyle/>
          <a:p>
            <a:endParaRPr lang="en-US">
              <a:latin typeface="Calibri"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prstTxWarp prst="textNoShape">
                <a:avLst/>
              </a:prstTxWarp>
            </a:bodyPr>
            <a:lstStyle/>
            <a:p>
              <a:endParaRPr lang="en-US">
                <a:latin typeface="Calibri" charset="0"/>
              </a:endParaRPr>
            </a:p>
          </p:txBody>
        </p:sp>
        <p:pic>
          <p:nvPicPr>
            <p:cNvPr id="8" name="Picture 5"/>
            <p:cNvPicPr>
              <a:picLocks noChangeAspect="1" noChangeArrowheads="1"/>
            </p:cNvPicPr>
            <p:nvPr/>
          </p:nvPicPr>
          <p:blipFill>
            <a:blip r:embed="rId3" cstate="print"/>
            <a:srcRect/>
            <a:stretch>
              <a:fillRect/>
            </a:stretch>
          </p:blipFill>
          <p:spPr bwMode="auto">
            <a:xfrm>
              <a:off x="0" y="0"/>
              <a:ext cx="1735138" cy="979488"/>
            </a:xfrm>
            <a:prstGeom prst="rect">
              <a:avLst/>
            </a:prstGeom>
            <a:noFill/>
            <a:ln w="9525">
              <a:noFill/>
              <a:round/>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prstTxWarp prst="textNoShape">
                <a:avLst/>
              </a:prstTxWarp>
            </a:bodyPr>
            <a:lstStyle/>
            <a:p>
              <a:endParaRPr lang="en-US">
                <a:latin typeface="Calibri" charset="0"/>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prstTxWarp prst="textNoShape">
                <a:avLst/>
              </a:prstTxWarp>
            </a:bodyPr>
            <a:lstStyle/>
            <a:p>
              <a:endParaRPr lang="en-US"/>
            </a:p>
          </p:txBody>
        </p:sp>
        <p:sp>
          <p:nvSpPr>
            <p:cNvPr id="11" name="Text Box 12"/>
            <p:cNvSpPr txBox="1">
              <a:spLocks noChangeArrowheads="1"/>
            </p:cNvSpPr>
            <p:nvPr/>
          </p:nvSpPr>
          <p:spPr bwMode="auto">
            <a:xfrm>
              <a:off x="6551613" y="503238"/>
              <a:ext cx="2663825" cy="577850"/>
            </a:xfrm>
            <a:prstGeom prst="rect">
              <a:avLst/>
            </a:prstGeom>
            <a:noFill/>
            <a:ln w="9525">
              <a:noFill/>
              <a:round/>
              <a:headEnd/>
              <a:tailEnd/>
            </a:ln>
          </p:spPr>
          <p:txBody>
            <a:bodyPr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FFFFFF"/>
                  </a:solidFill>
                  <a:ea typeface="SimSun" pitchFamily="2" charset="-122"/>
                  <a:cs typeface="Arial" charset="0"/>
                </a:rPr>
                <a:t>EGI-InSPIRE</a:t>
              </a: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round/>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round/>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prstTxWarp prst="textNoShape">
              <a:avLst/>
            </a:prstTxWarp>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prstTxWarp prst="textNoShape">
              <a:avLst/>
            </a:prstTxWarp>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fld id="{AA8AE76B-A874-45BD-9033-7CD1287BF71A}" type="datetime1">
              <a:rPr lang="en-US" smtClean="0"/>
              <a:t>9/14/2010</a:t>
            </a:fld>
            <a:endParaRPr lang="en-US"/>
          </a:p>
        </p:txBody>
      </p:sp>
      <p:sp>
        <p:nvSpPr>
          <p:cNvPr id="17" name="Footer Placeholder 4"/>
          <p:cNvSpPr>
            <a:spLocks noGrp="1"/>
          </p:cNvSpPr>
          <p:nvPr>
            <p:ph type="ftr" sz="quarter" idx="11"/>
          </p:nvPr>
        </p:nvSpPr>
        <p:spPr/>
        <p:txBody>
          <a:bodyPr/>
          <a:lstStyle>
            <a:lvl1pPr>
              <a:defRPr>
                <a:solidFill>
                  <a:schemeClr val="bg1"/>
                </a:solidFill>
                <a:latin typeface="Arial" pitchFamily="34" charset="0"/>
                <a:cs typeface="Arial" pitchFamily="34" charset="0"/>
              </a:defRPr>
            </a:lvl1pPr>
          </a:lstStyle>
          <a:p>
            <a:pPr>
              <a:defRPr/>
            </a:pPr>
            <a:r>
              <a:rPr lang="en-US" smtClean="0"/>
              <a:t>Julia Andreeva, CERN     EGI Technical Forum, Amsterdam</a:t>
            </a:r>
            <a:endParaRPr lang="en-US"/>
          </a:p>
        </p:txBody>
      </p:sp>
      <p:sp>
        <p:nvSpPr>
          <p:cNvPr id="18" name="Slide Number Placeholder 5"/>
          <p:cNvSpPr>
            <a:spLocks noGrp="1"/>
          </p:cNvSpPr>
          <p:nvPr>
            <p:ph type="sldNum" sz="quarter" idx="12"/>
          </p:nvPr>
        </p:nvSpPr>
        <p:spPr>
          <a:xfrm>
            <a:off x="6975475" y="6356350"/>
            <a:ext cx="2133600" cy="365125"/>
          </a:xfrm>
        </p:spPr>
        <p:txBody>
          <a:bodyPr/>
          <a:lstStyle>
            <a:lvl1pPr>
              <a:defRPr/>
            </a:lvl1pPr>
          </a:lstStyle>
          <a:p>
            <a:fld id="{B82A0604-2C04-FC48-8060-0DD5189BD7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2E480CBD-3131-433E-BFB9-38D449299BD8}" type="datetime1">
              <a:rPr lang="en-US" smtClean="0"/>
              <a:t>9/14/2010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Julia Andreeva, CERN     EGI Technical Forum, Amsterdam</a:t>
            </a:r>
            <a:endParaRPr lang="en-US"/>
          </a:p>
        </p:txBody>
      </p:sp>
      <p:sp>
        <p:nvSpPr>
          <p:cNvPr id="6" name="Slide Number Placeholder 5"/>
          <p:cNvSpPr>
            <a:spLocks noGrp="1"/>
          </p:cNvSpPr>
          <p:nvPr>
            <p:ph type="sldNum" sz="quarter" idx="12"/>
          </p:nvPr>
        </p:nvSpPr>
        <p:spPr/>
        <p:txBody>
          <a:bodyPr/>
          <a:lstStyle>
            <a:lvl1pPr>
              <a:defRPr/>
            </a:lvl1pPr>
          </a:lstStyle>
          <a:p>
            <a:fld id="{72B979EC-C478-594C-8623-5C89DCD7030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F0BAACC0-62A9-4722-B5C2-CE104D12ECDB}" type="datetime1">
              <a:rPr lang="en-US" smtClean="0"/>
              <a:t>9/14/2010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Julia Andreeva, CERN     EGI Technical Forum, Amsterdam</a:t>
            </a:r>
            <a:endParaRPr lang="en-US"/>
          </a:p>
        </p:txBody>
      </p:sp>
      <p:sp>
        <p:nvSpPr>
          <p:cNvPr id="5" name="Slide Number Placeholder 5"/>
          <p:cNvSpPr>
            <a:spLocks noGrp="1"/>
          </p:cNvSpPr>
          <p:nvPr>
            <p:ph type="sldNum" sz="quarter" idx="12"/>
          </p:nvPr>
        </p:nvSpPr>
        <p:spPr/>
        <p:txBody>
          <a:bodyPr/>
          <a:lstStyle>
            <a:lvl1pPr>
              <a:defRPr/>
            </a:lvl1pPr>
          </a:lstStyle>
          <a:p>
            <a:fld id="{57681EC3-3DCA-C04F-8D8C-D6F4C49675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B1862-3F84-4890-9293-D034A0D82E02}" type="datetime1">
              <a:rPr lang="en-US" smtClean="0"/>
              <a:t>9/14/2010</a:t>
            </a:fld>
            <a:endParaRPr lang="en-US"/>
          </a:p>
        </p:txBody>
      </p:sp>
      <p:sp>
        <p:nvSpPr>
          <p:cNvPr id="4" name="Footer Placeholder 3"/>
          <p:cNvSpPr>
            <a:spLocks noGrp="1"/>
          </p:cNvSpPr>
          <p:nvPr>
            <p:ph type="ftr" sz="quarter" idx="11"/>
          </p:nvPr>
        </p:nvSpPr>
        <p:spPr/>
        <p:txBody>
          <a:bodyPr/>
          <a:lstStyle/>
          <a:p>
            <a:r>
              <a:rPr lang="en-US" smtClean="0"/>
              <a:t>Julia Andreeva, CERN     EGI Technical Forum, Amsterdam</a:t>
            </a:r>
            <a:endParaRPr lang="en-US"/>
          </a:p>
        </p:txBody>
      </p:sp>
      <p:sp>
        <p:nvSpPr>
          <p:cNvPr id="5" name="Slide Number Placeholder 4"/>
          <p:cNvSpPr>
            <a:spLocks noGrp="1"/>
          </p:cNvSpPr>
          <p:nvPr>
            <p:ph type="sldNum" sz="quarter" idx="12"/>
          </p:nvPr>
        </p:nvSpPr>
        <p:spPr/>
        <p:txBody>
          <a:bodyPr/>
          <a:lstStyle/>
          <a:p>
            <a:fld id="{686C49F9-4BCA-4F97-B78D-891D7EFEE5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prstTxWarp prst="textNoShape">
              <a:avLst/>
            </a:prstTxWarp>
          </a:bodyPr>
          <a:lstStyle/>
          <a:p>
            <a:endParaRPr lang="en-US">
              <a:latin typeface="Calibri" charset="0"/>
            </a:endParaRPr>
          </a:p>
        </p:txBody>
      </p:sp>
      <p:grpSp>
        <p:nvGrpSpPr>
          <p:cNvPr id="1027" name="Group 12"/>
          <p:cNvGrpSpPr>
            <a:grpSpLocks/>
          </p:cNvGrpSpPr>
          <p:nvPr/>
        </p:nvGrpSpPr>
        <p:grpSpPr bwMode="auto">
          <a:xfrm>
            <a:off x="0" y="0"/>
            <a:ext cx="9144000" cy="1044575"/>
            <a:chOff x="-1" y="0"/>
            <a:chExt cx="9144001" cy="1044575"/>
          </a:xfrm>
        </p:grpSpPr>
        <p:sp>
          <p:nvSpPr>
            <p:cNvPr id="1035"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prstTxWarp prst="textNoShape">
                <a:avLst/>
              </a:prstTxWarp>
            </a:bodyPr>
            <a:lstStyle/>
            <a:p>
              <a:endParaRPr lang="en-US">
                <a:latin typeface="Calibri" charset="0"/>
              </a:endParaRPr>
            </a:p>
          </p:txBody>
        </p:sp>
        <p:pic>
          <p:nvPicPr>
            <p:cNvPr id="1036" name="Picture 5"/>
            <p:cNvPicPr>
              <a:picLocks noChangeAspect="1" noChangeArrowheads="1"/>
            </p:cNvPicPr>
            <p:nvPr/>
          </p:nvPicPr>
          <p:blipFill>
            <a:blip r:embed="rId6" cstate="print"/>
            <a:srcRect/>
            <a:stretch>
              <a:fillRect/>
            </a:stretch>
          </p:blipFill>
          <p:spPr bwMode="auto">
            <a:xfrm>
              <a:off x="0" y="0"/>
              <a:ext cx="1735138" cy="979488"/>
            </a:xfrm>
            <a:prstGeom prst="rect">
              <a:avLst/>
            </a:prstGeom>
            <a:noFill/>
            <a:ln w="9525">
              <a:noFill/>
              <a:round/>
              <a:headEnd/>
              <a:tailEnd/>
            </a:ln>
          </p:spPr>
        </p:pic>
        <p:sp>
          <p:nvSpPr>
            <p:cNvPr id="1037"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prstTxWarp prst="textNoShape">
                <a:avLst/>
              </a:prstTxWarp>
            </a:bodyPr>
            <a:lstStyle/>
            <a:p>
              <a:endParaRPr lang="en-US">
                <a:latin typeface="Calibri" charset="0"/>
              </a:endParaRPr>
            </a:p>
          </p:txBody>
        </p:sp>
        <p:sp>
          <p:nvSpPr>
            <p:cNvPr id="1038"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prstTxWarp prst="textNoShape">
                <a:avLst/>
              </a:prstTxWarp>
            </a:bodyPr>
            <a:lstStyle/>
            <a:p>
              <a:endParaRPr lang="en-US"/>
            </a:p>
          </p:txBody>
        </p:sp>
      </p:grpSp>
      <p:sp>
        <p:nvSpPr>
          <p:cNvPr id="1028"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ea typeface="Arial" charset="0"/>
                <a:cs typeface="Arial" charset="0"/>
              </a:defRPr>
            </a:lvl1pPr>
          </a:lstStyle>
          <a:p>
            <a:fld id="{021E67BE-1235-44FD-84EA-F43D08DEEEAE}" type="datetime1">
              <a:rPr lang="en-US" smtClean="0"/>
              <a:t>9/14/2010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cs typeface="Arial" pitchFamily="34" charset="0"/>
              </a:defRPr>
            </a:lvl1pPr>
          </a:lstStyle>
          <a:p>
            <a:pPr>
              <a:defRPr/>
            </a:pPr>
            <a:r>
              <a:rPr lang="en-US" smtClean="0"/>
              <a:t>Julia Andreeva, CERN     EGI Technical Forum, Amsterdam</a:t>
            </a: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ea typeface="Arial" charset="0"/>
                <a:cs typeface="Arial" charset="0"/>
              </a:defRPr>
            </a:lvl1pPr>
          </a:lstStyle>
          <a:p>
            <a:fld id="{E62EEB94-1EC7-5A4B-8DE9-CCB1FC63412F}" type="slidenum">
              <a:rPr lang="en-US"/>
              <a:pPr/>
              <a:t>‹#›</a:t>
            </a:fld>
            <a:endParaRPr lang="en-US"/>
          </a:p>
        </p:txBody>
      </p:sp>
      <p:sp>
        <p:nvSpPr>
          <p:cNvPr id="1033"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prstTxWarp prst="textNoShape">
              <a:avLst/>
            </a:prstTxWarp>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www.egi.eu</a:t>
            </a:r>
          </a:p>
        </p:txBody>
      </p:sp>
      <p:sp>
        <p:nvSpPr>
          <p:cNvPr id="1034"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prstTxWarp prst="textNoShape">
              <a:avLst/>
            </a:prstTxWarp>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EGI-InSPIRE RI-261323</a:t>
            </a:r>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3" r:id="rId4"/>
  </p:sldLayoutIdLst>
  <p:hf hdr="0"/>
  <p:txStyles>
    <p:titleStyle>
      <a:lvl1pPr algn="ctr" rtl="0" eaLnBrk="0" fontAlgn="base" hangingPunct="0">
        <a:spcBef>
          <a:spcPct val="0"/>
        </a:spcBef>
        <a:spcAft>
          <a:spcPct val="0"/>
        </a:spcAft>
        <a:defRPr sz="4400" kern="1200">
          <a:solidFill>
            <a:schemeClr val="bg1"/>
          </a:solidFill>
          <a:latin typeface="Arial" pitchFamily="34" charset="0"/>
          <a:ea typeface="Arial" charset="0"/>
          <a:cs typeface="Arial" pitchFamily="34" charset="0"/>
        </a:defRPr>
      </a:lvl1pPr>
      <a:lvl2pPr algn="ctr" rtl="0" eaLnBrk="0" fontAlgn="base" hangingPunct="0">
        <a:spcBef>
          <a:spcPct val="0"/>
        </a:spcBef>
        <a:spcAft>
          <a:spcPct val="0"/>
        </a:spcAft>
        <a:defRPr sz="4400">
          <a:solidFill>
            <a:schemeClr val="bg1"/>
          </a:solidFill>
          <a:latin typeface="Arial" pitchFamily="34" charset="0"/>
          <a:ea typeface="Arial"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ea typeface="Arial"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ea typeface="Arial"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ea typeface="Arial"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1619250" y="2130425"/>
            <a:ext cx="7200900" cy="1470025"/>
          </a:xfrm>
        </p:spPr>
        <p:txBody>
          <a:bodyPr/>
          <a:lstStyle/>
          <a:p>
            <a:pPr eaLnBrk="1" hangingPunct="1"/>
            <a:r>
              <a:rPr lang="en-GB" sz="4000" b="1" dirty="0" smtClean="0">
                <a:solidFill>
                  <a:srgbClr val="C00000"/>
                </a:solidFill>
                <a:latin typeface="Arial" charset="0"/>
                <a:cs typeface="Arial" charset="0"/>
              </a:rPr>
              <a:t>Monitoring of the infrastructure from the VO perspective</a:t>
            </a:r>
            <a:endParaRPr lang="en-GB" sz="4000" b="1" dirty="0">
              <a:solidFill>
                <a:srgbClr val="C00000"/>
              </a:solidFill>
              <a:latin typeface="Arial" charset="0"/>
              <a:cs typeface="Arial" charset="0"/>
            </a:endParaRPr>
          </a:p>
        </p:txBody>
      </p:sp>
      <p:sp>
        <p:nvSpPr>
          <p:cNvPr id="3075" name="Subtitle 4"/>
          <p:cNvSpPr>
            <a:spLocks noGrp="1"/>
          </p:cNvSpPr>
          <p:nvPr>
            <p:ph type="subTitle" idx="1"/>
          </p:nvPr>
        </p:nvSpPr>
        <p:spPr>
          <a:xfrm>
            <a:off x="2268538" y="3886200"/>
            <a:ext cx="5832475" cy="1343025"/>
          </a:xfrm>
        </p:spPr>
        <p:txBody>
          <a:bodyPr/>
          <a:lstStyle/>
          <a:p>
            <a:pPr eaLnBrk="1" hangingPunct="1"/>
            <a:r>
              <a:rPr lang="en-GB" sz="2000" b="1" dirty="0" smtClean="0">
                <a:solidFill>
                  <a:schemeClr val="tx2"/>
                </a:solidFill>
                <a:latin typeface="Arial" charset="0"/>
                <a:cs typeface="Arial" charset="0"/>
              </a:rPr>
              <a:t>Julia </a:t>
            </a:r>
            <a:r>
              <a:rPr lang="en-GB" sz="2000" b="1" dirty="0" err="1" smtClean="0">
                <a:solidFill>
                  <a:schemeClr val="tx2"/>
                </a:solidFill>
                <a:latin typeface="Arial" charset="0"/>
                <a:cs typeface="Arial" charset="0"/>
              </a:rPr>
              <a:t>Andreeva</a:t>
            </a:r>
            <a:r>
              <a:rPr lang="en-GB" sz="2000" b="1" dirty="0" smtClean="0">
                <a:solidFill>
                  <a:schemeClr val="tx2"/>
                </a:solidFill>
                <a:latin typeface="Arial" charset="0"/>
                <a:cs typeface="Arial" charset="0"/>
              </a:rPr>
              <a:t>, CERN</a:t>
            </a:r>
          </a:p>
          <a:p>
            <a:pPr eaLnBrk="1" hangingPunct="1"/>
            <a:r>
              <a:rPr lang="en-GB" sz="2000" b="1" dirty="0" smtClean="0">
                <a:solidFill>
                  <a:schemeClr val="tx2"/>
                </a:solidFill>
                <a:latin typeface="Arial" charset="0"/>
                <a:cs typeface="Arial" charset="0"/>
              </a:rPr>
              <a:t> on behalf of the Experiment Dashboard team</a:t>
            </a:r>
          </a:p>
          <a:p>
            <a:pPr eaLnBrk="1" hangingPunct="1"/>
            <a:r>
              <a:rPr lang="en-GB" sz="1600" b="1" dirty="0" smtClean="0">
                <a:solidFill>
                  <a:schemeClr val="tx2"/>
                </a:solidFill>
                <a:latin typeface="Arial" charset="0"/>
                <a:cs typeface="Arial" charset="0"/>
              </a:rPr>
              <a:t>EGI Technical Forum</a:t>
            </a:r>
          </a:p>
          <a:p>
            <a:pPr eaLnBrk="1" hangingPunct="1"/>
            <a:r>
              <a:rPr lang="en-GB" sz="1600" b="1" dirty="0" smtClean="0">
                <a:solidFill>
                  <a:schemeClr val="tx2"/>
                </a:solidFill>
                <a:latin typeface="Arial" charset="0"/>
                <a:cs typeface="Arial" charset="0"/>
              </a:rPr>
              <a:t>Amsterdam, September 2010</a:t>
            </a:r>
            <a:endParaRPr lang="en-GB" sz="1600" b="1" dirty="0">
              <a:solidFill>
                <a:schemeClr val="tx2"/>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Implementation. Various use cases</a:t>
            </a:r>
            <a:endParaRPr lang="en-US" sz="4000" dirty="0"/>
          </a:p>
        </p:txBody>
      </p:sp>
      <p:sp>
        <p:nvSpPr>
          <p:cNvPr id="3" name="Content Placeholder 2"/>
          <p:cNvSpPr>
            <a:spLocks noGrp="1"/>
          </p:cNvSpPr>
          <p:nvPr>
            <p:ph idx="1"/>
          </p:nvPr>
        </p:nvSpPr>
        <p:spPr/>
        <p:txBody>
          <a:bodyPr>
            <a:normAutofit fontScale="62500" lnSpcReduction="20000"/>
          </a:bodyPr>
          <a:lstStyle/>
          <a:p>
            <a:r>
              <a:rPr lang="en-US" sz="3800" b="1" dirty="0" smtClean="0">
                <a:solidFill>
                  <a:schemeClr val="tx2"/>
                </a:solidFill>
              </a:rPr>
              <a:t>Enabling </a:t>
            </a:r>
            <a:r>
              <a:rPr lang="en-US" sz="3800" b="1" dirty="0" smtClean="0">
                <a:solidFill>
                  <a:schemeClr val="tx2"/>
                </a:solidFill>
              </a:rPr>
              <a:t>complete data flow from the information source to the user interfac</a:t>
            </a:r>
            <a:r>
              <a:rPr lang="en-US" sz="3800" b="1" dirty="0" smtClean="0">
                <a:solidFill>
                  <a:schemeClr val="tx2"/>
                </a:solidFill>
              </a:rPr>
              <a:t>e</a:t>
            </a:r>
            <a:endParaRPr lang="en-US" sz="3800" b="1" dirty="0" smtClean="0">
              <a:solidFill>
                <a:schemeClr val="tx2"/>
              </a:solidFill>
            </a:endParaRPr>
          </a:p>
          <a:p>
            <a:pPr>
              <a:buNone/>
            </a:pPr>
            <a:r>
              <a:rPr lang="en-US" dirty="0">
                <a:solidFill>
                  <a:schemeClr val="tx2"/>
                </a:solidFill>
              </a:rPr>
              <a:t>	</a:t>
            </a:r>
            <a:r>
              <a:rPr lang="en-US" sz="3400" dirty="0" smtClean="0">
                <a:solidFill>
                  <a:schemeClr val="tx2"/>
                </a:solidFill>
              </a:rPr>
              <a:t>Includes</a:t>
            </a:r>
            <a:r>
              <a:rPr lang="en-US" sz="3400" dirty="0" smtClean="0">
                <a:solidFill>
                  <a:schemeClr val="tx2"/>
                </a:solidFill>
              </a:rPr>
              <a:t> </a:t>
            </a:r>
            <a:r>
              <a:rPr lang="en-US" sz="3400" dirty="0" smtClean="0">
                <a:solidFill>
                  <a:schemeClr val="tx2"/>
                </a:solidFill>
              </a:rPr>
              <a:t>instrumentation of the information sources including VO workflows, enabling data transfer, </a:t>
            </a:r>
            <a:r>
              <a:rPr lang="en-US" sz="3400" dirty="0" smtClean="0">
                <a:solidFill>
                  <a:schemeClr val="tx2"/>
                </a:solidFill>
              </a:rPr>
              <a:t>defining </a:t>
            </a:r>
            <a:r>
              <a:rPr lang="en-US" sz="3400" dirty="0" smtClean="0">
                <a:solidFill>
                  <a:schemeClr val="tx2"/>
                </a:solidFill>
              </a:rPr>
              <a:t>data repository</a:t>
            </a:r>
            <a:r>
              <a:rPr lang="en-US" sz="3400" dirty="0" smtClean="0">
                <a:solidFill>
                  <a:schemeClr val="tx2"/>
                </a:solidFill>
              </a:rPr>
              <a:t> </a:t>
            </a:r>
            <a:r>
              <a:rPr lang="en-US" sz="3400" dirty="0" smtClean="0">
                <a:solidFill>
                  <a:schemeClr val="tx2"/>
                </a:solidFill>
              </a:rPr>
              <a:t>schema </a:t>
            </a:r>
            <a:r>
              <a:rPr lang="en-US" sz="3400" dirty="0" smtClean="0">
                <a:solidFill>
                  <a:schemeClr val="tx2"/>
                </a:solidFill>
              </a:rPr>
              <a:t>, </a:t>
            </a:r>
            <a:r>
              <a:rPr lang="en-US" sz="3400" dirty="0" smtClean="0">
                <a:solidFill>
                  <a:schemeClr val="tx2"/>
                </a:solidFill>
              </a:rPr>
              <a:t>providing data repository , UIs and APIs for data access.</a:t>
            </a:r>
          </a:p>
          <a:p>
            <a:pPr>
              <a:buNone/>
            </a:pPr>
            <a:r>
              <a:rPr lang="en-US" sz="3400" dirty="0">
                <a:solidFill>
                  <a:srgbClr val="00B050"/>
                </a:solidFill>
              </a:rPr>
              <a:t> </a:t>
            </a:r>
            <a:r>
              <a:rPr lang="en-US" sz="3400" dirty="0" smtClean="0">
                <a:solidFill>
                  <a:srgbClr val="00B050"/>
                </a:solidFill>
              </a:rPr>
              <a:t>    Examples of applications: Job monitoring, ATLAS DDM </a:t>
            </a:r>
            <a:r>
              <a:rPr lang="en-US" sz="3400" dirty="0" smtClean="0">
                <a:solidFill>
                  <a:srgbClr val="00B050"/>
                </a:solidFill>
              </a:rPr>
              <a:t>monitoring</a:t>
            </a:r>
          </a:p>
          <a:p>
            <a:r>
              <a:rPr lang="en-US" sz="3800" b="1" dirty="0" smtClean="0">
                <a:solidFill>
                  <a:schemeClr val="tx2"/>
                </a:solidFill>
              </a:rPr>
              <a:t>Aggregating data from the existing monitoring systems in order to provide a high-level cross-VO view</a:t>
            </a:r>
          </a:p>
          <a:p>
            <a:pPr>
              <a:buNone/>
            </a:pPr>
            <a:r>
              <a:rPr lang="en-US" sz="3400" dirty="0" smtClean="0">
                <a:solidFill>
                  <a:schemeClr val="tx2"/>
                </a:solidFill>
              </a:rPr>
              <a:t> </a:t>
            </a:r>
            <a:r>
              <a:rPr lang="en-US" sz="3400" dirty="0" smtClean="0">
                <a:solidFill>
                  <a:schemeClr val="tx2"/>
                </a:solidFill>
              </a:rPr>
              <a:t>    Includes data aggregation and visualization with or without  persistency of the aggregated data</a:t>
            </a:r>
          </a:p>
          <a:p>
            <a:pPr>
              <a:buNone/>
            </a:pPr>
            <a:r>
              <a:rPr lang="en-US" sz="3400" dirty="0" smtClean="0">
                <a:solidFill>
                  <a:schemeClr val="tx2"/>
                </a:solidFill>
              </a:rPr>
              <a:t> </a:t>
            </a:r>
            <a:r>
              <a:rPr lang="en-US" sz="3400" dirty="0" smtClean="0">
                <a:solidFill>
                  <a:schemeClr val="tx2"/>
                </a:solidFill>
              </a:rPr>
              <a:t>    </a:t>
            </a:r>
            <a:r>
              <a:rPr lang="en-US" sz="3400" dirty="0" smtClean="0">
                <a:solidFill>
                  <a:srgbClr val="00B050"/>
                </a:solidFill>
              </a:rPr>
              <a:t>Examples of applications : </a:t>
            </a:r>
            <a:r>
              <a:rPr lang="en-US" sz="3400" dirty="0" err="1" smtClean="0">
                <a:solidFill>
                  <a:srgbClr val="00B050"/>
                </a:solidFill>
              </a:rPr>
              <a:t>SiteView</a:t>
            </a:r>
            <a:r>
              <a:rPr lang="en-US" sz="3400" dirty="0" smtClean="0">
                <a:solidFill>
                  <a:srgbClr val="00B050"/>
                </a:solidFill>
              </a:rPr>
              <a:t>, WLCG in Google Earth</a:t>
            </a:r>
            <a:endParaRPr lang="en-US" sz="3400" dirty="0" smtClean="0">
              <a:solidFill>
                <a:srgbClr val="00B050"/>
              </a:solidFill>
            </a:endParaRPr>
          </a:p>
          <a:p>
            <a:pPr>
              <a:buNone/>
            </a:pPr>
            <a:endParaRPr lang="en-US" dirty="0"/>
          </a:p>
        </p:txBody>
      </p:sp>
      <p:sp>
        <p:nvSpPr>
          <p:cNvPr id="4" name="Date Placeholder 3"/>
          <p:cNvSpPr>
            <a:spLocks noGrp="1"/>
          </p:cNvSpPr>
          <p:nvPr>
            <p:ph type="dt" sz="half" idx="10"/>
          </p:nvPr>
        </p:nvSpPr>
        <p:spPr/>
        <p:txBody>
          <a:bodyPr/>
          <a:lstStyle/>
          <a:p>
            <a:fld id="{EAF858F5-95D6-4D3B-98D9-56013C0F919D}"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10</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7164288" cy="1143000"/>
          </a:xfrm>
        </p:spPr>
        <p:txBody>
          <a:bodyPr>
            <a:normAutofit/>
          </a:bodyPr>
          <a:lstStyle/>
          <a:p>
            <a:r>
              <a:rPr lang="en-US" sz="2000" b="1" dirty="0" smtClean="0"/>
              <a:t>D</a:t>
            </a:r>
            <a:r>
              <a:rPr lang="en-US" sz="2000" b="1" dirty="0" smtClean="0"/>
              <a:t>ata </a:t>
            </a:r>
            <a:r>
              <a:rPr lang="en-US" sz="2000" b="1" dirty="0" smtClean="0"/>
              <a:t>flow in the Dashboard framework (1)</a:t>
            </a:r>
            <a:endParaRPr lang="en-US" sz="2000" b="1" dirty="0"/>
          </a:p>
        </p:txBody>
      </p:sp>
      <p:pic>
        <p:nvPicPr>
          <p:cNvPr id="1026" name="Picture 2"/>
          <p:cNvPicPr>
            <a:picLocks noChangeAspect="1" noChangeArrowheads="1"/>
          </p:cNvPicPr>
          <p:nvPr/>
        </p:nvPicPr>
        <p:blipFill>
          <a:blip r:embed="rId2" cstate="print"/>
          <a:srcRect/>
          <a:stretch>
            <a:fillRect/>
          </a:stretch>
        </p:blipFill>
        <p:spPr bwMode="auto">
          <a:xfrm>
            <a:off x="971600" y="1844824"/>
            <a:ext cx="7448550" cy="454342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BE9E8616-ACB2-476C-9515-7C33A7592E24}" type="datetime1">
              <a:rPr lang="en-US" smtClean="0"/>
              <a:t>9/14/2010</a:t>
            </a:fld>
            <a:endParaRPr lang="en-US"/>
          </a:p>
        </p:txBody>
      </p:sp>
      <p:sp>
        <p:nvSpPr>
          <p:cNvPr id="5" name="Slide Number Placeholder 4"/>
          <p:cNvSpPr>
            <a:spLocks noGrp="1"/>
          </p:cNvSpPr>
          <p:nvPr>
            <p:ph type="sldNum" sz="quarter" idx="12"/>
          </p:nvPr>
        </p:nvSpPr>
        <p:spPr/>
        <p:txBody>
          <a:bodyPr/>
          <a:lstStyle/>
          <a:p>
            <a:fld id="{686C49F9-4BCA-4F97-B78D-891D7EFEE586}"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7164288" cy="1143000"/>
          </a:xfrm>
        </p:spPr>
        <p:txBody>
          <a:bodyPr>
            <a:normAutofit/>
          </a:bodyPr>
          <a:lstStyle/>
          <a:p>
            <a:r>
              <a:rPr lang="en-US" sz="2000" b="1" dirty="0" smtClean="0"/>
              <a:t>D</a:t>
            </a:r>
            <a:r>
              <a:rPr lang="en-US" sz="2000" b="1" dirty="0" smtClean="0"/>
              <a:t>ata </a:t>
            </a:r>
            <a:r>
              <a:rPr lang="en-US" sz="2000" b="1" dirty="0" smtClean="0"/>
              <a:t>flow in the Dashboard framework </a:t>
            </a:r>
            <a:r>
              <a:rPr lang="en-US" sz="2000" b="1" dirty="0" smtClean="0"/>
              <a:t>(2)</a:t>
            </a:r>
            <a:endParaRPr lang="en-US" sz="2000" b="1" dirty="0"/>
          </a:p>
        </p:txBody>
      </p:sp>
      <p:pic>
        <p:nvPicPr>
          <p:cNvPr id="1026" name="Picture 2"/>
          <p:cNvPicPr>
            <a:picLocks noChangeAspect="1" noChangeArrowheads="1"/>
          </p:cNvPicPr>
          <p:nvPr/>
        </p:nvPicPr>
        <p:blipFill>
          <a:blip r:embed="rId2" cstate="print"/>
          <a:srcRect/>
          <a:stretch>
            <a:fillRect/>
          </a:stretch>
        </p:blipFill>
        <p:spPr bwMode="auto">
          <a:xfrm>
            <a:off x="971600" y="1844824"/>
            <a:ext cx="7448550" cy="4543425"/>
          </a:xfrm>
          <a:prstGeom prst="rect">
            <a:avLst/>
          </a:prstGeom>
          <a:noFill/>
          <a:ln w="9525">
            <a:noFill/>
            <a:miter lim="800000"/>
            <a:headEnd/>
            <a:tailEnd/>
          </a:ln>
        </p:spPr>
      </p:pic>
      <p:sp>
        <p:nvSpPr>
          <p:cNvPr id="4" name="Rectangle 3"/>
          <p:cNvSpPr/>
          <p:nvPr/>
        </p:nvSpPr>
        <p:spPr>
          <a:xfrm>
            <a:off x="251520" y="1340768"/>
            <a:ext cx="2088232" cy="30963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solidFill>
              </a:rPr>
              <a:t>Generic libraries enabling  data</a:t>
            </a:r>
            <a:r>
              <a:rPr lang="en-US" sz="1600" b="1" dirty="0" smtClean="0">
                <a:solidFill>
                  <a:schemeClr val="tx2"/>
                </a:solidFill>
              </a:rPr>
              <a:t> reporting are provided f</a:t>
            </a:r>
            <a:r>
              <a:rPr lang="en-US" sz="1600" b="1" dirty="0" smtClean="0">
                <a:solidFill>
                  <a:schemeClr val="tx2"/>
                </a:solidFill>
              </a:rPr>
              <a:t>or </a:t>
            </a:r>
            <a:r>
              <a:rPr lang="en-US" sz="1600" b="1" dirty="0" smtClean="0">
                <a:solidFill>
                  <a:schemeClr val="tx2"/>
                </a:solidFill>
              </a:rPr>
              <a:t>instrumentation of the </a:t>
            </a:r>
            <a:r>
              <a:rPr lang="en-US" sz="1600" b="1" dirty="0" smtClean="0">
                <a:solidFill>
                  <a:schemeClr val="tx2"/>
                </a:solidFill>
              </a:rPr>
              <a:t>information </a:t>
            </a:r>
            <a:r>
              <a:rPr lang="en-US" sz="1600" b="1" dirty="0" smtClean="0">
                <a:solidFill>
                  <a:schemeClr val="tx2"/>
                </a:solidFill>
              </a:rPr>
              <a:t> sources. </a:t>
            </a:r>
            <a:r>
              <a:rPr lang="en-US" sz="1600" b="1" dirty="0" smtClean="0">
                <a:solidFill>
                  <a:schemeClr val="tx2"/>
                </a:solidFill>
              </a:rPr>
              <a:t>Their implementation depends on </a:t>
            </a:r>
            <a:r>
              <a:rPr lang="en-US" sz="1600" b="1" dirty="0" smtClean="0">
                <a:solidFill>
                  <a:schemeClr val="tx2"/>
                </a:solidFill>
              </a:rPr>
              <a:t>the used data communication mechanism.</a:t>
            </a:r>
            <a:endParaRPr lang="en-US" sz="1600" b="1" dirty="0">
              <a:solidFill>
                <a:schemeClr val="tx2"/>
              </a:solidFill>
            </a:endParaRPr>
          </a:p>
        </p:txBody>
      </p:sp>
      <p:cxnSp>
        <p:nvCxnSpPr>
          <p:cNvPr id="6" name="Straight Arrow Connector 5"/>
          <p:cNvCxnSpPr>
            <a:stCxn id="4" idx="2"/>
          </p:cNvCxnSpPr>
          <p:nvPr/>
        </p:nvCxnSpPr>
        <p:spPr>
          <a:xfrm rot="16200000" flipH="1">
            <a:off x="1277634" y="4455114"/>
            <a:ext cx="504056" cy="4680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8CDFA2B2-4E02-4BA6-9DE0-2D306F2004E6}" type="datetime1">
              <a:rPr lang="en-US" smtClean="0"/>
              <a:t>9/14/2010</a:t>
            </a:fld>
            <a:endParaRPr lang="en-US"/>
          </a:p>
        </p:txBody>
      </p:sp>
      <p:sp>
        <p:nvSpPr>
          <p:cNvPr id="8" name="Slide Number Placeholder 7"/>
          <p:cNvSpPr>
            <a:spLocks noGrp="1"/>
          </p:cNvSpPr>
          <p:nvPr>
            <p:ph type="sldNum" sz="quarter" idx="12"/>
          </p:nvPr>
        </p:nvSpPr>
        <p:spPr/>
        <p:txBody>
          <a:bodyPr/>
          <a:lstStyle/>
          <a:p>
            <a:fld id="{686C49F9-4BCA-4F97-B78D-891D7EFEE586}"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7092280" cy="1143000"/>
          </a:xfrm>
        </p:spPr>
        <p:txBody>
          <a:bodyPr>
            <a:normAutofit/>
          </a:bodyPr>
          <a:lstStyle/>
          <a:p>
            <a:r>
              <a:rPr lang="en-US" sz="2000" b="1" dirty="0" smtClean="0"/>
              <a:t>D</a:t>
            </a:r>
            <a:r>
              <a:rPr lang="en-US" sz="2000" b="1" dirty="0" smtClean="0"/>
              <a:t>ata </a:t>
            </a:r>
            <a:r>
              <a:rPr lang="en-US" sz="2000" b="1" dirty="0" smtClean="0"/>
              <a:t>flow in the Dashboard framework </a:t>
            </a:r>
            <a:r>
              <a:rPr lang="en-US" sz="2000" b="1" dirty="0" smtClean="0"/>
              <a:t>(3)</a:t>
            </a:r>
            <a:endParaRPr lang="en-US" sz="2000" b="1" dirty="0"/>
          </a:p>
        </p:txBody>
      </p:sp>
      <p:pic>
        <p:nvPicPr>
          <p:cNvPr id="1026" name="Picture 2"/>
          <p:cNvPicPr>
            <a:picLocks noChangeAspect="1" noChangeArrowheads="1"/>
          </p:cNvPicPr>
          <p:nvPr/>
        </p:nvPicPr>
        <p:blipFill>
          <a:blip r:embed="rId2" cstate="print"/>
          <a:srcRect/>
          <a:stretch>
            <a:fillRect/>
          </a:stretch>
        </p:blipFill>
        <p:spPr bwMode="auto">
          <a:xfrm>
            <a:off x="971600" y="1844824"/>
            <a:ext cx="7448550" cy="4543425"/>
          </a:xfrm>
          <a:prstGeom prst="rect">
            <a:avLst/>
          </a:prstGeom>
          <a:noFill/>
          <a:ln w="9525">
            <a:noFill/>
            <a:miter lim="800000"/>
            <a:headEnd/>
            <a:tailEnd/>
          </a:ln>
        </p:spPr>
      </p:pic>
      <p:sp>
        <p:nvSpPr>
          <p:cNvPr id="4" name="Rectangle 3"/>
          <p:cNvSpPr/>
          <p:nvPr/>
        </p:nvSpPr>
        <p:spPr>
          <a:xfrm>
            <a:off x="179512" y="1412776"/>
            <a:ext cx="2304256" cy="27363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For historical reasons Dashboard uses several implementations for data transfer.  Recent development aims to evaluate Messaging System for the GRID (MSG) as a common solution for asynchronous communication between data source and data consumer</a:t>
            </a:r>
            <a:endParaRPr lang="en-US" sz="1400" b="1" dirty="0">
              <a:solidFill>
                <a:schemeClr val="tx2"/>
              </a:solidFill>
            </a:endParaRPr>
          </a:p>
        </p:txBody>
      </p:sp>
      <p:cxnSp>
        <p:nvCxnSpPr>
          <p:cNvPr id="6" name="Straight Arrow Connector 5"/>
          <p:cNvCxnSpPr>
            <a:stCxn id="4" idx="2"/>
          </p:cNvCxnSpPr>
          <p:nvPr/>
        </p:nvCxnSpPr>
        <p:spPr>
          <a:xfrm rot="16200000" flipH="1">
            <a:off x="1511660" y="3969060"/>
            <a:ext cx="432048"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34023B52-4516-472A-8E4C-252C467C1CA6}" type="datetime1">
              <a:rPr lang="en-US" smtClean="0"/>
              <a:t>9/14/2010</a:t>
            </a:fld>
            <a:endParaRPr lang="en-US"/>
          </a:p>
        </p:txBody>
      </p:sp>
      <p:sp>
        <p:nvSpPr>
          <p:cNvPr id="8" name="Slide Number Placeholder 7"/>
          <p:cNvSpPr>
            <a:spLocks noGrp="1"/>
          </p:cNvSpPr>
          <p:nvPr>
            <p:ph type="sldNum" sz="quarter" idx="12"/>
          </p:nvPr>
        </p:nvSpPr>
        <p:spPr/>
        <p:txBody>
          <a:bodyPr/>
          <a:lstStyle/>
          <a:p>
            <a:fld id="{686C49F9-4BCA-4F97-B78D-891D7EFEE586}"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Job monitoring example (1)</a:t>
            </a:r>
            <a:endParaRPr lang="en-US" sz="4000" dirty="0"/>
          </a:p>
        </p:txBody>
      </p:sp>
      <p:pic>
        <p:nvPicPr>
          <p:cNvPr id="6147" name="Picture 3"/>
          <p:cNvPicPr>
            <a:picLocks noChangeAspect="1" noChangeArrowheads="1"/>
          </p:cNvPicPr>
          <p:nvPr/>
        </p:nvPicPr>
        <p:blipFill>
          <a:blip r:embed="rId2" cstate="print"/>
          <a:srcRect/>
          <a:stretch>
            <a:fillRect/>
          </a:stretch>
        </p:blipFill>
        <p:spPr bwMode="auto">
          <a:xfrm>
            <a:off x="395536" y="3573016"/>
            <a:ext cx="432048" cy="1008113"/>
          </a:xfrm>
          <a:prstGeom prst="rect">
            <a:avLst/>
          </a:prstGeom>
          <a:noFill/>
          <a:ln w="9525">
            <a:noFill/>
            <a:miter lim="800000"/>
            <a:headEnd/>
            <a:tailEnd/>
          </a:ln>
          <a:effectLst/>
        </p:spPr>
      </p:pic>
      <p:pic>
        <p:nvPicPr>
          <p:cNvPr id="8" name="Picture 3"/>
          <p:cNvPicPr>
            <a:picLocks noChangeAspect="1" noChangeArrowheads="1"/>
          </p:cNvPicPr>
          <p:nvPr/>
        </p:nvPicPr>
        <p:blipFill>
          <a:blip r:embed="rId2" cstate="print"/>
          <a:srcRect/>
          <a:stretch>
            <a:fillRect/>
          </a:stretch>
        </p:blipFill>
        <p:spPr bwMode="auto">
          <a:xfrm>
            <a:off x="683568" y="3717032"/>
            <a:ext cx="432048" cy="1008113"/>
          </a:xfrm>
          <a:prstGeom prst="rect">
            <a:avLst/>
          </a:prstGeom>
          <a:noFill/>
          <a:ln w="9525">
            <a:noFill/>
            <a:miter lim="800000"/>
            <a:headEnd/>
            <a:tailEnd/>
          </a:ln>
          <a:effectLst/>
        </p:spPr>
      </p:pic>
      <p:pic>
        <p:nvPicPr>
          <p:cNvPr id="9" name="Picture 3"/>
          <p:cNvPicPr>
            <a:picLocks noChangeAspect="1" noChangeArrowheads="1"/>
          </p:cNvPicPr>
          <p:nvPr/>
        </p:nvPicPr>
        <p:blipFill>
          <a:blip r:embed="rId2" cstate="print"/>
          <a:srcRect/>
          <a:stretch>
            <a:fillRect/>
          </a:stretch>
        </p:blipFill>
        <p:spPr bwMode="auto">
          <a:xfrm>
            <a:off x="899592" y="3933056"/>
            <a:ext cx="432048" cy="1008113"/>
          </a:xfrm>
          <a:prstGeom prst="rect">
            <a:avLst/>
          </a:prstGeom>
          <a:noFill/>
          <a:ln w="9525">
            <a:noFill/>
            <a:miter lim="800000"/>
            <a:headEnd/>
            <a:tailEnd/>
          </a:ln>
          <a:effectLst/>
        </p:spPr>
      </p:pic>
      <p:pic>
        <p:nvPicPr>
          <p:cNvPr id="10" name="Picture 3"/>
          <p:cNvPicPr>
            <a:picLocks noChangeAspect="1" noChangeArrowheads="1"/>
          </p:cNvPicPr>
          <p:nvPr/>
        </p:nvPicPr>
        <p:blipFill>
          <a:blip r:embed="rId2" cstate="print"/>
          <a:srcRect/>
          <a:stretch>
            <a:fillRect/>
          </a:stretch>
        </p:blipFill>
        <p:spPr bwMode="auto">
          <a:xfrm>
            <a:off x="1115616" y="4293096"/>
            <a:ext cx="432048" cy="1008113"/>
          </a:xfrm>
          <a:prstGeom prst="rect">
            <a:avLst/>
          </a:prstGeom>
          <a:noFill/>
          <a:ln w="9525">
            <a:noFill/>
            <a:miter lim="800000"/>
            <a:headEnd/>
            <a:tailEnd/>
          </a:ln>
          <a:effectLst/>
        </p:spPr>
      </p:pic>
      <p:pic>
        <p:nvPicPr>
          <p:cNvPr id="11" name="Picture 3"/>
          <p:cNvPicPr>
            <a:picLocks noChangeAspect="1" noChangeArrowheads="1"/>
          </p:cNvPicPr>
          <p:nvPr/>
        </p:nvPicPr>
        <p:blipFill>
          <a:blip r:embed="rId2" cstate="print"/>
          <a:srcRect/>
          <a:stretch>
            <a:fillRect/>
          </a:stretch>
        </p:blipFill>
        <p:spPr bwMode="auto">
          <a:xfrm>
            <a:off x="467544" y="1484784"/>
            <a:ext cx="432048" cy="1008113"/>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a:stretch>
            <a:fillRect/>
          </a:stretch>
        </p:blipFill>
        <p:spPr bwMode="auto">
          <a:xfrm>
            <a:off x="4860032" y="1988840"/>
            <a:ext cx="432048" cy="1008113"/>
          </a:xfrm>
          <a:prstGeom prst="rect">
            <a:avLst/>
          </a:prstGeom>
          <a:noFill/>
          <a:ln w="9525">
            <a:noFill/>
            <a:miter lim="800000"/>
            <a:headEnd/>
            <a:tailEnd/>
          </a:ln>
          <a:effectLst/>
        </p:spPr>
      </p:pic>
      <p:sp>
        <p:nvSpPr>
          <p:cNvPr id="14" name="Right Arrow 13"/>
          <p:cNvSpPr/>
          <p:nvPr/>
        </p:nvSpPr>
        <p:spPr>
          <a:xfrm>
            <a:off x="1259632" y="1844824"/>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808198">
            <a:off x="1331640" y="3068960"/>
            <a:ext cx="15841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2" cstate="print"/>
          <a:srcRect/>
          <a:stretch>
            <a:fillRect/>
          </a:stretch>
        </p:blipFill>
        <p:spPr bwMode="auto">
          <a:xfrm>
            <a:off x="3059832" y="1988840"/>
            <a:ext cx="432048" cy="1008113"/>
          </a:xfrm>
          <a:prstGeom prst="rect">
            <a:avLst/>
          </a:prstGeom>
          <a:noFill/>
          <a:ln w="9525">
            <a:noFill/>
            <a:miter lim="800000"/>
            <a:headEnd/>
            <a:tailEnd/>
          </a:ln>
          <a:effectLst/>
        </p:spPr>
      </p:pic>
      <p:sp>
        <p:nvSpPr>
          <p:cNvPr id="19" name="Flowchart: Magnetic Disk 18"/>
          <p:cNvSpPr/>
          <p:nvPr/>
        </p:nvSpPr>
        <p:spPr>
          <a:xfrm>
            <a:off x="6732240" y="1556792"/>
            <a:ext cx="1944216" cy="2088232"/>
          </a:xfrm>
          <a:prstGeom prst="flowChartMagneticDisk">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Data Repository (ORACLE)</a:t>
            </a:r>
            <a:endParaRPr lang="en-US" b="1" dirty="0">
              <a:solidFill>
                <a:schemeClr val="tx2"/>
              </a:solidFill>
            </a:endParaRPr>
          </a:p>
        </p:txBody>
      </p:sp>
      <p:sp>
        <p:nvSpPr>
          <p:cNvPr id="20" name="Right Arrow 19"/>
          <p:cNvSpPr/>
          <p:nvPr/>
        </p:nvSpPr>
        <p:spPr>
          <a:xfrm>
            <a:off x="3635896" y="2204864"/>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64088" y="2276872"/>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aptop"/>
          <p:cNvSpPr>
            <a:spLocks noEditPoints="1" noChangeArrowheads="1"/>
          </p:cNvSpPr>
          <p:nvPr/>
        </p:nvSpPr>
        <p:spPr bwMode="auto">
          <a:xfrm>
            <a:off x="3851920" y="4509120"/>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aptop"/>
          <p:cNvSpPr>
            <a:spLocks noEditPoints="1" noChangeArrowheads="1"/>
          </p:cNvSpPr>
          <p:nvPr/>
        </p:nvSpPr>
        <p:spPr bwMode="auto">
          <a:xfrm>
            <a:off x="4499992" y="4725144"/>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aptop"/>
          <p:cNvSpPr>
            <a:spLocks noEditPoints="1" noChangeArrowheads="1"/>
          </p:cNvSpPr>
          <p:nvPr/>
        </p:nvSpPr>
        <p:spPr bwMode="auto">
          <a:xfrm>
            <a:off x="5076056" y="4941168"/>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 name="Picture 3"/>
          <p:cNvPicPr>
            <a:picLocks noChangeAspect="1" noChangeArrowheads="1"/>
          </p:cNvPicPr>
          <p:nvPr/>
        </p:nvPicPr>
        <p:blipFill>
          <a:blip r:embed="rId2" cstate="print"/>
          <a:srcRect/>
          <a:stretch>
            <a:fillRect/>
          </a:stretch>
        </p:blipFill>
        <p:spPr bwMode="auto">
          <a:xfrm>
            <a:off x="8172400" y="4869160"/>
            <a:ext cx="432048" cy="1008113"/>
          </a:xfrm>
          <a:prstGeom prst="rect">
            <a:avLst/>
          </a:prstGeom>
          <a:noFill/>
          <a:ln w="9525">
            <a:noFill/>
            <a:miter lim="800000"/>
            <a:headEnd/>
            <a:tailEnd/>
          </a:ln>
          <a:effectLst/>
        </p:spPr>
      </p:pic>
      <p:pic>
        <p:nvPicPr>
          <p:cNvPr id="26" name="Picture 3"/>
          <p:cNvPicPr>
            <a:picLocks noChangeAspect="1" noChangeArrowheads="1"/>
          </p:cNvPicPr>
          <p:nvPr/>
        </p:nvPicPr>
        <p:blipFill>
          <a:blip r:embed="rId2" cstate="print"/>
          <a:srcRect/>
          <a:stretch>
            <a:fillRect/>
          </a:stretch>
        </p:blipFill>
        <p:spPr bwMode="auto">
          <a:xfrm>
            <a:off x="8460432" y="4941168"/>
            <a:ext cx="432048" cy="1008113"/>
          </a:xfrm>
          <a:prstGeom prst="rect">
            <a:avLst/>
          </a:prstGeom>
          <a:noFill/>
          <a:ln w="9525">
            <a:noFill/>
            <a:miter lim="800000"/>
            <a:headEnd/>
            <a:tailEnd/>
          </a:ln>
          <a:effectLst/>
        </p:spPr>
      </p:pic>
      <p:pic>
        <p:nvPicPr>
          <p:cNvPr id="27" name="Picture 3"/>
          <p:cNvPicPr>
            <a:picLocks noChangeAspect="1" noChangeArrowheads="1"/>
          </p:cNvPicPr>
          <p:nvPr/>
        </p:nvPicPr>
        <p:blipFill>
          <a:blip r:embed="rId2" cstate="print"/>
          <a:srcRect/>
          <a:stretch>
            <a:fillRect/>
          </a:stretch>
        </p:blipFill>
        <p:spPr bwMode="auto">
          <a:xfrm>
            <a:off x="8711952" y="5085184"/>
            <a:ext cx="432048" cy="1008113"/>
          </a:xfrm>
          <a:prstGeom prst="rect">
            <a:avLst/>
          </a:prstGeom>
          <a:noFill/>
          <a:ln w="9525">
            <a:noFill/>
            <a:miter lim="800000"/>
            <a:headEnd/>
            <a:tailEnd/>
          </a:ln>
          <a:effectLst/>
        </p:spPr>
      </p:pic>
      <p:sp>
        <p:nvSpPr>
          <p:cNvPr id="28" name="Rounded Rectangle 27"/>
          <p:cNvSpPr/>
          <p:nvPr/>
        </p:nvSpPr>
        <p:spPr>
          <a:xfrm>
            <a:off x="7164288" y="5949280"/>
            <a:ext cx="1584176"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Data retrieval via APIs</a:t>
            </a:r>
            <a:endParaRPr lang="en-US" b="1" dirty="0">
              <a:solidFill>
                <a:schemeClr val="tx2"/>
              </a:solidFill>
            </a:endParaRPr>
          </a:p>
        </p:txBody>
      </p:sp>
      <p:sp>
        <p:nvSpPr>
          <p:cNvPr id="29" name="Rounded Rectangle 28"/>
          <p:cNvSpPr/>
          <p:nvPr/>
        </p:nvSpPr>
        <p:spPr>
          <a:xfrm>
            <a:off x="251520" y="537321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Jobs running</a:t>
            </a:r>
          </a:p>
          <a:p>
            <a:pPr algn="ctr"/>
            <a:r>
              <a:rPr lang="en-US" sz="1400" b="1" dirty="0" smtClean="0">
                <a:solidFill>
                  <a:schemeClr val="tx2"/>
                </a:solidFill>
              </a:rPr>
              <a:t>At the WNs</a:t>
            </a:r>
            <a:endParaRPr lang="en-US" sz="1400" b="1" dirty="0">
              <a:solidFill>
                <a:schemeClr val="tx2"/>
              </a:solidFill>
            </a:endParaRPr>
          </a:p>
        </p:txBody>
      </p:sp>
      <p:sp>
        <p:nvSpPr>
          <p:cNvPr id="30" name="Rounded Rectangle 29"/>
          <p:cNvSpPr/>
          <p:nvPr/>
        </p:nvSpPr>
        <p:spPr>
          <a:xfrm>
            <a:off x="2843808" y="321297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Message server  (</a:t>
            </a:r>
            <a:r>
              <a:rPr lang="en-US" sz="1400" b="1" dirty="0" err="1" smtClean="0">
                <a:solidFill>
                  <a:schemeClr val="tx2"/>
                </a:solidFill>
              </a:rPr>
              <a:t>MonAlisa</a:t>
            </a:r>
            <a:r>
              <a:rPr lang="en-US" sz="1400" b="1" dirty="0" smtClean="0">
                <a:solidFill>
                  <a:schemeClr val="tx2"/>
                </a:solidFill>
              </a:rPr>
              <a:t> or MSG)</a:t>
            </a:r>
            <a:endParaRPr lang="en-US" sz="1400" b="1" dirty="0">
              <a:solidFill>
                <a:schemeClr val="tx2"/>
              </a:solidFill>
            </a:endParaRPr>
          </a:p>
        </p:txBody>
      </p:sp>
      <p:sp>
        <p:nvSpPr>
          <p:cNvPr id="31" name="Rounded Rectangle 30"/>
          <p:cNvSpPr/>
          <p:nvPr/>
        </p:nvSpPr>
        <p:spPr>
          <a:xfrm>
            <a:off x="4788024" y="306896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Dashboard consumer</a:t>
            </a:r>
            <a:endParaRPr lang="en-US" sz="1400" b="1" dirty="0">
              <a:solidFill>
                <a:schemeClr val="tx2"/>
              </a:solidFill>
            </a:endParaRPr>
          </a:p>
        </p:txBody>
      </p:sp>
      <p:sp>
        <p:nvSpPr>
          <p:cNvPr id="32" name="Rounded Rectangle 31"/>
          <p:cNvSpPr/>
          <p:nvPr/>
        </p:nvSpPr>
        <p:spPr>
          <a:xfrm>
            <a:off x="3635896" y="5661248"/>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User WEB interfaces</a:t>
            </a:r>
            <a:endParaRPr lang="en-US" b="1" dirty="0">
              <a:solidFill>
                <a:schemeClr val="tx2"/>
              </a:solidFill>
            </a:endParaRPr>
          </a:p>
        </p:txBody>
      </p:sp>
      <p:sp>
        <p:nvSpPr>
          <p:cNvPr id="33" name="Rounded Rectangle 32"/>
          <p:cNvSpPr/>
          <p:nvPr/>
        </p:nvSpPr>
        <p:spPr>
          <a:xfrm>
            <a:off x="179512" y="2564904"/>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 submission </a:t>
            </a:r>
            <a:r>
              <a:rPr lang="en-US" sz="1400" b="1" dirty="0" smtClean="0">
                <a:solidFill>
                  <a:schemeClr val="tx2"/>
                </a:solidFill>
              </a:rPr>
              <a:t> </a:t>
            </a:r>
            <a:r>
              <a:rPr lang="en-US" sz="1400" b="1" dirty="0" smtClean="0">
                <a:solidFill>
                  <a:schemeClr val="tx2"/>
                </a:solidFill>
              </a:rPr>
              <a:t>client or server</a:t>
            </a:r>
            <a:endParaRPr lang="en-US" sz="1400" b="1" dirty="0">
              <a:solidFill>
                <a:schemeClr val="tx2"/>
              </a:solidFill>
            </a:endParaRPr>
          </a:p>
        </p:txBody>
      </p:sp>
      <p:pic>
        <p:nvPicPr>
          <p:cNvPr id="34" name="Picture 3"/>
          <p:cNvPicPr>
            <a:picLocks noChangeAspect="1" noChangeArrowheads="1"/>
          </p:cNvPicPr>
          <p:nvPr/>
        </p:nvPicPr>
        <p:blipFill>
          <a:blip r:embed="rId2" cstate="print"/>
          <a:srcRect/>
          <a:stretch>
            <a:fillRect/>
          </a:stretch>
        </p:blipFill>
        <p:spPr bwMode="auto">
          <a:xfrm>
            <a:off x="6660232" y="4077072"/>
            <a:ext cx="432048" cy="1008113"/>
          </a:xfrm>
          <a:prstGeom prst="rect">
            <a:avLst/>
          </a:prstGeom>
          <a:noFill/>
          <a:ln w="9525">
            <a:noFill/>
            <a:miter lim="800000"/>
            <a:headEnd/>
            <a:tailEnd/>
          </a:ln>
          <a:effectLst/>
        </p:spPr>
      </p:pic>
      <p:sp>
        <p:nvSpPr>
          <p:cNvPr id="35" name="Rounded Rectangle 34"/>
          <p:cNvSpPr/>
          <p:nvPr/>
        </p:nvSpPr>
        <p:spPr>
          <a:xfrm>
            <a:off x="7236296" y="41490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web server</a:t>
            </a:r>
            <a:endParaRPr lang="en-US" b="1" dirty="0">
              <a:solidFill>
                <a:schemeClr val="tx2"/>
              </a:solidFill>
            </a:endParaRPr>
          </a:p>
        </p:txBody>
      </p:sp>
      <p:sp>
        <p:nvSpPr>
          <p:cNvPr id="36" name="Right Arrow 35"/>
          <p:cNvSpPr/>
          <p:nvPr/>
        </p:nvSpPr>
        <p:spPr>
          <a:xfrm rot="7578353">
            <a:off x="6954338" y="3623740"/>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9512766">
            <a:off x="6020070" y="4505668"/>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2935272">
            <a:off x="6926867" y="5039840"/>
            <a:ext cx="90793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ate Placeholder 38"/>
          <p:cNvSpPr>
            <a:spLocks noGrp="1"/>
          </p:cNvSpPr>
          <p:nvPr>
            <p:ph type="dt" sz="half" idx="10"/>
          </p:nvPr>
        </p:nvSpPr>
        <p:spPr/>
        <p:txBody>
          <a:bodyPr/>
          <a:lstStyle/>
          <a:p>
            <a:fld id="{16164F33-1DAD-46E3-8317-8C855AC0E9C9}" type="datetime1">
              <a:rPr lang="en-US" smtClean="0"/>
              <a:t>9/14/2010</a:t>
            </a:fld>
            <a:endParaRPr lang="en-US"/>
          </a:p>
        </p:txBody>
      </p:sp>
      <p:sp>
        <p:nvSpPr>
          <p:cNvPr id="40" name="Slide Number Placeholder 39"/>
          <p:cNvSpPr>
            <a:spLocks noGrp="1"/>
          </p:cNvSpPr>
          <p:nvPr>
            <p:ph type="sldNum" sz="quarter" idx="12"/>
          </p:nvPr>
        </p:nvSpPr>
        <p:spPr/>
        <p:txBody>
          <a:bodyPr/>
          <a:lstStyle/>
          <a:p>
            <a:fld id="{686C49F9-4BCA-4F97-B78D-891D7EFEE586}" type="slidenum">
              <a:rPr lang="en-US" smtClean="0"/>
              <a:pPr/>
              <a:t>14</a:t>
            </a:fld>
            <a:endParaRPr lang="en-US"/>
          </a:p>
        </p:txBody>
      </p:sp>
      <p:sp>
        <p:nvSpPr>
          <p:cNvPr id="41" name="Footer Placeholder 40"/>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Job monitoring example (2)</a:t>
            </a:r>
            <a:endParaRPr lang="en-US" sz="4000" dirty="0"/>
          </a:p>
        </p:txBody>
      </p:sp>
      <p:pic>
        <p:nvPicPr>
          <p:cNvPr id="6147" name="Picture 3"/>
          <p:cNvPicPr>
            <a:picLocks noChangeAspect="1" noChangeArrowheads="1"/>
          </p:cNvPicPr>
          <p:nvPr/>
        </p:nvPicPr>
        <p:blipFill>
          <a:blip r:embed="rId2" cstate="print"/>
          <a:srcRect/>
          <a:stretch>
            <a:fillRect/>
          </a:stretch>
        </p:blipFill>
        <p:spPr bwMode="auto">
          <a:xfrm>
            <a:off x="395536" y="3573016"/>
            <a:ext cx="432048" cy="1008113"/>
          </a:xfrm>
          <a:prstGeom prst="rect">
            <a:avLst/>
          </a:prstGeom>
          <a:noFill/>
          <a:ln w="9525">
            <a:noFill/>
            <a:miter lim="800000"/>
            <a:headEnd/>
            <a:tailEnd/>
          </a:ln>
          <a:effectLst/>
        </p:spPr>
      </p:pic>
      <p:pic>
        <p:nvPicPr>
          <p:cNvPr id="8" name="Picture 3"/>
          <p:cNvPicPr>
            <a:picLocks noChangeAspect="1" noChangeArrowheads="1"/>
          </p:cNvPicPr>
          <p:nvPr/>
        </p:nvPicPr>
        <p:blipFill>
          <a:blip r:embed="rId2" cstate="print"/>
          <a:srcRect/>
          <a:stretch>
            <a:fillRect/>
          </a:stretch>
        </p:blipFill>
        <p:spPr bwMode="auto">
          <a:xfrm>
            <a:off x="683568" y="3717032"/>
            <a:ext cx="432048" cy="1008113"/>
          </a:xfrm>
          <a:prstGeom prst="rect">
            <a:avLst/>
          </a:prstGeom>
          <a:noFill/>
          <a:ln w="9525">
            <a:noFill/>
            <a:miter lim="800000"/>
            <a:headEnd/>
            <a:tailEnd/>
          </a:ln>
          <a:effectLst/>
        </p:spPr>
      </p:pic>
      <p:pic>
        <p:nvPicPr>
          <p:cNvPr id="9" name="Picture 3"/>
          <p:cNvPicPr>
            <a:picLocks noChangeAspect="1" noChangeArrowheads="1"/>
          </p:cNvPicPr>
          <p:nvPr/>
        </p:nvPicPr>
        <p:blipFill>
          <a:blip r:embed="rId2" cstate="print"/>
          <a:srcRect/>
          <a:stretch>
            <a:fillRect/>
          </a:stretch>
        </p:blipFill>
        <p:spPr bwMode="auto">
          <a:xfrm>
            <a:off x="899592" y="3933056"/>
            <a:ext cx="432048" cy="1008113"/>
          </a:xfrm>
          <a:prstGeom prst="rect">
            <a:avLst/>
          </a:prstGeom>
          <a:noFill/>
          <a:ln w="9525">
            <a:noFill/>
            <a:miter lim="800000"/>
            <a:headEnd/>
            <a:tailEnd/>
          </a:ln>
          <a:effectLst/>
        </p:spPr>
      </p:pic>
      <p:pic>
        <p:nvPicPr>
          <p:cNvPr id="10" name="Picture 3"/>
          <p:cNvPicPr>
            <a:picLocks noChangeAspect="1" noChangeArrowheads="1"/>
          </p:cNvPicPr>
          <p:nvPr/>
        </p:nvPicPr>
        <p:blipFill>
          <a:blip r:embed="rId2" cstate="print"/>
          <a:srcRect/>
          <a:stretch>
            <a:fillRect/>
          </a:stretch>
        </p:blipFill>
        <p:spPr bwMode="auto">
          <a:xfrm>
            <a:off x="1115616" y="4293096"/>
            <a:ext cx="432048" cy="1008113"/>
          </a:xfrm>
          <a:prstGeom prst="rect">
            <a:avLst/>
          </a:prstGeom>
          <a:noFill/>
          <a:ln w="9525">
            <a:noFill/>
            <a:miter lim="800000"/>
            <a:headEnd/>
            <a:tailEnd/>
          </a:ln>
          <a:effectLst/>
        </p:spPr>
      </p:pic>
      <p:pic>
        <p:nvPicPr>
          <p:cNvPr id="11" name="Picture 3"/>
          <p:cNvPicPr>
            <a:picLocks noChangeAspect="1" noChangeArrowheads="1"/>
          </p:cNvPicPr>
          <p:nvPr/>
        </p:nvPicPr>
        <p:blipFill>
          <a:blip r:embed="rId2" cstate="print"/>
          <a:srcRect/>
          <a:stretch>
            <a:fillRect/>
          </a:stretch>
        </p:blipFill>
        <p:spPr bwMode="auto">
          <a:xfrm>
            <a:off x="467544" y="1484784"/>
            <a:ext cx="432048" cy="1008113"/>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a:stretch>
            <a:fillRect/>
          </a:stretch>
        </p:blipFill>
        <p:spPr bwMode="auto">
          <a:xfrm>
            <a:off x="4860032" y="1988840"/>
            <a:ext cx="432048" cy="1008113"/>
          </a:xfrm>
          <a:prstGeom prst="rect">
            <a:avLst/>
          </a:prstGeom>
          <a:noFill/>
          <a:ln w="9525">
            <a:noFill/>
            <a:miter lim="800000"/>
            <a:headEnd/>
            <a:tailEnd/>
          </a:ln>
          <a:effectLst/>
        </p:spPr>
      </p:pic>
      <p:sp>
        <p:nvSpPr>
          <p:cNvPr id="14" name="Right Arrow 13"/>
          <p:cNvSpPr/>
          <p:nvPr/>
        </p:nvSpPr>
        <p:spPr>
          <a:xfrm>
            <a:off x="1259632" y="1844824"/>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808198">
            <a:off x="1331640" y="3068960"/>
            <a:ext cx="15841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2" cstate="print"/>
          <a:srcRect/>
          <a:stretch>
            <a:fillRect/>
          </a:stretch>
        </p:blipFill>
        <p:spPr bwMode="auto">
          <a:xfrm>
            <a:off x="3059832" y="1988840"/>
            <a:ext cx="432048" cy="1008113"/>
          </a:xfrm>
          <a:prstGeom prst="rect">
            <a:avLst/>
          </a:prstGeom>
          <a:noFill/>
          <a:ln w="9525">
            <a:noFill/>
            <a:miter lim="800000"/>
            <a:headEnd/>
            <a:tailEnd/>
          </a:ln>
          <a:effectLst/>
        </p:spPr>
      </p:pic>
      <p:sp>
        <p:nvSpPr>
          <p:cNvPr id="19" name="Flowchart: Magnetic Disk 18"/>
          <p:cNvSpPr/>
          <p:nvPr/>
        </p:nvSpPr>
        <p:spPr>
          <a:xfrm>
            <a:off x="6732240" y="1556792"/>
            <a:ext cx="1944216" cy="2088232"/>
          </a:xfrm>
          <a:prstGeom prst="flowChartMagneticDisk">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Data Repository (ORACLE)</a:t>
            </a:r>
            <a:endParaRPr lang="en-US" b="1" dirty="0">
              <a:solidFill>
                <a:schemeClr val="tx2"/>
              </a:solidFill>
            </a:endParaRPr>
          </a:p>
        </p:txBody>
      </p:sp>
      <p:sp>
        <p:nvSpPr>
          <p:cNvPr id="20" name="Right Arrow 19"/>
          <p:cNvSpPr/>
          <p:nvPr/>
        </p:nvSpPr>
        <p:spPr>
          <a:xfrm>
            <a:off x="3635896" y="2204864"/>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64088" y="2276872"/>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aptop"/>
          <p:cNvSpPr>
            <a:spLocks noEditPoints="1" noChangeArrowheads="1"/>
          </p:cNvSpPr>
          <p:nvPr/>
        </p:nvSpPr>
        <p:spPr bwMode="auto">
          <a:xfrm>
            <a:off x="3851920" y="4509120"/>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aptop"/>
          <p:cNvSpPr>
            <a:spLocks noEditPoints="1" noChangeArrowheads="1"/>
          </p:cNvSpPr>
          <p:nvPr/>
        </p:nvSpPr>
        <p:spPr bwMode="auto">
          <a:xfrm>
            <a:off x="4499992" y="4725144"/>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aptop"/>
          <p:cNvSpPr>
            <a:spLocks noEditPoints="1" noChangeArrowheads="1"/>
          </p:cNvSpPr>
          <p:nvPr/>
        </p:nvSpPr>
        <p:spPr bwMode="auto">
          <a:xfrm>
            <a:off x="5076056" y="4941168"/>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 name="Picture 3"/>
          <p:cNvPicPr>
            <a:picLocks noChangeAspect="1" noChangeArrowheads="1"/>
          </p:cNvPicPr>
          <p:nvPr/>
        </p:nvPicPr>
        <p:blipFill>
          <a:blip r:embed="rId2" cstate="print"/>
          <a:srcRect/>
          <a:stretch>
            <a:fillRect/>
          </a:stretch>
        </p:blipFill>
        <p:spPr bwMode="auto">
          <a:xfrm>
            <a:off x="8172400" y="4869160"/>
            <a:ext cx="432048" cy="1008113"/>
          </a:xfrm>
          <a:prstGeom prst="rect">
            <a:avLst/>
          </a:prstGeom>
          <a:noFill/>
          <a:ln w="9525">
            <a:noFill/>
            <a:miter lim="800000"/>
            <a:headEnd/>
            <a:tailEnd/>
          </a:ln>
          <a:effectLst/>
        </p:spPr>
      </p:pic>
      <p:pic>
        <p:nvPicPr>
          <p:cNvPr id="26" name="Picture 3"/>
          <p:cNvPicPr>
            <a:picLocks noChangeAspect="1" noChangeArrowheads="1"/>
          </p:cNvPicPr>
          <p:nvPr/>
        </p:nvPicPr>
        <p:blipFill>
          <a:blip r:embed="rId2" cstate="print"/>
          <a:srcRect/>
          <a:stretch>
            <a:fillRect/>
          </a:stretch>
        </p:blipFill>
        <p:spPr bwMode="auto">
          <a:xfrm>
            <a:off x="8460432" y="4941168"/>
            <a:ext cx="432048" cy="1008113"/>
          </a:xfrm>
          <a:prstGeom prst="rect">
            <a:avLst/>
          </a:prstGeom>
          <a:noFill/>
          <a:ln w="9525">
            <a:noFill/>
            <a:miter lim="800000"/>
            <a:headEnd/>
            <a:tailEnd/>
          </a:ln>
          <a:effectLst/>
        </p:spPr>
      </p:pic>
      <p:pic>
        <p:nvPicPr>
          <p:cNvPr id="27" name="Picture 3"/>
          <p:cNvPicPr>
            <a:picLocks noChangeAspect="1" noChangeArrowheads="1"/>
          </p:cNvPicPr>
          <p:nvPr/>
        </p:nvPicPr>
        <p:blipFill>
          <a:blip r:embed="rId2" cstate="print"/>
          <a:srcRect/>
          <a:stretch>
            <a:fillRect/>
          </a:stretch>
        </p:blipFill>
        <p:spPr bwMode="auto">
          <a:xfrm>
            <a:off x="8711952" y="5085184"/>
            <a:ext cx="432048" cy="1008113"/>
          </a:xfrm>
          <a:prstGeom prst="rect">
            <a:avLst/>
          </a:prstGeom>
          <a:noFill/>
          <a:ln w="9525">
            <a:noFill/>
            <a:miter lim="800000"/>
            <a:headEnd/>
            <a:tailEnd/>
          </a:ln>
          <a:effectLst/>
        </p:spPr>
      </p:pic>
      <p:sp>
        <p:nvSpPr>
          <p:cNvPr id="28" name="Rounded Rectangle 27"/>
          <p:cNvSpPr/>
          <p:nvPr/>
        </p:nvSpPr>
        <p:spPr>
          <a:xfrm>
            <a:off x="7308304" y="59492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Other applications</a:t>
            </a:r>
            <a:endParaRPr lang="en-US" b="1" dirty="0">
              <a:solidFill>
                <a:schemeClr val="tx2"/>
              </a:solidFill>
            </a:endParaRPr>
          </a:p>
        </p:txBody>
      </p:sp>
      <p:sp>
        <p:nvSpPr>
          <p:cNvPr id="29" name="Rounded Rectangle 28"/>
          <p:cNvSpPr/>
          <p:nvPr/>
        </p:nvSpPr>
        <p:spPr>
          <a:xfrm>
            <a:off x="251520" y="537321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Jobs running</a:t>
            </a:r>
          </a:p>
          <a:p>
            <a:pPr algn="ctr"/>
            <a:r>
              <a:rPr lang="en-US" sz="1400" b="1" dirty="0" smtClean="0">
                <a:solidFill>
                  <a:schemeClr val="tx2"/>
                </a:solidFill>
              </a:rPr>
              <a:t>At the WNs</a:t>
            </a:r>
            <a:endParaRPr lang="en-US" sz="1400" b="1" dirty="0">
              <a:solidFill>
                <a:schemeClr val="tx2"/>
              </a:solidFill>
            </a:endParaRPr>
          </a:p>
        </p:txBody>
      </p:sp>
      <p:sp>
        <p:nvSpPr>
          <p:cNvPr id="31" name="Rounded Rectangle 30"/>
          <p:cNvSpPr/>
          <p:nvPr/>
        </p:nvSpPr>
        <p:spPr>
          <a:xfrm>
            <a:off x="4788024" y="306896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Dashboard consumer</a:t>
            </a:r>
            <a:endParaRPr lang="en-US" sz="1400" b="1" dirty="0">
              <a:solidFill>
                <a:schemeClr val="tx2"/>
              </a:solidFill>
            </a:endParaRPr>
          </a:p>
        </p:txBody>
      </p:sp>
      <p:sp>
        <p:nvSpPr>
          <p:cNvPr id="32" name="Rounded Rectangle 31"/>
          <p:cNvSpPr/>
          <p:nvPr/>
        </p:nvSpPr>
        <p:spPr>
          <a:xfrm>
            <a:off x="4067944" y="59492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UIs</a:t>
            </a:r>
            <a:endParaRPr lang="en-US" b="1" dirty="0">
              <a:solidFill>
                <a:schemeClr val="tx2"/>
              </a:solidFill>
            </a:endParaRPr>
          </a:p>
        </p:txBody>
      </p:sp>
      <p:sp>
        <p:nvSpPr>
          <p:cNvPr id="33" name="Rounded Rectangle 32"/>
          <p:cNvSpPr/>
          <p:nvPr/>
        </p:nvSpPr>
        <p:spPr>
          <a:xfrm>
            <a:off x="179512" y="2564904"/>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 submission tool client or server</a:t>
            </a:r>
            <a:endParaRPr lang="en-US" sz="1400" b="1" dirty="0">
              <a:solidFill>
                <a:schemeClr val="tx2"/>
              </a:solidFill>
            </a:endParaRPr>
          </a:p>
        </p:txBody>
      </p:sp>
      <p:pic>
        <p:nvPicPr>
          <p:cNvPr id="34" name="Picture 3"/>
          <p:cNvPicPr>
            <a:picLocks noChangeAspect="1" noChangeArrowheads="1"/>
          </p:cNvPicPr>
          <p:nvPr/>
        </p:nvPicPr>
        <p:blipFill>
          <a:blip r:embed="rId2" cstate="print"/>
          <a:srcRect/>
          <a:stretch>
            <a:fillRect/>
          </a:stretch>
        </p:blipFill>
        <p:spPr bwMode="auto">
          <a:xfrm>
            <a:off x="6660232" y="4077072"/>
            <a:ext cx="432048" cy="1008113"/>
          </a:xfrm>
          <a:prstGeom prst="rect">
            <a:avLst/>
          </a:prstGeom>
          <a:noFill/>
          <a:ln w="9525">
            <a:noFill/>
            <a:miter lim="800000"/>
            <a:headEnd/>
            <a:tailEnd/>
          </a:ln>
          <a:effectLst/>
        </p:spPr>
      </p:pic>
      <p:sp>
        <p:nvSpPr>
          <p:cNvPr id="35" name="Rounded Rectangle 34"/>
          <p:cNvSpPr/>
          <p:nvPr/>
        </p:nvSpPr>
        <p:spPr>
          <a:xfrm>
            <a:off x="7236296" y="41490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web server</a:t>
            </a:r>
            <a:endParaRPr lang="en-US" b="1" dirty="0">
              <a:solidFill>
                <a:schemeClr val="tx2"/>
              </a:solidFill>
            </a:endParaRPr>
          </a:p>
        </p:txBody>
      </p:sp>
      <p:sp>
        <p:nvSpPr>
          <p:cNvPr id="36" name="Right Arrow 35"/>
          <p:cNvSpPr/>
          <p:nvPr/>
        </p:nvSpPr>
        <p:spPr>
          <a:xfrm rot="7578353">
            <a:off x="6954338" y="3623740"/>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9512766">
            <a:off x="6020070" y="4505668"/>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2935272">
            <a:off x="6926867" y="5039840"/>
            <a:ext cx="90793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635896" y="1196752"/>
            <a:ext cx="5508104" cy="482453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2"/>
              </a:solidFill>
            </a:endParaRPr>
          </a:p>
          <a:p>
            <a:pPr algn="ctr"/>
            <a:endParaRPr lang="en-US" b="1" dirty="0">
              <a:solidFill>
                <a:schemeClr val="tx2"/>
              </a:solidFill>
            </a:endParaRPr>
          </a:p>
          <a:p>
            <a:pPr algn="ctr"/>
            <a:endParaRPr lang="en-US" b="1" dirty="0" smtClean="0">
              <a:solidFill>
                <a:schemeClr val="tx2"/>
              </a:solidFill>
            </a:endParaRPr>
          </a:p>
          <a:p>
            <a:pPr algn="ctr"/>
            <a:endParaRPr lang="en-US" b="1" dirty="0">
              <a:solidFill>
                <a:schemeClr val="tx2"/>
              </a:solidFill>
            </a:endParaRPr>
          </a:p>
          <a:p>
            <a:pPr algn="ctr"/>
            <a:endParaRPr lang="en-US" b="1" dirty="0" smtClean="0">
              <a:solidFill>
                <a:schemeClr val="tx2"/>
              </a:solidFill>
            </a:endParaRPr>
          </a:p>
          <a:p>
            <a:pPr algn="ctr"/>
            <a:endParaRPr lang="en-US" b="1" dirty="0">
              <a:solidFill>
                <a:schemeClr val="tx2"/>
              </a:solidFill>
            </a:endParaRPr>
          </a:p>
          <a:p>
            <a:pPr algn="ctr"/>
            <a:r>
              <a:rPr lang="en-US" b="1" dirty="0" smtClean="0">
                <a:solidFill>
                  <a:schemeClr val="tx2"/>
                </a:solidFill>
              </a:rPr>
              <a:t>Job monitoring which is currently in production uses </a:t>
            </a:r>
            <a:r>
              <a:rPr lang="en-US" b="1" dirty="0" err="1" smtClean="0">
                <a:solidFill>
                  <a:schemeClr val="tx2"/>
                </a:solidFill>
              </a:rPr>
              <a:t>MonAlisa</a:t>
            </a:r>
            <a:r>
              <a:rPr lang="en-US" b="1" dirty="0" smtClean="0">
                <a:solidFill>
                  <a:schemeClr val="tx2"/>
                </a:solidFill>
              </a:rPr>
              <a:t> as a messaging system. The </a:t>
            </a:r>
            <a:r>
              <a:rPr lang="en-US" b="1" dirty="0" err="1" smtClean="0">
                <a:solidFill>
                  <a:schemeClr val="tx2"/>
                </a:solidFill>
              </a:rPr>
              <a:t>apmon</a:t>
            </a:r>
            <a:r>
              <a:rPr lang="en-US" b="1" dirty="0" smtClean="0">
                <a:solidFill>
                  <a:schemeClr val="tx2"/>
                </a:solidFill>
              </a:rPr>
              <a:t> library is used in order to enable reporting from the </a:t>
            </a:r>
            <a:r>
              <a:rPr lang="en-US" b="1" dirty="0" smtClean="0">
                <a:solidFill>
                  <a:schemeClr val="tx2"/>
                </a:solidFill>
              </a:rPr>
              <a:t>running jobs</a:t>
            </a:r>
            <a:r>
              <a:rPr lang="en-US" b="1" dirty="0" smtClean="0">
                <a:solidFill>
                  <a:schemeClr val="tx2"/>
                </a:solidFill>
              </a:rPr>
              <a:t> </a:t>
            </a:r>
            <a:r>
              <a:rPr lang="en-US" b="1" dirty="0" smtClean="0">
                <a:solidFill>
                  <a:schemeClr val="tx2"/>
                </a:solidFill>
              </a:rPr>
              <a:t>and job submission clients or servers.</a:t>
            </a:r>
          </a:p>
          <a:p>
            <a:pPr algn="ctr"/>
            <a:endParaRPr lang="en-US" b="1" dirty="0" smtClean="0">
              <a:solidFill>
                <a:schemeClr val="tx2"/>
              </a:solidFill>
            </a:endParaRPr>
          </a:p>
          <a:p>
            <a:pPr algn="ctr"/>
            <a:endParaRPr lang="en-US" b="1" dirty="0">
              <a:solidFill>
                <a:schemeClr val="tx2"/>
              </a:solidFill>
            </a:endParaRPr>
          </a:p>
          <a:p>
            <a:pPr algn="ctr"/>
            <a:endParaRPr lang="en-US" b="1" dirty="0" smtClean="0">
              <a:solidFill>
                <a:schemeClr val="tx2"/>
              </a:solidFill>
            </a:endParaRPr>
          </a:p>
          <a:p>
            <a:pPr algn="ctr"/>
            <a:endParaRPr lang="en-US" b="1" dirty="0">
              <a:solidFill>
                <a:schemeClr val="tx2"/>
              </a:solidFill>
            </a:endParaRPr>
          </a:p>
          <a:p>
            <a:pPr algn="ctr"/>
            <a:r>
              <a:rPr lang="en-US" b="1" dirty="0" smtClean="0">
                <a:solidFill>
                  <a:schemeClr val="tx2"/>
                </a:solidFill>
              </a:rPr>
              <a:t>New version </a:t>
            </a:r>
            <a:r>
              <a:rPr lang="en-US" b="1" dirty="0" smtClean="0">
                <a:solidFill>
                  <a:schemeClr val="tx2"/>
                </a:solidFill>
              </a:rPr>
              <a:t> </a:t>
            </a:r>
            <a:r>
              <a:rPr lang="en-US" b="1" dirty="0" smtClean="0">
                <a:solidFill>
                  <a:schemeClr val="tx2"/>
                </a:solidFill>
              </a:rPr>
              <a:t>which uses MSG and </a:t>
            </a:r>
            <a:r>
              <a:rPr lang="en-US" b="1" dirty="0" err="1" smtClean="0">
                <a:solidFill>
                  <a:schemeClr val="tx2"/>
                </a:solidFill>
              </a:rPr>
              <a:t>stomp_util</a:t>
            </a:r>
            <a:r>
              <a:rPr lang="en-US" b="1" dirty="0" smtClean="0">
                <a:solidFill>
                  <a:schemeClr val="tx2"/>
                </a:solidFill>
              </a:rPr>
              <a:t> library for data </a:t>
            </a:r>
            <a:r>
              <a:rPr lang="en-US" b="1" dirty="0" smtClean="0">
                <a:solidFill>
                  <a:schemeClr val="tx2"/>
                </a:solidFill>
              </a:rPr>
              <a:t>reporting was prototyped recently. </a:t>
            </a:r>
            <a:endParaRPr lang="en-US" b="1" dirty="0" smtClean="0">
              <a:solidFill>
                <a:schemeClr val="tx2"/>
              </a:solidFill>
            </a:endParaRP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41" name="Rounded Rectangle 40"/>
          <p:cNvSpPr/>
          <p:nvPr/>
        </p:nvSpPr>
        <p:spPr>
          <a:xfrm>
            <a:off x="2843808" y="321297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Message server  (</a:t>
            </a:r>
            <a:r>
              <a:rPr lang="en-US" sz="1400" b="1" dirty="0" err="1" smtClean="0">
                <a:solidFill>
                  <a:schemeClr val="tx2"/>
                </a:solidFill>
              </a:rPr>
              <a:t>MonAlisa</a:t>
            </a:r>
            <a:r>
              <a:rPr lang="en-US" sz="1400" b="1" dirty="0" smtClean="0">
                <a:solidFill>
                  <a:schemeClr val="tx2"/>
                </a:solidFill>
              </a:rPr>
              <a:t> or MSG)</a:t>
            </a:r>
            <a:endParaRPr lang="en-US" sz="1400" b="1" dirty="0">
              <a:solidFill>
                <a:schemeClr val="tx2"/>
              </a:solidFill>
            </a:endParaRPr>
          </a:p>
        </p:txBody>
      </p:sp>
      <p:sp>
        <p:nvSpPr>
          <p:cNvPr id="39" name="Date Placeholder 38"/>
          <p:cNvSpPr>
            <a:spLocks noGrp="1"/>
          </p:cNvSpPr>
          <p:nvPr>
            <p:ph type="dt" sz="half" idx="10"/>
          </p:nvPr>
        </p:nvSpPr>
        <p:spPr/>
        <p:txBody>
          <a:bodyPr/>
          <a:lstStyle/>
          <a:p>
            <a:fld id="{2051DC6F-E94B-4CED-B0F9-DC0B13E93C02}" type="datetime1">
              <a:rPr lang="en-US" smtClean="0"/>
              <a:t>9/14/2010</a:t>
            </a:fld>
            <a:endParaRPr lang="en-US"/>
          </a:p>
        </p:txBody>
      </p:sp>
      <p:sp>
        <p:nvSpPr>
          <p:cNvPr id="42" name="Slide Number Placeholder 41"/>
          <p:cNvSpPr>
            <a:spLocks noGrp="1"/>
          </p:cNvSpPr>
          <p:nvPr>
            <p:ph type="sldNum" sz="quarter" idx="12"/>
          </p:nvPr>
        </p:nvSpPr>
        <p:spPr/>
        <p:txBody>
          <a:bodyPr/>
          <a:lstStyle/>
          <a:p>
            <a:fld id="{686C49F9-4BCA-4F97-B78D-891D7EFEE586}" type="slidenum">
              <a:rPr lang="en-US" smtClean="0"/>
              <a:pPr/>
              <a:t>15</a:t>
            </a:fld>
            <a:endParaRPr lang="en-US"/>
          </a:p>
        </p:txBody>
      </p:sp>
      <p:sp>
        <p:nvSpPr>
          <p:cNvPr id="43" name="Footer Placeholder 42"/>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Job monitoring example (3)</a:t>
            </a:r>
            <a:endParaRPr lang="en-US" sz="4000" dirty="0"/>
          </a:p>
        </p:txBody>
      </p:sp>
      <p:pic>
        <p:nvPicPr>
          <p:cNvPr id="6147" name="Picture 3"/>
          <p:cNvPicPr>
            <a:picLocks noChangeAspect="1" noChangeArrowheads="1"/>
          </p:cNvPicPr>
          <p:nvPr/>
        </p:nvPicPr>
        <p:blipFill>
          <a:blip r:embed="rId2" cstate="print"/>
          <a:srcRect/>
          <a:stretch>
            <a:fillRect/>
          </a:stretch>
        </p:blipFill>
        <p:spPr bwMode="auto">
          <a:xfrm>
            <a:off x="395536" y="3573016"/>
            <a:ext cx="432048" cy="1008113"/>
          </a:xfrm>
          <a:prstGeom prst="rect">
            <a:avLst/>
          </a:prstGeom>
          <a:noFill/>
          <a:ln w="9525">
            <a:noFill/>
            <a:miter lim="800000"/>
            <a:headEnd/>
            <a:tailEnd/>
          </a:ln>
          <a:effectLst/>
        </p:spPr>
      </p:pic>
      <p:pic>
        <p:nvPicPr>
          <p:cNvPr id="8" name="Picture 3"/>
          <p:cNvPicPr>
            <a:picLocks noChangeAspect="1" noChangeArrowheads="1"/>
          </p:cNvPicPr>
          <p:nvPr/>
        </p:nvPicPr>
        <p:blipFill>
          <a:blip r:embed="rId2" cstate="print"/>
          <a:srcRect/>
          <a:stretch>
            <a:fillRect/>
          </a:stretch>
        </p:blipFill>
        <p:spPr bwMode="auto">
          <a:xfrm>
            <a:off x="683568" y="3717032"/>
            <a:ext cx="432048" cy="1008113"/>
          </a:xfrm>
          <a:prstGeom prst="rect">
            <a:avLst/>
          </a:prstGeom>
          <a:noFill/>
          <a:ln w="9525">
            <a:noFill/>
            <a:miter lim="800000"/>
            <a:headEnd/>
            <a:tailEnd/>
          </a:ln>
          <a:effectLst/>
        </p:spPr>
      </p:pic>
      <p:pic>
        <p:nvPicPr>
          <p:cNvPr id="9" name="Picture 3"/>
          <p:cNvPicPr>
            <a:picLocks noChangeAspect="1" noChangeArrowheads="1"/>
          </p:cNvPicPr>
          <p:nvPr/>
        </p:nvPicPr>
        <p:blipFill>
          <a:blip r:embed="rId2" cstate="print"/>
          <a:srcRect/>
          <a:stretch>
            <a:fillRect/>
          </a:stretch>
        </p:blipFill>
        <p:spPr bwMode="auto">
          <a:xfrm>
            <a:off x="899592" y="3933056"/>
            <a:ext cx="432048" cy="1008113"/>
          </a:xfrm>
          <a:prstGeom prst="rect">
            <a:avLst/>
          </a:prstGeom>
          <a:noFill/>
          <a:ln w="9525">
            <a:noFill/>
            <a:miter lim="800000"/>
            <a:headEnd/>
            <a:tailEnd/>
          </a:ln>
          <a:effectLst/>
        </p:spPr>
      </p:pic>
      <p:pic>
        <p:nvPicPr>
          <p:cNvPr id="10" name="Picture 3"/>
          <p:cNvPicPr>
            <a:picLocks noChangeAspect="1" noChangeArrowheads="1"/>
          </p:cNvPicPr>
          <p:nvPr/>
        </p:nvPicPr>
        <p:blipFill>
          <a:blip r:embed="rId2" cstate="print"/>
          <a:srcRect/>
          <a:stretch>
            <a:fillRect/>
          </a:stretch>
        </p:blipFill>
        <p:spPr bwMode="auto">
          <a:xfrm>
            <a:off x="1115616" y="4293096"/>
            <a:ext cx="432048" cy="1008113"/>
          </a:xfrm>
          <a:prstGeom prst="rect">
            <a:avLst/>
          </a:prstGeom>
          <a:noFill/>
          <a:ln w="9525">
            <a:noFill/>
            <a:miter lim="800000"/>
            <a:headEnd/>
            <a:tailEnd/>
          </a:ln>
          <a:effectLst/>
        </p:spPr>
      </p:pic>
      <p:pic>
        <p:nvPicPr>
          <p:cNvPr id="11" name="Picture 3"/>
          <p:cNvPicPr>
            <a:picLocks noChangeAspect="1" noChangeArrowheads="1"/>
          </p:cNvPicPr>
          <p:nvPr/>
        </p:nvPicPr>
        <p:blipFill>
          <a:blip r:embed="rId2" cstate="print"/>
          <a:srcRect/>
          <a:stretch>
            <a:fillRect/>
          </a:stretch>
        </p:blipFill>
        <p:spPr bwMode="auto">
          <a:xfrm>
            <a:off x="467544" y="1484784"/>
            <a:ext cx="432048" cy="1008113"/>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a:stretch>
            <a:fillRect/>
          </a:stretch>
        </p:blipFill>
        <p:spPr bwMode="auto">
          <a:xfrm>
            <a:off x="4860032" y="1988840"/>
            <a:ext cx="432048" cy="1008113"/>
          </a:xfrm>
          <a:prstGeom prst="rect">
            <a:avLst/>
          </a:prstGeom>
          <a:noFill/>
          <a:ln w="9525">
            <a:noFill/>
            <a:miter lim="800000"/>
            <a:headEnd/>
            <a:tailEnd/>
          </a:ln>
          <a:effectLst/>
        </p:spPr>
      </p:pic>
      <p:sp>
        <p:nvSpPr>
          <p:cNvPr id="14" name="Right Arrow 13"/>
          <p:cNvSpPr/>
          <p:nvPr/>
        </p:nvSpPr>
        <p:spPr>
          <a:xfrm>
            <a:off x="1259632" y="1844824"/>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808198">
            <a:off x="1331640" y="3068960"/>
            <a:ext cx="15841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2" cstate="print"/>
          <a:srcRect/>
          <a:stretch>
            <a:fillRect/>
          </a:stretch>
        </p:blipFill>
        <p:spPr bwMode="auto">
          <a:xfrm>
            <a:off x="3059832" y="1988840"/>
            <a:ext cx="432048" cy="1008113"/>
          </a:xfrm>
          <a:prstGeom prst="rect">
            <a:avLst/>
          </a:prstGeom>
          <a:noFill/>
          <a:ln w="9525">
            <a:noFill/>
            <a:miter lim="800000"/>
            <a:headEnd/>
            <a:tailEnd/>
          </a:ln>
          <a:effectLst/>
        </p:spPr>
      </p:pic>
      <p:sp>
        <p:nvSpPr>
          <p:cNvPr id="19" name="Flowchart: Magnetic Disk 18"/>
          <p:cNvSpPr/>
          <p:nvPr/>
        </p:nvSpPr>
        <p:spPr>
          <a:xfrm>
            <a:off x="6732240" y="1556792"/>
            <a:ext cx="1944216" cy="2088232"/>
          </a:xfrm>
          <a:prstGeom prst="flowChartMagneticDisk">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Data Repository (ORACLE)</a:t>
            </a:r>
            <a:endParaRPr lang="en-US" b="1" dirty="0">
              <a:solidFill>
                <a:schemeClr val="tx2"/>
              </a:solidFill>
            </a:endParaRPr>
          </a:p>
        </p:txBody>
      </p:sp>
      <p:sp>
        <p:nvSpPr>
          <p:cNvPr id="20" name="Right Arrow 19"/>
          <p:cNvSpPr/>
          <p:nvPr/>
        </p:nvSpPr>
        <p:spPr>
          <a:xfrm>
            <a:off x="3635896" y="2204864"/>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64088" y="2276872"/>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aptop"/>
          <p:cNvSpPr>
            <a:spLocks noEditPoints="1" noChangeArrowheads="1"/>
          </p:cNvSpPr>
          <p:nvPr/>
        </p:nvSpPr>
        <p:spPr bwMode="auto">
          <a:xfrm>
            <a:off x="3851920" y="4509120"/>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aptop"/>
          <p:cNvSpPr>
            <a:spLocks noEditPoints="1" noChangeArrowheads="1"/>
          </p:cNvSpPr>
          <p:nvPr/>
        </p:nvSpPr>
        <p:spPr bwMode="auto">
          <a:xfrm>
            <a:off x="4499992" y="4725144"/>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aptop"/>
          <p:cNvSpPr>
            <a:spLocks noEditPoints="1" noChangeArrowheads="1"/>
          </p:cNvSpPr>
          <p:nvPr/>
        </p:nvSpPr>
        <p:spPr bwMode="auto">
          <a:xfrm>
            <a:off x="5076056" y="4941168"/>
            <a:ext cx="1152128" cy="7920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 name="Picture 3"/>
          <p:cNvPicPr>
            <a:picLocks noChangeAspect="1" noChangeArrowheads="1"/>
          </p:cNvPicPr>
          <p:nvPr/>
        </p:nvPicPr>
        <p:blipFill>
          <a:blip r:embed="rId2" cstate="print"/>
          <a:srcRect/>
          <a:stretch>
            <a:fillRect/>
          </a:stretch>
        </p:blipFill>
        <p:spPr bwMode="auto">
          <a:xfrm>
            <a:off x="8172400" y="4869160"/>
            <a:ext cx="432048" cy="1008113"/>
          </a:xfrm>
          <a:prstGeom prst="rect">
            <a:avLst/>
          </a:prstGeom>
          <a:noFill/>
          <a:ln w="9525">
            <a:noFill/>
            <a:miter lim="800000"/>
            <a:headEnd/>
            <a:tailEnd/>
          </a:ln>
          <a:effectLst/>
        </p:spPr>
      </p:pic>
      <p:pic>
        <p:nvPicPr>
          <p:cNvPr id="26" name="Picture 3"/>
          <p:cNvPicPr>
            <a:picLocks noChangeAspect="1" noChangeArrowheads="1"/>
          </p:cNvPicPr>
          <p:nvPr/>
        </p:nvPicPr>
        <p:blipFill>
          <a:blip r:embed="rId2" cstate="print"/>
          <a:srcRect/>
          <a:stretch>
            <a:fillRect/>
          </a:stretch>
        </p:blipFill>
        <p:spPr bwMode="auto">
          <a:xfrm>
            <a:off x="8460432" y="4941168"/>
            <a:ext cx="432048" cy="1008113"/>
          </a:xfrm>
          <a:prstGeom prst="rect">
            <a:avLst/>
          </a:prstGeom>
          <a:noFill/>
          <a:ln w="9525">
            <a:noFill/>
            <a:miter lim="800000"/>
            <a:headEnd/>
            <a:tailEnd/>
          </a:ln>
          <a:effectLst/>
        </p:spPr>
      </p:pic>
      <p:pic>
        <p:nvPicPr>
          <p:cNvPr id="27" name="Picture 3"/>
          <p:cNvPicPr>
            <a:picLocks noChangeAspect="1" noChangeArrowheads="1"/>
          </p:cNvPicPr>
          <p:nvPr/>
        </p:nvPicPr>
        <p:blipFill>
          <a:blip r:embed="rId2" cstate="print"/>
          <a:srcRect/>
          <a:stretch>
            <a:fillRect/>
          </a:stretch>
        </p:blipFill>
        <p:spPr bwMode="auto">
          <a:xfrm>
            <a:off x="8711952" y="5085184"/>
            <a:ext cx="432048" cy="1008113"/>
          </a:xfrm>
          <a:prstGeom prst="rect">
            <a:avLst/>
          </a:prstGeom>
          <a:noFill/>
          <a:ln w="9525">
            <a:noFill/>
            <a:miter lim="800000"/>
            <a:headEnd/>
            <a:tailEnd/>
          </a:ln>
          <a:effectLst/>
        </p:spPr>
      </p:pic>
      <p:sp>
        <p:nvSpPr>
          <p:cNvPr id="28" name="Rounded Rectangle 27"/>
          <p:cNvSpPr/>
          <p:nvPr/>
        </p:nvSpPr>
        <p:spPr>
          <a:xfrm>
            <a:off x="7308304" y="59492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Other applications</a:t>
            </a:r>
            <a:endParaRPr lang="en-US" b="1" dirty="0">
              <a:solidFill>
                <a:schemeClr val="tx2"/>
              </a:solidFill>
            </a:endParaRPr>
          </a:p>
        </p:txBody>
      </p:sp>
      <p:sp>
        <p:nvSpPr>
          <p:cNvPr id="29" name="Rounded Rectangle 28"/>
          <p:cNvSpPr/>
          <p:nvPr/>
        </p:nvSpPr>
        <p:spPr>
          <a:xfrm>
            <a:off x="251520" y="537321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Jobs running</a:t>
            </a:r>
          </a:p>
          <a:p>
            <a:pPr algn="ctr"/>
            <a:r>
              <a:rPr lang="en-US" sz="1400" b="1" dirty="0" smtClean="0">
                <a:solidFill>
                  <a:schemeClr val="tx2"/>
                </a:solidFill>
              </a:rPr>
              <a:t>At the WNs</a:t>
            </a:r>
            <a:endParaRPr lang="en-US" sz="1400" b="1" dirty="0">
              <a:solidFill>
                <a:schemeClr val="tx2"/>
              </a:solidFill>
            </a:endParaRPr>
          </a:p>
        </p:txBody>
      </p:sp>
      <p:sp>
        <p:nvSpPr>
          <p:cNvPr id="30" name="Rounded Rectangle 29"/>
          <p:cNvSpPr/>
          <p:nvPr/>
        </p:nvSpPr>
        <p:spPr>
          <a:xfrm>
            <a:off x="2843808" y="3212976"/>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Message server  (</a:t>
            </a:r>
            <a:r>
              <a:rPr lang="en-US" sz="1400" b="1" dirty="0" err="1" smtClean="0">
                <a:solidFill>
                  <a:schemeClr val="tx2"/>
                </a:solidFill>
              </a:rPr>
              <a:t>MonAlisa</a:t>
            </a:r>
            <a:r>
              <a:rPr lang="en-US" sz="1400" b="1" dirty="0" smtClean="0">
                <a:solidFill>
                  <a:schemeClr val="tx2"/>
                </a:solidFill>
              </a:rPr>
              <a:t> or MSG)</a:t>
            </a:r>
            <a:endParaRPr lang="en-US" sz="1400" b="1" dirty="0">
              <a:solidFill>
                <a:schemeClr val="tx2"/>
              </a:solidFill>
            </a:endParaRPr>
          </a:p>
        </p:txBody>
      </p:sp>
      <p:sp>
        <p:nvSpPr>
          <p:cNvPr id="31" name="Rounded Rectangle 30"/>
          <p:cNvSpPr/>
          <p:nvPr/>
        </p:nvSpPr>
        <p:spPr>
          <a:xfrm>
            <a:off x="4788024" y="306896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Dashboard consumer</a:t>
            </a:r>
            <a:endParaRPr lang="en-US" sz="1400" b="1" dirty="0">
              <a:solidFill>
                <a:schemeClr val="tx2"/>
              </a:solidFill>
            </a:endParaRPr>
          </a:p>
        </p:txBody>
      </p:sp>
      <p:sp>
        <p:nvSpPr>
          <p:cNvPr id="32" name="Rounded Rectangle 31"/>
          <p:cNvSpPr/>
          <p:nvPr/>
        </p:nvSpPr>
        <p:spPr>
          <a:xfrm>
            <a:off x="3491880" y="558924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UIs</a:t>
            </a:r>
            <a:endParaRPr lang="en-US" b="1" dirty="0">
              <a:solidFill>
                <a:schemeClr val="tx2"/>
              </a:solidFill>
            </a:endParaRPr>
          </a:p>
        </p:txBody>
      </p:sp>
      <p:sp>
        <p:nvSpPr>
          <p:cNvPr id="33" name="Rounded Rectangle 32"/>
          <p:cNvSpPr/>
          <p:nvPr/>
        </p:nvSpPr>
        <p:spPr>
          <a:xfrm>
            <a:off x="179512" y="2564904"/>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Job submission tool client or server</a:t>
            </a:r>
            <a:endParaRPr lang="en-US" sz="1400" b="1" dirty="0">
              <a:solidFill>
                <a:schemeClr val="tx2"/>
              </a:solidFill>
            </a:endParaRPr>
          </a:p>
        </p:txBody>
      </p:sp>
      <p:pic>
        <p:nvPicPr>
          <p:cNvPr id="34" name="Picture 3"/>
          <p:cNvPicPr>
            <a:picLocks noChangeAspect="1" noChangeArrowheads="1"/>
          </p:cNvPicPr>
          <p:nvPr/>
        </p:nvPicPr>
        <p:blipFill>
          <a:blip r:embed="rId2" cstate="print"/>
          <a:srcRect/>
          <a:stretch>
            <a:fillRect/>
          </a:stretch>
        </p:blipFill>
        <p:spPr bwMode="auto">
          <a:xfrm>
            <a:off x="6660232" y="4077072"/>
            <a:ext cx="432048" cy="1008113"/>
          </a:xfrm>
          <a:prstGeom prst="rect">
            <a:avLst/>
          </a:prstGeom>
          <a:noFill/>
          <a:ln w="9525">
            <a:noFill/>
            <a:miter lim="800000"/>
            <a:headEnd/>
            <a:tailEnd/>
          </a:ln>
          <a:effectLst/>
        </p:spPr>
      </p:pic>
      <p:sp>
        <p:nvSpPr>
          <p:cNvPr id="35" name="Rounded Rectangle 34"/>
          <p:cNvSpPr/>
          <p:nvPr/>
        </p:nvSpPr>
        <p:spPr>
          <a:xfrm>
            <a:off x="7236296" y="4149080"/>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Dashboard web server</a:t>
            </a:r>
            <a:endParaRPr lang="en-US" b="1" dirty="0">
              <a:solidFill>
                <a:schemeClr val="tx2"/>
              </a:solidFill>
            </a:endParaRPr>
          </a:p>
        </p:txBody>
      </p:sp>
      <p:sp>
        <p:nvSpPr>
          <p:cNvPr id="36" name="Right Arrow 35"/>
          <p:cNvSpPr/>
          <p:nvPr/>
        </p:nvSpPr>
        <p:spPr>
          <a:xfrm rot="7578353">
            <a:off x="6954338" y="3623740"/>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9512766">
            <a:off x="6020070" y="4505668"/>
            <a:ext cx="6039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2935272">
            <a:off x="6926867" y="5039840"/>
            <a:ext cx="90793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1412776"/>
            <a:ext cx="6588224" cy="302433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The same data repository is used for multiple applications. Each of them is focused on a particular use case , for example “Task monitoring” for users running their jobs on the GRID and user support teams, “Interactive view” and Historical view” for providing current job monitoring status or job monitoring metrics as a function of </a:t>
            </a:r>
            <a:r>
              <a:rPr lang="en-US" b="1" dirty="0" smtClean="0">
                <a:solidFill>
                  <a:schemeClr val="tx2"/>
                </a:solidFill>
              </a:rPr>
              <a:t>time. In this case target community is  </a:t>
            </a:r>
            <a:r>
              <a:rPr lang="en-US" b="1" dirty="0" smtClean="0">
                <a:solidFill>
                  <a:schemeClr val="tx2"/>
                </a:solidFill>
              </a:rPr>
              <a:t>VO managers, managers of the various computing projects and </a:t>
            </a:r>
            <a:r>
              <a:rPr lang="en-US" b="1" dirty="0" smtClean="0">
                <a:solidFill>
                  <a:schemeClr val="tx2"/>
                </a:solidFill>
              </a:rPr>
              <a:t>site </a:t>
            </a:r>
            <a:r>
              <a:rPr lang="en-US" b="1" dirty="0" smtClean="0">
                <a:solidFill>
                  <a:schemeClr val="tx2"/>
                </a:solidFill>
              </a:rPr>
              <a:t>administrators.</a:t>
            </a:r>
          </a:p>
          <a:p>
            <a:pPr algn="ctr"/>
            <a:r>
              <a:rPr lang="en-US" b="1" dirty="0" smtClean="0">
                <a:solidFill>
                  <a:schemeClr val="tx2"/>
                </a:solidFill>
              </a:rPr>
              <a:t>In addition to the web pages information is available in machine readable format and can be consumed by </a:t>
            </a:r>
            <a:r>
              <a:rPr lang="en-US" b="1" dirty="0">
                <a:solidFill>
                  <a:schemeClr val="tx2"/>
                </a:solidFill>
              </a:rPr>
              <a:t>o</a:t>
            </a:r>
            <a:r>
              <a:rPr lang="en-US" b="1" dirty="0" smtClean="0">
                <a:solidFill>
                  <a:schemeClr val="tx2"/>
                </a:solidFill>
              </a:rPr>
              <a:t>ther applications, </a:t>
            </a:r>
            <a:r>
              <a:rPr lang="en-US" b="1" dirty="0" smtClean="0">
                <a:solidFill>
                  <a:schemeClr val="tx2"/>
                </a:solidFill>
              </a:rPr>
              <a:t> </a:t>
            </a:r>
            <a:r>
              <a:rPr lang="en-US" b="1" dirty="0" smtClean="0">
                <a:solidFill>
                  <a:schemeClr val="tx2"/>
                </a:solidFill>
              </a:rPr>
              <a:t>for example </a:t>
            </a:r>
            <a:r>
              <a:rPr lang="en-US" b="1" dirty="0" smtClean="0">
                <a:solidFill>
                  <a:schemeClr val="tx2"/>
                </a:solidFill>
              </a:rPr>
              <a:t> for  local </a:t>
            </a:r>
            <a:r>
              <a:rPr lang="en-US" b="1" dirty="0" smtClean="0">
                <a:solidFill>
                  <a:schemeClr val="tx2"/>
                </a:solidFill>
              </a:rPr>
              <a:t>fabric monitoring. </a:t>
            </a:r>
            <a:endParaRPr lang="en-US" b="1" dirty="0">
              <a:solidFill>
                <a:schemeClr val="tx2"/>
              </a:solidFill>
            </a:endParaRPr>
          </a:p>
        </p:txBody>
      </p:sp>
      <p:sp>
        <p:nvSpPr>
          <p:cNvPr id="40" name="Date Placeholder 39"/>
          <p:cNvSpPr>
            <a:spLocks noGrp="1"/>
          </p:cNvSpPr>
          <p:nvPr>
            <p:ph type="dt" sz="half" idx="10"/>
          </p:nvPr>
        </p:nvSpPr>
        <p:spPr/>
        <p:txBody>
          <a:bodyPr/>
          <a:lstStyle/>
          <a:p>
            <a:fld id="{88A167C8-651E-46B3-B72F-C77CF61869A4}" type="datetime1">
              <a:rPr lang="en-US" smtClean="0"/>
              <a:t>9/14/2010</a:t>
            </a:fld>
            <a:endParaRPr lang="en-US"/>
          </a:p>
        </p:txBody>
      </p:sp>
      <p:sp>
        <p:nvSpPr>
          <p:cNvPr id="41" name="Slide Number Placeholder 40"/>
          <p:cNvSpPr>
            <a:spLocks noGrp="1"/>
          </p:cNvSpPr>
          <p:nvPr>
            <p:ph type="sldNum" sz="quarter" idx="12"/>
          </p:nvPr>
        </p:nvSpPr>
        <p:spPr/>
        <p:txBody>
          <a:bodyPr/>
          <a:lstStyle/>
          <a:p>
            <a:fld id="{686C49F9-4BCA-4F97-B78D-891D7EFEE586}" type="slidenum">
              <a:rPr lang="en-US" smtClean="0"/>
              <a:pPr/>
              <a:t>16</a:t>
            </a:fld>
            <a:endParaRPr lang="en-US"/>
          </a:p>
        </p:txBody>
      </p:sp>
      <p:sp>
        <p:nvSpPr>
          <p:cNvPr id="42" name="Footer Placeholder 41"/>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Example of </a:t>
            </a:r>
            <a:r>
              <a:rPr lang="en-US" sz="2400" b="1" dirty="0" smtClean="0"/>
              <a:t>the application </a:t>
            </a:r>
            <a:r>
              <a:rPr lang="en-US" sz="2400" b="1" dirty="0" smtClean="0"/>
              <a:t>which provides </a:t>
            </a:r>
            <a:br>
              <a:rPr lang="en-US" sz="2400" b="1" dirty="0" smtClean="0"/>
            </a:br>
            <a:r>
              <a:rPr lang="en-US" sz="2400" b="1" dirty="0" smtClean="0"/>
              <a:t>cross-VO view </a:t>
            </a:r>
            <a:endParaRPr lang="en-US" sz="2400" b="1" dirty="0"/>
          </a:p>
        </p:txBody>
      </p:sp>
      <p:sp>
        <p:nvSpPr>
          <p:cNvPr id="3" name="Content Placeholder 2"/>
          <p:cNvSpPr>
            <a:spLocks noGrp="1"/>
          </p:cNvSpPr>
          <p:nvPr>
            <p:ph idx="1"/>
          </p:nvPr>
        </p:nvSpPr>
        <p:spPr/>
        <p:txBody>
          <a:bodyPr>
            <a:normAutofit fontScale="92500" lnSpcReduction="20000"/>
          </a:bodyPr>
          <a:lstStyle/>
          <a:p>
            <a:r>
              <a:rPr lang="en-US" sz="2600" b="1" dirty="0" smtClean="0">
                <a:solidFill>
                  <a:schemeClr val="tx2"/>
                </a:solidFill>
              </a:rPr>
              <a:t>In addition to the common solutions offered by the Experiment Dashboard, the LHC VOs use multiple monitoring systems developed inside the VOs. This variety is big and creates a problem for providing global cross-VO picture, correlate and compare monitoring metrics, etc…</a:t>
            </a:r>
          </a:p>
          <a:p>
            <a:pPr>
              <a:buNone/>
            </a:pPr>
            <a:r>
              <a:rPr lang="en-US" sz="2600" b="1" dirty="0" smtClean="0">
                <a:solidFill>
                  <a:srgbClr val="00B050"/>
                </a:solidFill>
              </a:rPr>
              <a:t>     VO-specific examples: </a:t>
            </a:r>
            <a:r>
              <a:rPr lang="en-US" sz="2600" b="1" dirty="0" smtClean="0">
                <a:solidFill>
                  <a:srgbClr val="00B050"/>
                </a:solidFill>
              </a:rPr>
              <a:t>Dirac for </a:t>
            </a:r>
            <a:r>
              <a:rPr lang="en-US" sz="2600" b="1" dirty="0" err="1" smtClean="0">
                <a:solidFill>
                  <a:srgbClr val="00B050"/>
                </a:solidFill>
              </a:rPr>
              <a:t>LHCb</a:t>
            </a:r>
            <a:r>
              <a:rPr lang="en-US" sz="2600" b="1" dirty="0" smtClean="0">
                <a:solidFill>
                  <a:srgbClr val="00B050"/>
                </a:solidFill>
              </a:rPr>
              <a:t>, </a:t>
            </a:r>
            <a:r>
              <a:rPr lang="en-US" sz="2600" b="1" dirty="0" err="1" smtClean="0">
                <a:solidFill>
                  <a:srgbClr val="00B050"/>
                </a:solidFill>
              </a:rPr>
              <a:t>Phedex</a:t>
            </a:r>
            <a:r>
              <a:rPr lang="en-US" sz="2600" b="1" dirty="0" smtClean="0">
                <a:solidFill>
                  <a:srgbClr val="00B050"/>
                </a:solidFill>
              </a:rPr>
              <a:t> for CMS.</a:t>
            </a:r>
          </a:p>
          <a:p>
            <a:r>
              <a:rPr lang="en-US" sz="2800" b="1" dirty="0" smtClean="0">
                <a:solidFill>
                  <a:schemeClr val="tx2"/>
                </a:solidFill>
              </a:rPr>
              <a:t>I</a:t>
            </a:r>
            <a:r>
              <a:rPr lang="en-US" sz="2800" b="1" dirty="0" smtClean="0">
                <a:solidFill>
                  <a:schemeClr val="tx2"/>
                </a:solidFill>
              </a:rPr>
              <a:t>n </a:t>
            </a:r>
            <a:r>
              <a:rPr lang="en-US" sz="2800" b="1" dirty="0" smtClean="0">
                <a:solidFill>
                  <a:schemeClr val="tx2"/>
                </a:solidFill>
              </a:rPr>
              <a:t>order to provide </a:t>
            </a:r>
            <a:r>
              <a:rPr lang="en-US" sz="2800" b="1" dirty="0" smtClean="0">
                <a:solidFill>
                  <a:schemeClr val="tx2"/>
                </a:solidFill>
              </a:rPr>
              <a:t>a</a:t>
            </a:r>
            <a:r>
              <a:rPr lang="en-US" sz="2800" b="1" dirty="0" smtClean="0">
                <a:solidFill>
                  <a:schemeClr val="tx2"/>
                </a:solidFill>
              </a:rPr>
              <a:t> </a:t>
            </a:r>
            <a:r>
              <a:rPr lang="en-US" sz="2800" b="1" dirty="0" smtClean="0">
                <a:solidFill>
                  <a:schemeClr val="tx2"/>
                </a:solidFill>
              </a:rPr>
              <a:t>cross-VO </a:t>
            </a:r>
            <a:r>
              <a:rPr lang="en-US" sz="2800" b="1" dirty="0" smtClean="0">
                <a:solidFill>
                  <a:schemeClr val="tx2"/>
                </a:solidFill>
              </a:rPr>
              <a:t> global view data aggregation from the VO-specific monitoring systems was enabled in the Dashboard framework. This implementation is  </a:t>
            </a:r>
            <a:r>
              <a:rPr lang="en-US" sz="2800" b="1" dirty="0" smtClean="0">
                <a:solidFill>
                  <a:schemeClr val="tx2"/>
                </a:solidFill>
              </a:rPr>
              <a:t>generic and can be adapted by any community outside the LHC scope.</a:t>
            </a:r>
          </a:p>
          <a:p>
            <a:endParaRPr lang="en-US" b="1" dirty="0">
              <a:solidFill>
                <a:schemeClr val="tx2"/>
              </a:solidFill>
            </a:endParaRPr>
          </a:p>
        </p:txBody>
      </p:sp>
      <p:sp>
        <p:nvSpPr>
          <p:cNvPr id="4" name="Date Placeholder 3"/>
          <p:cNvSpPr>
            <a:spLocks noGrp="1"/>
          </p:cNvSpPr>
          <p:nvPr>
            <p:ph type="dt" sz="half" idx="10"/>
          </p:nvPr>
        </p:nvSpPr>
        <p:spPr/>
        <p:txBody>
          <a:bodyPr/>
          <a:lstStyle/>
          <a:p>
            <a:fld id="{8B741C74-9482-4942-9F1D-9CF1E59B4CDE}"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17</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4000" b="1" dirty="0" smtClean="0"/>
              <a:t>WLCG in </a:t>
            </a:r>
            <a:r>
              <a:rPr lang="en-US" sz="4000" b="1" dirty="0" smtClean="0"/>
              <a:t>Google </a:t>
            </a:r>
            <a:r>
              <a:rPr lang="en-US" sz="4000" b="1" dirty="0" smtClean="0"/>
              <a:t>Earth</a:t>
            </a:r>
            <a:endParaRPr lang="en-US" sz="4000" b="1" dirty="0"/>
          </a:p>
        </p:txBody>
      </p:sp>
      <p:sp>
        <p:nvSpPr>
          <p:cNvPr id="3" name="Rectangle 2"/>
          <p:cNvSpPr/>
          <p:nvPr/>
        </p:nvSpPr>
        <p:spPr>
          <a:xfrm>
            <a:off x="0" y="1412777"/>
            <a:ext cx="8964488" cy="707886"/>
          </a:xfrm>
          <a:prstGeom prst="rect">
            <a:avLst/>
          </a:prstGeom>
        </p:spPr>
        <p:txBody>
          <a:bodyPr wrap="square">
            <a:spAutoFit/>
          </a:bodyPr>
          <a:lstStyle/>
          <a:p>
            <a:r>
              <a:rPr lang="en-US" sz="2000" b="1" dirty="0" smtClean="0">
                <a:solidFill>
                  <a:schemeClr val="tx2"/>
                </a:solidFill>
                <a:ea typeface="+mj-ea"/>
                <a:cs typeface="+mj-cs"/>
              </a:rPr>
              <a:t>Google Earth display showing the WLCG activities  </a:t>
            </a:r>
            <a:r>
              <a:rPr lang="en-US" sz="2000" b="1" dirty="0" smtClean="0">
                <a:solidFill>
                  <a:schemeClr val="tx2"/>
                </a:solidFill>
                <a:ea typeface="+mj-ea"/>
                <a:cs typeface="+mj-cs"/>
              </a:rPr>
              <a:t>is </a:t>
            </a:r>
            <a:r>
              <a:rPr lang="en-US" sz="2000" b="1" dirty="0">
                <a:solidFill>
                  <a:schemeClr val="tx2"/>
                </a:solidFill>
                <a:ea typeface="+mj-ea"/>
                <a:cs typeface="+mj-cs"/>
              </a:rPr>
              <a:t>an example of the Dashboard application which provides cross-VO global view</a:t>
            </a:r>
            <a:endParaRPr lang="en-US" sz="2000" b="1"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4746982" y="2852936"/>
            <a:ext cx="4397018" cy="2748136"/>
          </a:xfrm>
          <a:prstGeom prst="rect">
            <a:avLst/>
          </a:prstGeom>
          <a:noFill/>
          <a:ln w="9525">
            <a:noFill/>
            <a:miter lim="800000"/>
            <a:headEnd/>
            <a:tailEnd/>
          </a:ln>
        </p:spPr>
      </p:pic>
      <p:sp>
        <p:nvSpPr>
          <p:cNvPr id="5" name="TextBox 4"/>
          <p:cNvSpPr txBox="1"/>
          <p:nvPr/>
        </p:nvSpPr>
        <p:spPr>
          <a:xfrm>
            <a:off x="0" y="2276872"/>
            <a:ext cx="4572000" cy="3970318"/>
          </a:xfrm>
          <a:prstGeom prst="rect">
            <a:avLst/>
          </a:prstGeom>
          <a:noFill/>
        </p:spPr>
        <p:txBody>
          <a:bodyPr wrap="square" rtlCol="0">
            <a:spAutoFit/>
          </a:bodyPr>
          <a:lstStyle/>
          <a:p>
            <a:pPr>
              <a:buFont typeface="Arial" pitchFamily="34" charset="0"/>
              <a:buChar char="•"/>
            </a:pPr>
            <a:r>
              <a:rPr lang="en-US" b="1" dirty="0" smtClean="0">
                <a:solidFill>
                  <a:srgbClr val="00B050"/>
                </a:solidFill>
              </a:rPr>
              <a:t>Google Earth </a:t>
            </a:r>
            <a:r>
              <a:rPr lang="en-US" b="1" dirty="0" smtClean="0">
                <a:solidFill>
                  <a:srgbClr val="00B050"/>
                </a:solidFill>
              </a:rPr>
              <a:t> </a:t>
            </a:r>
            <a:r>
              <a:rPr lang="en-US" b="1" dirty="0" smtClean="0">
                <a:solidFill>
                  <a:srgbClr val="00B050"/>
                </a:solidFill>
              </a:rPr>
              <a:t>is used for </a:t>
            </a:r>
            <a:r>
              <a:rPr lang="en-US" b="1" dirty="0" smtClean="0">
                <a:solidFill>
                  <a:srgbClr val="00B050"/>
                </a:solidFill>
              </a:rPr>
              <a:t>visualization</a:t>
            </a:r>
          </a:p>
          <a:p>
            <a:pPr>
              <a:buFont typeface="Arial" pitchFamily="34" charset="0"/>
              <a:buChar char="•"/>
            </a:pPr>
            <a:r>
              <a:rPr lang="en-US" b="1" dirty="0" smtClean="0">
                <a:solidFill>
                  <a:srgbClr val="00B050"/>
                </a:solidFill>
              </a:rPr>
              <a:t> </a:t>
            </a:r>
            <a:r>
              <a:rPr lang="en-US" b="1" dirty="0" smtClean="0">
                <a:solidFill>
                  <a:srgbClr val="00B050"/>
                </a:solidFill>
              </a:rPr>
              <a:t>Dashboard collectors </a:t>
            </a:r>
            <a:r>
              <a:rPr lang="en-US" b="1" dirty="0" smtClean="0">
                <a:solidFill>
                  <a:srgbClr val="00B050"/>
                </a:solidFill>
              </a:rPr>
              <a:t>consume </a:t>
            </a:r>
            <a:r>
              <a:rPr lang="en-US" b="1" dirty="0" smtClean="0">
                <a:solidFill>
                  <a:srgbClr val="00B050"/>
                </a:solidFill>
              </a:rPr>
              <a:t>real-time  </a:t>
            </a:r>
            <a:r>
              <a:rPr lang="en-US" b="1" dirty="0" smtClean="0">
                <a:solidFill>
                  <a:srgbClr val="00B050"/>
                </a:solidFill>
              </a:rPr>
              <a:t>monitoring data</a:t>
            </a:r>
            <a:r>
              <a:rPr lang="en-US" b="1" dirty="0" smtClean="0">
                <a:solidFill>
                  <a:srgbClr val="00B050"/>
                </a:solidFill>
              </a:rPr>
              <a:t> </a:t>
            </a:r>
            <a:r>
              <a:rPr lang="en-US" b="1" dirty="0" smtClean="0">
                <a:solidFill>
                  <a:srgbClr val="00B050"/>
                </a:solidFill>
              </a:rPr>
              <a:t>from the </a:t>
            </a:r>
            <a:r>
              <a:rPr lang="en-US" b="1" dirty="0" smtClean="0">
                <a:solidFill>
                  <a:srgbClr val="00B050"/>
                </a:solidFill>
              </a:rPr>
              <a:t> </a:t>
            </a:r>
            <a:r>
              <a:rPr lang="en-US" b="1" dirty="0" smtClean="0">
                <a:solidFill>
                  <a:srgbClr val="00B050"/>
                </a:solidFill>
              </a:rPr>
              <a:t>VO-specific monitoring systems </a:t>
            </a:r>
            <a:endParaRPr lang="en-US" b="1" dirty="0" smtClean="0">
              <a:solidFill>
                <a:srgbClr val="00B050"/>
              </a:solidFill>
            </a:endParaRPr>
          </a:p>
          <a:p>
            <a:pPr>
              <a:buFont typeface="Arial" pitchFamily="34" charset="0"/>
              <a:buChar char="•"/>
            </a:pPr>
            <a:r>
              <a:rPr lang="en-US" b="1" dirty="0" smtClean="0">
                <a:solidFill>
                  <a:srgbClr val="00B050"/>
                </a:solidFill>
              </a:rPr>
              <a:t>Every few minutes Dashboard </a:t>
            </a:r>
            <a:r>
              <a:rPr lang="en-US" b="1" dirty="0" smtClean="0">
                <a:solidFill>
                  <a:srgbClr val="00B050"/>
                </a:solidFill>
              </a:rPr>
              <a:t>server </a:t>
            </a:r>
            <a:r>
              <a:rPr lang="en-US" b="1" dirty="0" smtClean="0">
                <a:solidFill>
                  <a:srgbClr val="00B050"/>
                </a:solidFill>
              </a:rPr>
              <a:t> </a:t>
            </a:r>
            <a:r>
              <a:rPr lang="en-US" b="1" dirty="0" smtClean="0">
                <a:solidFill>
                  <a:srgbClr val="00B050"/>
                </a:solidFill>
              </a:rPr>
              <a:t>generates </a:t>
            </a:r>
            <a:r>
              <a:rPr lang="en-US" b="1" dirty="0" smtClean="0">
                <a:solidFill>
                  <a:srgbClr val="00B050"/>
                </a:solidFill>
              </a:rPr>
              <a:t>new</a:t>
            </a:r>
            <a:r>
              <a:rPr lang="en-US" b="1" dirty="0" smtClean="0">
                <a:solidFill>
                  <a:srgbClr val="00B050"/>
                </a:solidFill>
              </a:rPr>
              <a:t> </a:t>
            </a:r>
            <a:r>
              <a:rPr lang="en-US" b="1" dirty="0" smtClean="0">
                <a:solidFill>
                  <a:srgbClr val="00B050"/>
                </a:solidFill>
              </a:rPr>
              <a:t>input file </a:t>
            </a:r>
            <a:r>
              <a:rPr lang="en-US" b="1" dirty="0" smtClean="0">
                <a:solidFill>
                  <a:srgbClr val="00B050"/>
                </a:solidFill>
              </a:rPr>
              <a:t>for </a:t>
            </a:r>
            <a:r>
              <a:rPr lang="en-US" b="1" dirty="0" smtClean="0">
                <a:solidFill>
                  <a:srgbClr val="00B050"/>
                </a:solidFill>
              </a:rPr>
              <a:t> </a:t>
            </a:r>
            <a:r>
              <a:rPr lang="en-US" b="1" dirty="0" smtClean="0">
                <a:solidFill>
                  <a:srgbClr val="00B050"/>
                </a:solidFill>
              </a:rPr>
              <a:t>the Google Earth client to show LHC data transfer and job processing activities on the GRID</a:t>
            </a:r>
            <a:r>
              <a:rPr lang="en-US" b="1" dirty="0" smtClean="0">
                <a:solidFill>
                  <a:srgbClr val="00B050"/>
                </a:solidFill>
              </a:rPr>
              <a:t>.</a:t>
            </a:r>
            <a:endParaRPr lang="en-US" b="1" dirty="0">
              <a:solidFill>
                <a:srgbClr val="00B050"/>
              </a:solidFill>
            </a:endParaRPr>
          </a:p>
          <a:p>
            <a:pPr>
              <a:buFont typeface="Arial" pitchFamily="34" charset="0"/>
              <a:buChar char="•"/>
            </a:pPr>
            <a:r>
              <a:rPr lang="en-US" b="1" dirty="0" smtClean="0">
                <a:solidFill>
                  <a:srgbClr val="00B050"/>
                </a:solidFill>
              </a:rPr>
              <a:t>Application is </a:t>
            </a:r>
            <a:r>
              <a:rPr lang="en-US" b="1" dirty="0" smtClean="0">
                <a:solidFill>
                  <a:srgbClr val="00B050"/>
                </a:solidFill>
              </a:rPr>
              <a:t>displayed</a:t>
            </a:r>
            <a:r>
              <a:rPr lang="en-US" b="1" dirty="0" smtClean="0">
                <a:solidFill>
                  <a:srgbClr val="00B050"/>
                </a:solidFill>
              </a:rPr>
              <a:t> </a:t>
            </a:r>
            <a:r>
              <a:rPr lang="en-US" b="1" dirty="0" smtClean="0">
                <a:solidFill>
                  <a:srgbClr val="00B050"/>
                </a:solidFill>
              </a:rPr>
              <a:t>at many computing sites  like CERN, IN2P3 , PIC, JINR …</a:t>
            </a:r>
          </a:p>
          <a:p>
            <a:r>
              <a:rPr lang="en-US" b="1" dirty="0" smtClean="0">
                <a:solidFill>
                  <a:srgbClr val="00B050"/>
                </a:solidFill>
              </a:rPr>
              <a:t>It is being used </a:t>
            </a:r>
            <a:r>
              <a:rPr lang="en-US" b="1" dirty="0" smtClean="0">
                <a:solidFill>
                  <a:srgbClr val="00B050"/>
                </a:solidFill>
              </a:rPr>
              <a:t>at various events as a dissemination tool.</a:t>
            </a:r>
            <a:endParaRPr lang="en-US" b="1" dirty="0">
              <a:solidFill>
                <a:srgbClr val="00B050"/>
              </a:solidFill>
            </a:endParaRPr>
          </a:p>
        </p:txBody>
      </p:sp>
      <p:sp>
        <p:nvSpPr>
          <p:cNvPr id="6" name="Date Placeholder 5"/>
          <p:cNvSpPr>
            <a:spLocks noGrp="1"/>
          </p:cNvSpPr>
          <p:nvPr>
            <p:ph type="dt" sz="half" idx="10"/>
          </p:nvPr>
        </p:nvSpPr>
        <p:spPr/>
        <p:txBody>
          <a:bodyPr/>
          <a:lstStyle/>
          <a:p>
            <a:fld id="{CC746BC4-D002-44FF-ACEF-4F03899E57CE}" type="datetime1">
              <a:rPr lang="en-US" smtClean="0"/>
              <a:t>9/14/2010</a:t>
            </a:fld>
            <a:endParaRPr lang="en-US"/>
          </a:p>
        </p:txBody>
      </p:sp>
      <p:sp>
        <p:nvSpPr>
          <p:cNvPr id="7" name="Slide Number Placeholder 6"/>
          <p:cNvSpPr>
            <a:spLocks noGrp="1"/>
          </p:cNvSpPr>
          <p:nvPr>
            <p:ph type="sldNum" sz="quarter" idx="12"/>
          </p:nvPr>
        </p:nvSpPr>
        <p:spPr/>
        <p:txBody>
          <a:bodyPr/>
          <a:lstStyle/>
          <a:p>
            <a:fld id="{686C49F9-4BCA-4F97-B78D-891D7EFEE586}"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0" y="1196753"/>
            <a:ext cx="9144000" cy="4536504"/>
          </a:xfrm>
        </p:spPr>
        <p:txBody>
          <a:bodyPr/>
          <a:lstStyle/>
          <a:p>
            <a:r>
              <a:rPr lang="en-US" sz="2400" b="1" dirty="0" smtClean="0">
                <a:solidFill>
                  <a:schemeClr val="tx2"/>
                </a:solidFill>
              </a:rPr>
              <a:t>Monitoring of the user computing activities provides the best indicator of the quality of the infrastructure</a:t>
            </a:r>
          </a:p>
          <a:p>
            <a:r>
              <a:rPr lang="en-US" sz="2400" b="1" dirty="0" smtClean="0">
                <a:solidFill>
                  <a:schemeClr val="tx2"/>
                </a:solidFill>
              </a:rPr>
              <a:t>The Experiment Dashboard is used for monitoring of the LHC computing activities. It provides applications which allow to facilitate the operational tasks and to ensure the steady improvement of the infrastructure quality</a:t>
            </a:r>
          </a:p>
          <a:p>
            <a:r>
              <a:rPr lang="en-US" sz="2400" b="1" dirty="0" smtClean="0">
                <a:solidFill>
                  <a:schemeClr val="tx2"/>
                </a:solidFill>
              </a:rPr>
              <a:t>Usage of the system is steadily growing, functionality is being extended.</a:t>
            </a:r>
          </a:p>
          <a:p>
            <a:r>
              <a:rPr lang="en-US" sz="2400" b="1" dirty="0" smtClean="0">
                <a:solidFill>
                  <a:schemeClr val="tx2"/>
                </a:solidFill>
              </a:rPr>
              <a:t>The  Experiment Dashboard offers common solutions which can be used outside the scope of the LHC community. </a:t>
            </a:r>
          </a:p>
          <a:p>
            <a:pPr>
              <a:buNone/>
            </a:pPr>
            <a:r>
              <a:rPr lang="en-US" sz="2400" dirty="0" smtClean="0"/>
              <a:t>				</a:t>
            </a:r>
            <a:r>
              <a:rPr lang="en-US" sz="2400" b="1" i="1" dirty="0" smtClean="0">
                <a:solidFill>
                  <a:srgbClr val="00B050"/>
                </a:solidFill>
              </a:rPr>
              <a:t>http://dashboard.cern.ch</a:t>
            </a:r>
          </a:p>
          <a:p>
            <a:pPr>
              <a:buNone/>
            </a:pPr>
            <a:endParaRPr lang="en-US" dirty="0" smtClean="0"/>
          </a:p>
          <a:p>
            <a:endParaRPr lang="en-US" dirty="0"/>
          </a:p>
        </p:txBody>
      </p:sp>
      <p:sp>
        <p:nvSpPr>
          <p:cNvPr id="3" name="Date Placeholder 2"/>
          <p:cNvSpPr>
            <a:spLocks noGrp="1"/>
          </p:cNvSpPr>
          <p:nvPr>
            <p:ph type="dt" sz="half" idx="10"/>
          </p:nvPr>
        </p:nvSpPr>
        <p:spPr/>
        <p:txBody>
          <a:bodyPr/>
          <a:lstStyle/>
          <a:p>
            <a:fld id="{394322EC-96A2-4820-929C-A161476B2798}" type="datetime1">
              <a:rPr lang="en-US" smtClean="0"/>
              <a:t>9/14/2010</a:t>
            </a:fld>
            <a:endParaRPr lang="en-US"/>
          </a:p>
        </p:txBody>
      </p:sp>
      <p:sp>
        <p:nvSpPr>
          <p:cNvPr id="5" name="Footer Placeholder 4"/>
          <p:cNvSpPr>
            <a:spLocks noGrp="1"/>
          </p:cNvSpPr>
          <p:nvPr>
            <p:ph type="ftr" sz="quarter" idx="11"/>
          </p:nvPr>
        </p:nvSpPr>
        <p:spPr/>
        <p:txBody>
          <a:bodyPr/>
          <a:lstStyle/>
          <a:p>
            <a:r>
              <a:rPr lang="en-US" smtClean="0"/>
              <a:t>Julia Andreeva, CERN     EGI Technical Forum, Amsterdam</a:t>
            </a:r>
            <a:endParaRPr lang="en-US"/>
          </a:p>
        </p:txBody>
      </p:sp>
      <p:sp>
        <p:nvSpPr>
          <p:cNvPr id="4" name="Slide Number Placeholder 3"/>
          <p:cNvSpPr>
            <a:spLocks noGrp="1"/>
          </p:cNvSpPr>
          <p:nvPr>
            <p:ph type="sldNum" sz="quarter" idx="12"/>
          </p:nvPr>
        </p:nvSpPr>
        <p:spPr>
          <a:xfrm>
            <a:off x="7019924" y="6356350"/>
            <a:ext cx="7489179" cy="2689274"/>
          </a:xfrm>
        </p:spPr>
        <p:txBody>
          <a:bodyPr/>
          <a:lstStyle/>
          <a:p>
            <a:fld id="{686C49F9-4BCA-4F97-B78D-891D7EFEE586}"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a:t>
            </a:r>
            <a:endParaRPr lang="en-US" dirty="0"/>
          </a:p>
        </p:txBody>
      </p:sp>
      <p:sp>
        <p:nvSpPr>
          <p:cNvPr id="3" name="Content Placeholder 2"/>
          <p:cNvSpPr>
            <a:spLocks noGrp="1"/>
          </p:cNvSpPr>
          <p:nvPr>
            <p:ph idx="1"/>
          </p:nvPr>
        </p:nvSpPr>
        <p:spPr/>
        <p:txBody>
          <a:bodyPr/>
          <a:lstStyle/>
          <a:p>
            <a:r>
              <a:rPr lang="en-US" sz="2000" b="1" dirty="0" smtClean="0">
                <a:solidFill>
                  <a:schemeClr val="tx2"/>
                </a:solidFill>
              </a:rPr>
              <a:t>Monitoring of th</a:t>
            </a:r>
            <a:r>
              <a:rPr lang="en-US" sz="2000" b="1" dirty="0" smtClean="0">
                <a:solidFill>
                  <a:schemeClr val="tx2"/>
                </a:solidFill>
              </a:rPr>
              <a:t>e infrastructure from the VO perspective</a:t>
            </a:r>
          </a:p>
          <a:p>
            <a:pPr>
              <a:buNone/>
            </a:pPr>
            <a:r>
              <a:rPr lang="en-US" sz="2000" b="1" dirty="0" smtClean="0">
                <a:solidFill>
                  <a:schemeClr val="tx2"/>
                </a:solidFill>
              </a:rPr>
              <a:t> </a:t>
            </a:r>
            <a:r>
              <a:rPr lang="en-US" sz="2000" b="1" dirty="0" smtClean="0">
                <a:solidFill>
                  <a:schemeClr val="tx2"/>
                </a:solidFill>
              </a:rPr>
              <a:t>   - goals</a:t>
            </a:r>
          </a:p>
          <a:p>
            <a:pPr>
              <a:buNone/>
            </a:pPr>
            <a:r>
              <a:rPr lang="en-US" sz="2000" b="1" dirty="0" smtClean="0">
                <a:solidFill>
                  <a:schemeClr val="tx2"/>
                </a:solidFill>
              </a:rPr>
              <a:t> </a:t>
            </a:r>
            <a:r>
              <a:rPr lang="en-US" sz="2000" b="1" dirty="0" smtClean="0">
                <a:solidFill>
                  <a:schemeClr val="tx2"/>
                </a:solidFill>
              </a:rPr>
              <a:t>   - complexity</a:t>
            </a:r>
          </a:p>
          <a:p>
            <a:r>
              <a:rPr lang="en-US" sz="2000" b="1" dirty="0" smtClean="0">
                <a:solidFill>
                  <a:schemeClr val="tx2"/>
                </a:solidFill>
              </a:rPr>
              <a:t>The Experiment Dashboard  as an example of the generic VO monitoring system:</a:t>
            </a:r>
          </a:p>
          <a:p>
            <a:pPr>
              <a:buNone/>
            </a:pPr>
            <a:r>
              <a:rPr lang="en-US" sz="2000" b="1" dirty="0" smtClean="0">
                <a:solidFill>
                  <a:schemeClr val="tx2"/>
                </a:solidFill>
              </a:rPr>
              <a:t> </a:t>
            </a:r>
            <a:r>
              <a:rPr lang="en-US" sz="2000" b="1" dirty="0" smtClean="0">
                <a:solidFill>
                  <a:schemeClr val="tx2"/>
                </a:solidFill>
              </a:rPr>
              <a:t>   - architecture</a:t>
            </a:r>
          </a:p>
          <a:p>
            <a:pPr>
              <a:buNone/>
            </a:pPr>
            <a:r>
              <a:rPr lang="en-US" sz="2000" b="1" dirty="0" smtClean="0">
                <a:solidFill>
                  <a:schemeClr val="tx2"/>
                </a:solidFill>
              </a:rPr>
              <a:t> </a:t>
            </a:r>
            <a:r>
              <a:rPr lang="en-US" sz="2000" b="1" dirty="0" smtClean="0">
                <a:solidFill>
                  <a:schemeClr val="tx2"/>
                </a:solidFill>
              </a:rPr>
              <a:t>   - implementation including instrumentation of the   VO-specific workflows and services</a:t>
            </a:r>
          </a:p>
          <a:p>
            <a:pPr>
              <a:buNone/>
            </a:pPr>
            <a:r>
              <a:rPr lang="en-US" sz="2000" b="1" dirty="0" smtClean="0">
                <a:solidFill>
                  <a:schemeClr val="tx2"/>
                </a:solidFill>
              </a:rPr>
              <a:t> </a:t>
            </a:r>
            <a:r>
              <a:rPr lang="en-US" sz="2000" b="1" dirty="0" smtClean="0">
                <a:solidFill>
                  <a:schemeClr val="tx2"/>
                </a:solidFill>
              </a:rPr>
              <a:t>   - impact on the quality of the infrastructure</a:t>
            </a:r>
          </a:p>
          <a:p>
            <a:pPr>
              <a:buNone/>
            </a:pPr>
            <a:r>
              <a:rPr lang="en-US" sz="2000" b="1" dirty="0" smtClean="0">
                <a:solidFill>
                  <a:schemeClr val="tx2"/>
                </a:solidFill>
              </a:rPr>
              <a:t> </a:t>
            </a:r>
            <a:r>
              <a:rPr lang="en-US" sz="2000" b="1" dirty="0" smtClean="0">
                <a:solidFill>
                  <a:schemeClr val="tx2"/>
                </a:solidFill>
              </a:rPr>
              <a:t>   - examples of the Dashboard applications</a:t>
            </a:r>
            <a:endParaRPr lang="en-US" sz="2000" b="1" dirty="0" smtClean="0">
              <a:solidFill>
                <a:schemeClr val="tx2"/>
              </a:solidFill>
            </a:endParaRPr>
          </a:p>
          <a:p>
            <a:r>
              <a:rPr lang="en-US" sz="2000" b="1" dirty="0" smtClean="0">
                <a:solidFill>
                  <a:schemeClr val="tx2"/>
                </a:solidFill>
              </a:rPr>
              <a:t>Summary</a:t>
            </a:r>
            <a:endParaRPr lang="en-US" sz="2000" b="1" dirty="0">
              <a:solidFill>
                <a:schemeClr val="tx2"/>
              </a:solidFill>
            </a:endParaRPr>
          </a:p>
        </p:txBody>
      </p:sp>
      <p:sp>
        <p:nvSpPr>
          <p:cNvPr id="4" name="Date Placeholder 3"/>
          <p:cNvSpPr>
            <a:spLocks noGrp="1"/>
          </p:cNvSpPr>
          <p:nvPr>
            <p:ph type="dt" sz="half" idx="10"/>
          </p:nvPr>
        </p:nvSpPr>
        <p:spPr/>
        <p:txBody>
          <a:bodyPr/>
          <a:lstStyle/>
          <a:p>
            <a:fld id="{85734768-4145-46FA-B166-0C99947FA9A4}"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2</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7092280" cy="1143000"/>
          </a:xfrm>
        </p:spPr>
        <p:txBody>
          <a:bodyPr>
            <a:normAutofit/>
          </a:bodyPr>
          <a:lstStyle/>
          <a:p>
            <a:r>
              <a:rPr lang="en-US" sz="2000" b="1" dirty="0" smtClean="0"/>
              <a:t>Backup slide. Complete </a:t>
            </a:r>
            <a:r>
              <a:rPr lang="en-US" sz="2000" b="1" dirty="0" smtClean="0"/>
              <a:t>or partial implementation of the data flow in the Dashboard framework </a:t>
            </a:r>
            <a:r>
              <a:rPr lang="en-US" sz="2000" b="1" dirty="0" smtClean="0"/>
              <a:t>(1)</a:t>
            </a:r>
            <a:endParaRPr lang="en-US" sz="2000" b="1" dirty="0"/>
          </a:p>
        </p:txBody>
      </p:sp>
      <p:pic>
        <p:nvPicPr>
          <p:cNvPr id="2051" name="Picture 3"/>
          <p:cNvPicPr>
            <a:picLocks noChangeAspect="1" noChangeArrowheads="1"/>
          </p:cNvPicPr>
          <p:nvPr/>
        </p:nvPicPr>
        <p:blipFill>
          <a:blip r:embed="rId2" cstate="print"/>
          <a:srcRect/>
          <a:stretch>
            <a:fillRect/>
          </a:stretch>
        </p:blipFill>
        <p:spPr bwMode="auto">
          <a:xfrm>
            <a:off x="755576" y="1700808"/>
            <a:ext cx="7439025" cy="4562475"/>
          </a:xfrm>
          <a:prstGeom prst="rect">
            <a:avLst/>
          </a:prstGeom>
          <a:noFill/>
          <a:ln w="9525">
            <a:noFill/>
            <a:miter lim="800000"/>
            <a:headEnd/>
            <a:tailEnd/>
          </a:ln>
        </p:spPr>
      </p:pic>
      <p:cxnSp>
        <p:nvCxnSpPr>
          <p:cNvPr id="15" name="Shape 14"/>
          <p:cNvCxnSpPr/>
          <p:nvPr/>
        </p:nvCxnSpPr>
        <p:spPr>
          <a:xfrm flipV="1">
            <a:off x="4644010" y="1556793"/>
            <a:ext cx="1224135" cy="144015"/>
          </a:xfrm>
          <a:prstGeom prst="curvedConnector3">
            <a:avLst>
              <a:gd name="adj1"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a:off x="5868144" y="1556792"/>
            <a:ext cx="720080" cy="144016"/>
          </a:xfrm>
          <a:prstGeom prst="curvedConnector3">
            <a:avLst>
              <a:gd name="adj1"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156176" y="4149080"/>
            <a:ext cx="2664296" cy="2016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For generic Job monitoring application and ATLAS data management monitoring the complete chain is implemented</a:t>
            </a:r>
            <a:endParaRPr lang="en-US" b="1" dirty="0">
              <a:solidFill>
                <a:schemeClr val="accent1"/>
              </a:solidFill>
            </a:endParaRPr>
          </a:p>
        </p:txBody>
      </p:sp>
      <p:sp>
        <p:nvSpPr>
          <p:cNvPr id="8" name="Date Placeholder 7"/>
          <p:cNvSpPr>
            <a:spLocks noGrp="1"/>
          </p:cNvSpPr>
          <p:nvPr>
            <p:ph type="dt" sz="half" idx="10"/>
          </p:nvPr>
        </p:nvSpPr>
        <p:spPr/>
        <p:txBody>
          <a:bodyPr/>
          <a:lstStyle/>
          <a:p>
            <a:fld id="{6567EA63-E72A-4B96-8E6B-9B53A1C746CA}" type="datetime1">
              <a:rPr lang="en-US" smtClean="0"/>
              <a:t>9/14/2010</a:t>
            </a:fld>
            <a:endParaRPr lang="en-US"/>
          </a:p>
        </p:txBody>
      </p:sp>
      <p:sp>
        <p:nvSpPr>
          <p:cNvPr id="9" name="Slide Number Placeholder 8"/>
          <p:cNvSpPr>
            <a:spLocks noGrp="1"/>
          </p:cNvSpPr>
          <p:nvPr>
            <p:ph type="sldNum" sz="quarter" idx="12"/>
          </p:nvPr>
        </p:nvSpPr>
        <p:spPr/>
        <p:txBody>
          <a:bodyPr/>
          <a:lstStyle/>
          <a:p>
            <a:fld id="{686C49F9-4BCA-4F97-B78D-891D7EFEE586}" type="slidenum">
              <a:rPr lang="en-US" smtClean="0"/>
              <a:pPr/>
              <a:t>20</a:t>
            </a:fld>
            <a:endParaRPr lang="en-US"/>
          </a:p>
        </p:txBody>
      </p:sp>
      <p:sp>
        <p:nvSpPr>
          <p:cNvPr id="10" name="Footer Placeholder 9"/>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Backup slide. Complete </a:t>
            </a:r>
            <a:r>
              <a:rPr lang="en-US" sz="2000" b="1" dirty="0" smtClean="0"/>
              <a:t>or partial implementation of the data flow in the Dashboard framework </a:t>
            </a:r>
            <a:r>
              <a:rPr lang="en-US" sz="2000" b="1" dirty="0" smtClean="0"/>
              <a:t>(2)</a:t>
            </a:r>
            <a:endParaRPr lang="en-US" sz="2000" b="1" dirty="0"/>
          </a:p>
        </p:txBody>
      </p:sp>
      <p:pic>
        <p:nvPicPr>
          <p:cNvPr id="3074" name="Picture 2"/>
          <p:cNvPicPr>
            <a:picLocks noChangeAspect="1" noChangeArrowheads="1"/>
          </p:cNvPicPr>
          <p:nvPr/>
        </p:nvPicPr>
        <p:blipFill>
          <a:blip r:embed="rId2" cstate="print"/>
          <a:srcRect/>
          <a:stretch>
            <a:fillRect/>
          </a:stretch>
        </p:blipFill>
        <p:spPr bwMode="auto">
          <a:xfrm>
            <a:off x="827584" y="1340768"/>
            <a:ext cx="7553325" cy="4657725"/>
          </a:xfrm>
          <a:prstGeom prst="rect">
            <a:avLst/>
          </a:prstGeom>
          <a:noFill/>
          <a:ln w="9525">
            <a:noFill/>
            <a:miter lim="800000"/>
            <a:headEnd/>
            <a:tailEnd/>
          </a:ln>
        </p:spPr>
      </p:pic>
      <p:sp>
        <p:nvSpPr>
          <p:cNvPr id="5" name="Rectangle 4"/>
          <p:cNvSpPr/>
          <p:nvPr/>
        </p:nvSpPr>
        <p:spPr>
          <a:xfrm>
            <a:off x="5940152" y="3717032"/>
            <a:ext cx="2592288" cy="25202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For CMS production monitoring, Dashboard is used to store, aggregate and archive data. The UI is developed by the </a:t>
            </a:r>
            <a:r>
              <a:rPr lang="en-US" b="1" dirty="0" smtClean="0">
                <a:solidFill>
                  <a:schemeClr val="accent1"/>
                </a:solidFill>
              </a:rPr>
              <a:t>C</a:t>
            </a:r>
            <a:r>
              <a:rPr lang="en-US" b="1" dirty="0" smtClean="0">
                <a:solidFill>
                  <a:schemeClr val="accent1"/>
                </a:solidFill>
              </a:rPr>
              <a:t>MS production team </a:t>
            </a:r>
            <a:endParaRPr lang="en-US" b="1" dirty="0">
              <a:solidFill>
                <a:schemeClr val="accent1"/>
              </a:solidFill>
            </a:endParaRPr>
          </a:p>
        </p:txBody>
      </p:sp>
      <p:sp>
        <p:nvSpPr>
          <p:cNvPr id="6" name="Date Placeholder 5"/>
          <p:cNvSpPr>
            <a:spLocks noGrp="1"/>
          </p:cNvSpPr>
          <p:nvPr>
            <p:ph type="dt" sz="half" idx="10"/>
          </p:nvPr>
        </p:nvSpPr>
        <p:spPr/>
        <p:txBody>
          <a:bodyPr/>
          <a:lstStyle/>
          <a:p>
            <a:fld id="{4EC56EB1-1F54-4CB5-954D-D81CC679A4C3}" type="datetime1">
              <a:rPr lang="en-US" smtClean="0"/>
              <a:t>9/14/2010</a:t>
            </a:fld>
            <a:endParaRPr lang="en-US"/>
          </a:p>
        </p:txBody>
      </p:sp>
      <p:sp>
        <p:nvSpPr>
          <p:cNvPr id="7" name="Slide Number Placeholder 6"/>
          <p:cNvSpPr>
            <a:spLocks noGrp="1"/>
          </p:cNvSpPr>
          <p:nvPr>
            <p:ph type="sldNum" sz="quarter" idx="12"/>
          </p:nvPr>
        </p:nvSpPr>
        <p:spPr/>
        <p:txBody>
          <a:bodyPr/>
          <a:lstStyle/>
          <a:p>
            <a:fld id="{686C49F9-4BCA-4F97-B78D-891D7EFEE586}"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Julia Andreeva, CERN     EGI Technical Forum, Amsterdam</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Site Status Board example (1)</a:t>
            </a:r>
            <a:endParaRPr lang="en-US" sz="3600" dirty="0"/>
          </a:p>
        </p:txBody>
      </p:sp>
      <p:sp>
        <p:nvSpPr>
          <p:cNvPr id="3" name="Content Placeholder 2"/>
          <p:cNvSpPr>
            <a:spLocks noGrp="1"/>
          </p:cNvSpPr>
          <p:nvPr>
            <p:ph idx="1"/>
          </p:nvPr>
        </p:nvSpPr>
        <p:spPr/>
        <p:txBody>
          <a:bodyPr>
            <a:normAutofit fontScale="55000" lnSpcReduction="20000"/>
          </a:bodyPr>
          <a:lstStyle/>
          <a:p>
            <a:r>
              <a:rPr lang="en-US" b="1" dirty="0" smtClean="0">
                <a:solidFill>
                  <a:schemeClr val="tx2"/>
                </a:solidFill>
              </a:rPr>
              <a:t>Site Status Board provides a framework which enables a flexible data container with a customizable user interface</a:t>
            </a:r>
          </a:p>
          <a:p>
            <a:r>
              <a:rPr lang="en-US" b="1" dirty="0" smtClean="0">
                <a:solidFill>
                  <a:schemeClr val="tx2"/>
                </a:solidFill>
              </a:rPr>
              <a:t>The content of the data repository consists of numeric or status metrics which are provided by the VO in a simple CSV format. A single monitoring unit is a site, but can be overloaded. Some metrics are standard and are using GRID-related monitoring sources like BDII, GOCDB or OIM, etc… Time interval for every metric update and it’s criticality are configured by </a:t>
            </a:r>
            <a:r>
              <a:rPr lang="en-US" b="1" dirty="0" smtClean="0">
                <a:solidFill>
                  <a:schemeClr val="tx2"/>
                </a:solidFill>
              </a:rPr>
              <a:t>the VO</a:t>
            </a:r>
            <a:r>
              <a:rPr lang="en-US" b="1" dirty="0" smtClean="0">
                <a:solidFill>
                  <a:schemeClr val="tx2"/>
                </a:solidFill>
              </a:rPr>
              <a:t>. Site availability from the VO perspective is calculated based on the set of metrics which are defined as critical by </a:t>
            </a:r>
            <a:r>
              <a:rPr lang="en-US" b="1" dirty="0" smtClean="0">
                <a:solidFill>
                  <a:schemeClr val="tx2"/>
                </a:solidFill>
              </a:rPr>
              <a:t>the VO</a:t>
            </a:r>
            <a:r>
              <a:rPr lang="en-US" b="1" dirty="0" smtClean="0">
                <a:solidFill>
                  <a:schemeClr val="tx2"/>
                </a:solidFill>
              </a:rPr>
              <a:t>.</a:t>
            </a:r>
          </a:p>
          <a:p>
            <a:r>
              <a:rPr lang="en-US" b="1" dirty="0" smtClean="0">
                <a:solidFill>
                  <a:schemeClr val="tx2"/>
                </a:solidFill>
              </a:rPr>
              <a:t>The customization of the UI is implemented through various views. Every view takes into account a given set of metrics. Several metrics can be combined in a single column.</a:t>
            </a:r>
          </a:p>
          <a:p>
            <a:r>
              <a:rPr lang="en-US" b="1" dirty="0" smtClean="0">
                <a:solidFill>
                  <a:schemeClr val="tx2"/>
                </a:solidFill>
              </a:rPr>
              <a:t>In addition to a current state of the infrastructure, SSB keeps history of the evaluation of all metrics </a:t>
            </a:r>
            <a:r>
              <a:rPr lang="en-US" b="1" dirty="0" smtClean="0">
                <a:solidFill>
                  <a:schemeClr val="tx2"/>
                </a:solidFill>
              </a:rPr>
              <a:t>and of the </a:t>
            </a:r>
            <a:r>
              <a:rPr lang="en-US" b="1" dirty="0" smtClean="0">
                <a:solidFill>
                  <a:schemeClr val="tx2"/>
                </a:solidFill>
              </a:rPr>
              <a:t>site status as a function of time and exposes </a:t>
            </a:r>
            <a:r>
              <a:rPr lang="en-US" b="1" dirty="0" smtClean="0">
                <a:solidFill>
                  <a:schemeClr val="tx2"/>
                </a:solidFill>
              </a:rPr>
              <a:t>them</a:t>
            </a:r>
            <a:r>
              <a:rPr lang="en-US" b="1" dirty="0" smtClean="0">
                <a:solidFill>
                  <a:schemeClr val="tx2"/>
                </a:solidFill>
              </a:rPr>
              <a:t> </a:t>
            </a:r>
            <a:r>
              <a:rPr lang="en-US" b="1" dirty="0" smtClean="0">
                <a:solidFill>
                  <a:schemeClr val="tx2"/>
                </a:solidFill>
              </a:rPr>
              <a:t>in a graphical form or in various machine readable </a:t>
            </a:r>
            <a:r>
              <a:rPr lang="en-US" b="1" dirty="0" smtClean="0">
                <a:solidFill>
                  <a:schemeClr val="tx2"/>
                </a:solidFill>
              </a:rPr>
              <a:t>formats (XML,CSV,JSON).</a:t>
            </a:r>
            <a:endParaRPr lang="en-US" b="1" dirty="0" smtClean="0">
              <a:solidFill>
                <a:schemeClr val="tx2"/>
              </a:solidFill>
            </a:endParaRPr>
          </a:p>
          <a:p>
            <a:endParaRPr lang="en-US" b="1" dirty="0">
              <a:solidFill>
                <a:schemeClr val="tx2"/>
              </a:solidFill>
            </a:endParaRPr>
          </a:p>
        </p:txBody>
      </p:sp>
      <p:sp>
        <p:nvSpPr>
          <p:cNvPr id="4" name="Date Placeholder 3"/>
          <p:cNvSpPr>
            <a:spLocks noGrp="1"/>
          </p:cNvSpPr>
          <p:nvPr>
            <p:ph type="dt" sz="half" idx="10"/>
          </p:nvPr>
        </p:nvSpPr>
        <p:spPr/>
        <p:txBody>
          <a:bodyPr/>
          <a:lstStyle/>
          <a:p>
            <a:fld id="{644AB934-D772-4A4C-B83C-58DF4A736673}"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22</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Site Status Board example (2)</a:t>
            </a: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tx2"/>
                </a:solidFill>
              </a:rPr>
              <a:t>Site Status Board is deployed for 4 LHC VOs.</a:t>
            </a:r>
          </a:p>
          <a:p>
            <a:r>
              <a:rPr lang="en-US" b="1" dirty="0" smtClean="0">
                <a:solidFill>
                  <a:schemeClr val="tx2"/>
                </a:solidFill>
              </a:rPr>
              <a:t>Application is generic and has nothing specific </a:t>
            </a:r>
            <a:r>
              <a:rPr lang="en-US" b="1" dirty="0" smtClean="0">
                <a:solidFill>
                  <a:schemeClr val="tx2"/>
                </a:solidFill>
              </a:rPr>
              <a:t>for</a:t>
            </a:r>
            <a:r>
              <a:rPr lang="en-US" b="1" dirty="0" smtClean="0">
                <a:solidFill>
                  <a:schemeClr val="tx2"/>
                </a:solidFill>
              </a:rPr>
              <a:t> </a:t>
            </a:r>
            <a:r>
              <a:rPr lang="en-US" b="1" dirty="0" smtClean="0">
                <a:solidFill>
                  <a:schemeClr val="tx2"/>
                </a:solidFill>
              </a:rPr>
              <a:t>the LHC community</a:t>
            </a:r>
          </a:p>
          <a:p>
            <a:r>
              <a:rPr lang="en-US" b="1" dirty="0" smtClean="0">
                <a:solidFill>
                  <a:schemeClr val="tx2"/>
                </a:solidFill>
              </a:rPr>
              <a:t>Used as a single entry point to overview the state of the distributed sites from the VO perspective</a:t>
            </a:r>
          </a:p>
          <a:p>
            <a:r>
              <a:rPr lang="en-US" b="1" dirty="0" smtClean="0">
                <a:solidFill>
                  <a:schemeClr val="tx2"/>
                </a:solidFill>
              </a:rPr>
              <a:t>Used for the computing shifts.  Only in CMS the application is </a:t>
            </a:r>
            <a:r>
              <a:rPr lang="en-US" b="1" dirty="0" smtClean="0">
                <a:solidFill>
                  <a:schemeClr val="tx2"/>
                </a:solidFill>
              </a:rPr>
              <a:t>accessed daily </a:t>
            </a:r>
            <a:r>
              <a:rPr lang="en-US" b="1" dirty="0" smtClean="0">
                <a:solidFill>
                  <a:schemeClr val="tx2"/>
                </a:solidFill>
              </a:rPr>
              <a:t>by 150 unique visitors </a:t>
            </a:r>
            <a:endParaRPr lang="en-US" b="1" dirty="0" smtClean="0">
              <a:solidFill>
                <a:schemeClr val="tx2"/>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5704AD35-A5C2-42D6-A853-C979DEABED78}"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23</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 monitoring. Motivation.</a:t>
            </a:r>
            <a:endParaRPr lang="en-US" dirty="0"/>
          </a:p>
        </p:txBody>
      </p:sp>
      <p:sp>
        <p:nvSpPr>
          <p:cNvPr id="4" name="Content Placeholder 3"/>
          <p:cNvSpPr>
            <a:spLocks noGrp="1"/>
          </p:cNvSpPr>
          <p:nvPr>
            <p:ph idx="1"/>
          </p:nvPr>
        </p:nvSpPr>
        <p:spPr/>
        <p:txBody>
          <a:bodyPr/>
          <a:lstStyle/>
          <a:p>
            <a:r>
              <a:rPr lang="en-US" sz="2400" b="1" dirty="0" smtClean="0">
                <a:solidFill>
                  <a:schemeClr val="tx2"/>
                </a:solidFill>
              </a:rPr>
              <a:t>Follow VO computing activities on the GRID:</a:t>
            </a:r>
          </a:p>
          <a:p>
            <a:pPr>
              <a:buNone/>
            </a:pPr>
            <a:r>
              <a:rPr lang="en-US" sz="2400" b="1" dirty="0">
                <a:solidFill>
                  <a:schemeClr val="tx2"/>
                </a:solidFill>
              </a:rPr>
              <a:t>	</a:t>
            </a:r>
            <a:r>
              <a:rPr lang="en-US" sz="2400" b="1" dirty="0" smtClean="0">
                <a:solidFill>
                  <a:schemeClr val="tx2"/>
                </a:solidFill>
              </a:rPr>
              <a:t>data transfer and data processing</a:t>
            </a:r>
          </a:p>
          <a:p>
            <a:r>
              <a:rPr lang="en-US" sz="2400" b="1" dirty="0" smtClean="0">
                <a:solidFill>
                  <a:schemeClr val="tx2"/>
                </a:solidFill>
              </a:rPr>
              <a:t>Estimate quality of the infrastructure from the VO perspective:</a:t>
            </a:r>
          </a:p>
          <a:p>
            <a:pPr>
              <a:buNone/>
            </a:pPr>
            <a:r>
              <a:rPr lang="en-US" sz="2400" b="1" dirty="0" smtClean="0">
                <a:solidFill>
                  <a:schemeClr val="tx2"/>
                </a:solidFill>
              </a:rPr>
              <a:t>     Whether the site/service provides   	functionality required by VO</a:t>
            </a:r>
          </a:p>
          <a:p>
            <a:pPr>
              <a:buNone/>
            </a:pPr>
            <a:r>
              <a:rPr lang="en-US" sz="2400" b="1" dirty="0">
                <a:solidFill>
                  <a:schemeClr val="tx2"/>
                </a:solidFill>
              </a:rPr>
              <a:t> </a:t>
            </a:r>
            <a:r>
              <a:rPr lang="en-US" sz="2400" b="1" dirty="0" smtClean="0">
                <a:solidFill>
                  <a:schemeClr val="tx2"/>
                </a:solidFill>
              </a:rPr>
              <a:t>    How efficiently site/service performs the </a:t>
            </a:r>
            <a:r>
              <a:rPr lang="en-US" sz="2400" b="1" dirty="0" smtClean="0">
                <a:solidFill>
                  <a:schemeClr val="tx2"/>
                </a:solidFill>
              </a:rPr>
              <a:t>	VO </a:t>
            </a:r>
            <a:r>
              <a:rPr lang="en-US" sz="2400" b="1" dirty="0" smtClean="0">
                <a:solidFill>
                  <a:schemeClr val="tx2"/>
                </a:solidFill>
              </a:rPr>
              <a:t>	</a:t>
            </a:r>
            <a:r>
              <a:rPr lang="en-US" sz="2400" b="1" dirty="0" smtClean="0">
                <a:solidFill>
                  <a:schemeClr val="tx2"/>
                </a:solidFill>
              </a:rPr>
              <a:t>tasks</a:t>
            </a:r>
          </a:p>
          <a:p>
            <a:pPr>
              <a:buNone/>
            </a:pPr>
            <a:r>
              <a:rPr lang="en-US" sz="2400" b="1" dirty="0" smtClean="0">
                <a:solidFill>
                  <a:srgbClr val="C00000"/>
                </a:solidFill>
              </a:rPr>
              <a:t>Efficiency of the real computing activities of the user communities provides the best indicator of the quality of the infrastructure</a:t>
            </a:r>
            <a:endParaRPr lang="en-US" sz="2400" b="1" dirty="0">
              <a:solidFill>
                <a:srgbClr val="C00000"/>
              </a:solidFill>
            </a:endParaRPr>
          </a:p>
        </p:txBody>
      </p:sp>
      <p:sp>
        <p:nvSpPr>
          <p:cNvPr id="5" name="Date Placeholder 4"/>
          <p:cNvSpPr>
            <a:spLocks noGrp="1"/>
          </p:cNvSpPr>
          <p:nvPr>
            <p:ph type="dt" sz="half" idx="10"/>
          </p:nvPr>
        </p:nvSpPr>
        <p:spPr/>
        <p:txBody>
          <a:bodyPr/>
          <a:lstStyle/>
          <a:p>
            <a:fld id="{0B7872D3-D4E7-4525-AE96-4F5BCF253676}" type="datetime1">
              <a:rPr lang="en-US" smtClean="0"/>
              <a:t>9/14/2010</a:t>
            </a:fld>
            <a:endParaRPr lang="en-US"/>
          </a:p>
        </p:txBody>
      </p:sp>
      <p:sp>
        <p:nvSpPr>
          <p:cNvPr id="6" name="Slide Number Placeholder 5"/>
          <p:cNvSpPr>
            <a:spLocks noGrp="1"/>
          </p:cNvSpPr>
          <p:nvPr>
            <p:ph type="sldNum" sz="quarter" idx="12"/>
          </p:nvPr>
        </p:nvSpPr>
        <p:spPr/>
        <p:txBody>
          <a:bodyPr/>
          <a:lstStyle/>
          <a:p>
            <a:fld id="{72B979EC-C478-594C-8623-5C89DCD70304}" type="slidenum">
              <a:rPr lang="en-US" smtClean="0"/>
              <a:pPr/>
              <a:t>3</a:t>
            </a:fld>
            <a:endParaRPr lang="en-US"/>
          </a:p>
        </p:txBody>
      </p:sp>
      <p:sp>
        <p:nvSpPr>
          <p:cNvPr id="7" name="Footer Placeholder 6"/>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 </a:t>
            </a:r>
            <a:r>
              <a:rPr lang="en-US" dirty="0" smtClean="0"/>
              <a:t>monitoring. Complexity</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tx2"/>
                </a:solidFill>
              </a:rPr>
              <a:t>Should combine information related to the generic GRID middleware and services with VO-specific information (VO-specific </a:t>
            </a:r>
            <a:r>
              <a:rPr lang="en-US" b="1" dirty="0" smtClean="0">
                <a:solidFill>
                  <a:schemeClr val="tx2"/>
                </a:solidFill>
              </a:rPr>
              <a:t>workflows, applications</a:t>
            </a:r>
            <a:r>
              <a:rPr lang="en-US" b="1" dirty="0" smtClean="0">
                <a:solidFill>
                  <a:schemeClr val="tx2"/>
                </a:solidFill>
              </a:rPr>
              <a:t>, </a:t>
            </a:r>
            <a:r>
              <a:rPr lang="en-US" b="1" dirty="0" smtClean="0">
                <a:solidFill>
                  <a:schemeClr val="tx2"/>
                </a:solidFill>
              </a:rPr>
              <a:t> </a:t>
            </a:r>
            <a:r>
              <a:rPr lang="en-US" b="1" dirty="0" smtClean="0">
                <a:solidFill>
                  <a:schemeClr val="tx2"/>
                </a:solidFill>
              </a:rPr>
              <a:t>services)</a:t>
            </a:r>
          </a:p>
          <a:p>
            <a:r>
              <a:rPr lang="en-US" b="1" dirty="0" smtClean="0">
                <a:solidFill>
                  <a:schemeClr val="tx2"/>
                </a:solidFill>
              </a:rPr>
              <a:t>S</a:t>
            </a:r>
            <a:r>
              <a:rPr lang="en-US" b="1" dirty="0" smtClean="0">
                <a:solidFill>
                  <a:schemeClr val="tx2"/>
                </a:solidFill>
              </a:rPr>
              <a:t>hould </a:t>
            </a:r>
            <a:r>
              <a:rPr lang="en-US" b="1" dirty="0" smtClean="0">
                <a:solidFill>
                  <a:schemeClr val="tx2"/>
                </a:solidFill>
              </a:rPr>
              <a:t>work transparently across various infrastructures and middleware </a:t>
            </a:r>
            <a:r>
              <a:rPr lang="en-US" b="1" dirty="0" err="1" smtClean="0">
                <a:solidFill>
                  <a:schemeClr val="tx2"/>
                </a:solidFill>
              </a:rPr>
              <a:t>flavours</a:t>
            </a:r>
            <a:r>
              <a:rPr lang="en-US" b="1" dirty="0" smtClean="0">
                <a:solidFill>
                  <a:schemeClr val="tx2"/>
                </a:solidFill>
              </a:rPr>
              <a:t> </a:t>
            </a:r>
            <a:r>
              <a:rPr lang="en-US" b="1" dirty="0" smtClean="0">
                <a:solidFill>
                  <a:schemeClr val="tx2"/>
                </a:solidFill>
              </a:rPr>
              <a:t> used by a given VO</a:t>
            </a:r>
            <a:endParaRPr lang="en-US" b="1" dirty="0" smtClean="0">
              <a:solidFill>
                <a:schemeClr val="tx2"/>
              </a:solidFill>
            </a:endParaRPr>
          </a:p>
          <a:p>
            <a:r>
              <a:rPr lang="en-US" b="1" dirty="0" smtClean="0">
                <a:solidFill>
                  <a:schemeClr val="tx2"/>
                </a:solidFill>
              </a:rPr>
              <a:t>Needs to serve different categories of </a:t>
            </a:r>
            <a:r>
              <a:rPr lang="en-US" b="1" dirty="0" smtClean="0">
                <a:solidFill>
                  <a:schemeClr val="tx2"/>
                </a:solidFill>
              </a:rPr>
              <a:t>users</a:t>
            </a:r>
            <a:endParaRPr lang="en-US" b="1" dirty="0" smtClean="0">
              <a:solidFill>
                <a:schemeClr val="tx2"/>
              </a:solidFill>
            </a:endParaRPr>
          </a:p>
          <a:p>
            <a:r>
              <a:rPr lang="en-US" b="1" dirty="0" smtClean="0">
                <a:solidFill>
                  <a:schemeClr val="tx2"/>
                </a:solidFill>
              </a:rPr>
              <a:t>In case of the LHC VOs the scale of the computing activities and the size of the used infrastructure </a:t>
            </a:r>
            <a:r>
              <a:rPr lang="en-US" b="1" dirty="0" smtClean="0">
                <a:solidFill>
                  <a:schemeClr val="tx2"/>
                </a:solidFill>
              </a:rPr>
              <a:t>represent an important challenge for designing and support of the monitoring systems</a:t>
            </a:r>
            <a:endParaRPr lang="en-US" b="1" dirty="0" smtClean="0">
              <a:solidFill>
                <a:schemeClr val="tx2"/>
              </a:solidFill>
            </a:endParaRPr>
          </a:p>
          <a:p>
            <a:endParaRPr lang="en-US" dirty="0"/>
          </a:p>
        </p:txBody>
      </p:sp>
      <p:sp>
        <p:nvSpPr>
          <p:cNvPr id="4" name="Date Placeholder 3"/>
          <p:cNvSpPr>
            <a:spLocks noGrp="1"/>
          </p:cNvSpPr>
          <p:nvPr>
            <p:ph type="dt" sz="half" idx="10"/>
          </p:nvPr>
        </p:nvSpPr>
        <p:spPr/>
        <p:txBody>
          <a:bodyPr/>
          <a:lstStyle/>
          <a:p>
            <a:fld id="{6F97CC28-B92A-4A27-89FA-1A5E89598BF6}"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4</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Experiment Dashboard as an example of the VO monitoring system</a:t>
            </a:r>
            <a:endParaRPr lang="en-US" sz="2800" dirty="0"/>
          </a:p>
        </p:txBody>
      </p:sp>
      <p:sp>
        <p:nvSpPr>
          <p:cNvPr id="3" name="Content Placeholder 2"/>
          <p:cNvSpPr>
            <a:spLocks noGrp="1"/>
          </p:cNvSpPr>
          <p:nvPr>
            <p:ph idx="1"/>
          </p:nvPr>
        </p:nvSpPr>
        <p:spPr>
          <a:xfrm>
            <a:off x="467544" y="1052736"/>
            <a:ext cx="8075612" cy="4525963"/>
          </a:xfrm>
        </p:spPr>
        <p:txBody>
          <a:bodyPr>
            <a:noAutofit/>
          </a:bodyPr>
          <a:lstStyle/>
          <a:p>
            <a:r>
              <a:rPr lang="en-US" sz="1800" b="1" dirty="0" smtClean="0">
                <a:solidFill>
                  <a:schemeClr val="tx2"/>
                </a:solidFill>
              </a:rPr>
              <a:t>Initially developed for the needs of the LHC community. </a:t>
            </a:r>
          </a:p>
          <a:p>
            <a:r>
              <a:rPr lang="en-US" sz="1800" b="1" dirty="0" smtClean="0">
                <a:solidFill>
                  <a:schemeClr val="tx2"/>
                </a:solidFill>
              </a:rPr>
              <a:t>Used by 4 LHC VOs (ALICE, ATLAS, CMS and </a:t>
            </a:r>
            <a:r>
              <a:rPr lang="en-US" sz="1800" b="1" dirty="0" err="1" smtClean="0">
                <a:solidFill>
                  <a:schemeClr val="tx2"/>
                </a:solidFill>
              </a:rPr>
              <a:t>LHCb</a:t>
            </a:r>
            <a:r>
              <a:rPr lang="en-US" sz="1800" b="1" dirty="0" smtClean="0">
                <a:solidFill>
                  <a:schemeClr val="tx2"/>
                </a:solidFill>
              </a:rPr>
              <a:t>).  Some applications are not LHC-specific and can be used outside the scope of the LHC community.</a:t>
            </a:r>
          </a:p>
          <a:p>
            <a:r>
              <a:rPr lang="en-US" sz="1800" b="1" dirty="0" smtClean="0">
                <a:solidFill>
                  <a:schemeClr val="tx2"/>
                </a:solidFill>
              </a:rPr>
              <a:t>In difference with the monitoring systems which were developed inside the LHC experiments, the Experiment Dashboard intends to provide common </a:t>
            </a:r>
            <a:r>
              <a:rPr lang="en-US" sz="1800" b="1" dirty="0" smtClean="0">
                <a:solidFill>
                  <a:schemeClr val="tx2"/>
                </a:solidFill>
              </a:rPr>
              <a:t>solutions which are </a:t>
            </a:r>
            <a:r>
              <a:rPr lang="en-US" sz="1800" b="1" dirty="0" smtClean="0">
                <a:solidFill>
                  <a:schemeClr val="tx2"/>
                </a:solidFill>
              </a:rPr>
              <a:t>not coupled with a particular workload management  or  data management system or a particular GRID middleware.</a:t>
            </a:r>
          </a:p>
          <a:p>
            <a:r>
              <a:rPr lang="en-US" sz="1800" b="1" dirty="0" smtClean="0">
                <a:solidFill>
                  <a:schemeClr val="tx2"/>
                </a:solidFill>
              </a:rPr>
              <a:t>Though  </a:t>
            </a:r>
            <a:r>
              <a:rPr lang="en-US" sz="1800" b="1" dirty="0">
                <a:solidFill>
                  <a:schemeClr val="tx2"/>
                </a:solidFill>
              </a:rPr>
              <a:t>n</a:t>
            </a:r>
            <a:r>
              <a:rPr lang="en-US" sz="1800" b="1" dirty="0" smtClean="0">
                <a:solidFill>
                  <a:schemeClr val="tx2"/>
                </a:solidFill>
              </a:rPr>
              <a:t>ot all applications are generic. Those which use the VO-specific data sources can be specific to a particular VO (for example, ATLAS Data Management Monitoring). </a:t>
            </a:r>
            <a:endParaRPr lang="en-US" sz="1800" b="1" dirty="0">
              <a:solidFill>
                <a:schemeClr val="tx2"/>
              </a:solidFill>
            </a:endParaRPr>
          </a:p>
          <a:p>
            <a:r>
              <a:rPr lang="en-US" sz="1800" b="1" dirty="0" smtClean="0">
                <a:solidFill>
                  <a:schemeClr val="tx2"/>
                </a:solidFill>
              </a:rPr>
              <a:t>Additional complexity comes from the scale of the LHC computing activities and from the fact </a:t>
            </a:r>
            <a:r>
              <a:rPr lang="en-US" sz="1800" b="1" dirty="0" smtClean="0">
                <a:solidFill>
                  <a:schemeClr val="tx2"/>
                </a:solidFill>
              </a:rPr>
              <a:t>that the </a:t>
            </a:r>
            <a:r>
              <a:rPr lang="en-US" sz="1800" b="1" dirty="0" smtClean="0">
                <a:solidFill>
                  <a:schemeClr val="tx2"/>
                </a:solidFill>
              </a:rPr>
              <a:t>infrastructure they are using is heterogeneous</a:t>
            </a:r>
          </a:p>
          <a:p>
            <a:pPr>
              <a:buNone/>
            </a:pPr>
            <a:r>
              <a:rPr lang="en-US" sz="1800" b="1" dirty="0">
                <a:solidFill>
                  <a:schemeClr val="tx2"/>
                </a:solidFill>
              </a:rPr>
              <a:t> </a:t>
            </a:r>
            <a:r>
              <a:rPr lang="en-US" sz="1800" b="1" dirty="0" smtClean="0">
                <a:solidFill>
                  <a:schemeClr val="tx2"/>
                </a:solidFill>
              </a:rPr>
              <a:t>      </a:t>
            </a:r>
            <a:r>
              <a:rPr lang="en-US" sz="1800" b="1" dirty="0" smtClean="0">
                <a:solidFill>
                  <a:srgbClr val="00B050"/>
                </a:solidFill>
              </a:rPr>
              <a:t>Example: The </a:t>
            </a:r>
            <a:r>
              <a:rPr lang="en-US" sz="1800" b="1" dirty="0" smtClean="0">
                <a:solidFill>
                  <a:srgbClr val="00B050"/>
                </a:solidFill>
              </a:rPr>
              <a:t>LHC users run </a:t>
            </a:r>
            <a:r>
              <a:rPr lang="en-US" sz="1800" b="1" dirty="0" smtClean="0">
                <a:solidFill>
                  <a:srgbClr val="00B050"/>
                </a:solidFill>
              </a:rPr>
              <a:t>concurrently  more than </a:t>
            </a:r>
            <a:r>
              <a:rPr lang="en-US" sz="1800" b="1" dirty="0" smtClean="0">
                <a:solidFill>
                  <a:srgbClr val="00B050"/>
                </a:solidFill>
              </a:rPr>
              <a:t>100K </a:t>
            </a:r>
            <a:r>
              <a:rPr lang="en-US" sz="1800" b="1" dirty="0" smtClean="0">
                <a:solidFill>
                  <a:srgbClr val="00B050"/>
                </a:solidFill>
              </a:rPr>
              <a:t>jobs   	using various middleware </a:t>
            </a:r>
            <a:r>
              <a:rPr lang="en-US" sz="1800" b="1" dirty="0" err="1" smtClean="0">
                <a:solidFill>
                  <a:srgbClr val="00B050"/>
                </a:solidFill>
              </a:rPr>
              <a:t>flavours</a:t>
            </a:r>
            <a:r>
              <a:rPr lang="en-US" sz="1800" b="1" dirty="0" smtClean="0">
                <a:solidFill>
                  <a:srgbClr val="00B050"/>
                </a:solidFill>
              </a:rPr>
              <a:t> and submission methods</a:t>
            </a:r>
            <a:endParaRPr lang="en-US" sz="1800" b="1" dirty="0">
              <a:solidFill>
                <a:srgbClr val="00B050"/>
              </a:solidFill>
            </a:endParaRPr>
          </a:p>
        </p:txBody>
      </p:sp>
      <p:sp>
        <p:nvSpPr>
          <p:cNvPr id="4" name="Date Placeholder 3"/>
          <p:cNvSpPr>
            <a:spLocks noGrp="1"/>
          </p:cNvSpPr>
          <p:nvPr>
            <p:ph type="dt" sz="half" idx="10"/>
          </p:nvPr>
        </p:nvSpPr>
        <p:spPr/>
        <p:txBody>
          <a:bodyPr/>
          <a:lstStyle/>
          <a:p>
            <a:fld id="{035C52CA-751E-4FA3-A2D7-16C99CEF2E2B}"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5</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Main areas covered by the Experiment Dashboard Applications</a:t>
            </a:r>
            <a:endParaRPr lang="en-US" sz="3200" dirty="0"/>
          </a:p>
        </p:txBody>
      </p:sp>
      <p:sp>
        <p:nvSpPr>
          <p:cNvPr id="3" name="Content Placeholder 2"/>
          <p:cNvSpPr>
            <a:spLocks noGrp="1"/>
          </p:cNvSpPr>
          <p:nvPr>
            <p:ph idx="1"/>
          </p:nvPr>
        </p:nvSpPr>
        <p:spPr/>
        <p:txBody>
          <a:bodyPr>
            <a:normAutofit fontScale="47500" lnSpcReduction="20000"/>
          </a:bodyPr>
          <a:lstStyle/>
          <a:p>
            <a:r>
              <a:rPr lang="en-US" sz="4400" b="1" dirty="0" smtClean="0">
                <a:solidFill>
                  <a:schemeClr val="tx2"/>
                </a:solidFill>
              </a:rPr>
              <a:t>Job processing monitoring</a:t>
            </a:r>
          </a:p>
          <a:p>
            <a:pPr>
              <a:buNone/>
            </a:pPr>
            <a:r>
              <a:rPr lang="en-US" b="1" dirty="0">
                <a:solidFill>
                  <a:schemeClr val="tx2"/>
                </a:solidFill>
              </a:rPr>
              <a:t> </a:t>
            </a:r>
            <a:r>
              <a:rPr lang="en-US" b="1" dirty="0" smtClean="0">
                <a:solidFill>
                  <a:schemeClr val="tx2"/>
                </a:solidFill>
              </a:rPr>
              <a:t>   </a:t>
            </a:r>
            <a:r>
              <a:rPr lang="en-US" b="1" dirty="0" smtClean="0">
                <a:solidFill>
                  <a:schemeClr val="tx2"/>
                </a:solidFill>
              </a:rPr>
              <a:t>		</a:t>
            </a:r>
            <a:r>
              <a:rPr lang="en-US" b="1" dirty="0" smtClean="0">
                <a:solidFill>
                  <a:srgbClr val="00B050"/>
                </a:solidFill>
              </a:rPr>
              <a:t>provides </a:t>
            </a:r>
            <a:r>
              <a:rPr lang="en-US" b="1" dirty="0" smtClean="0">
                <a:solidFill>
                  <a:srgbClr val="00B050"/>
                </a:solidFill>
              </a:rPr>
              <a:t>monitoring applications for various categories of users:</a:t>
            </a:r>
          </a:p>
          <a:p>
            <a:pPr>
              <a:buNone/>
            </a:pPr>
            <a:r>
              <a:rPr lang="en-US" b="1" dirty="0">
                <a:solidFill>
                  <a:srgbClr val="00B050"/>
                </a:solidFill>
              </a:rPr>
              <a:t> </a:t>
            </a:r>
            <a:r>
              <a:rPr lang="en-US" b="1" dirty="0" smtClean="0">
                <a:solidFill>
                  <a:srgbClr val="00B050"/>
                </a:solidFill>
              </a:rPr>
              <a:t>    		users running their tasks on the GRID</a:t>
            </a:r>
          </a:p>
          <a:p>
            <a:pPr>
              <a:buNone/>
            </a:pPr>
            <a:r>
              <a:rPr lang="en-US" b="1" dirty="0">
                <a:solidFill>
                  <a:srgbClr val="00B050"/>
                </a:solidFill>
              </a:rPr>
              <a:t> </a:t>
            </a:r>
            <a:r>
              <a:rPr lang="en-US" b="1" dirty="0" smtClean="0">
                <a:solidFill>
                  <a:srgbClr val="00B050"/>
                </a:solidFill>
              </a:rPr>
              <a:t>    		site administrators</a:t>
            </a:r>
          </a:p>
          <a:p>
            <a:pPr>
              <a:buNone/>
            </a:pPr>
            <a:r>
              <a:rPr lang="en-US" b="1" dirty="0">
                <a:solidFill>
                  <a:srgbClr val="00B050"/>
                </a:solidFill>
              </a:rPr>
              <a:t> </a:t>
            </a:r>
            <a:r>
              <a:rPr lang="en-US" b="1" dirty="0" smtClean="0">
                <a:solidFill>
                  <a:srgbClr val="00B050"/>
                </a:solidFill>
              </a:rPr>
              <a:t>    		managers of the computing projects and VO managers</a:t>
            </a:r>
          </a:p>
          <a:p>
            <a:r>
              <a:rPr lang="en-US" sz="4400" b="1" dirty="0" smtClean="0">
                <a:solidFill>
                  <a:schemeClr val="tx2"/>
                </a:solidFill>
              </a:rPr>
              <a:t>Data management monitoring</a:t>
            </a:r>
          </a:p>
          <a:p>
            <a:pPr>
              <a:buNone/>
            </a:pPr>
            <a:r>
              <a:rPr lang="en-US" b="1" dirty="0">
                <a:solidFill>
                  <a:srgbClr val="00B050"/>
                </a:solidFill>
              </a:rPr>
              <a:t> </a:t>
            </a:r>
            <a:r>
              <a:rPr lang="en-US" b="1" dirty="0" smtClean="0">
                <a:solidFill>
                  <a:srgbClr val="00B050"/>
                </a:solidFill>
              </a:rPr>
              <a:t>              monitoring of the data transfers</a:t>
            </a:r>
          </a:p>
          <a:p>
            <a:pPr>
              <a:buNone/>
            </a:pPr>
            <a:r>
              <a:rPr lang="en-US" b="1" dirty="0">
                <a:solidFill>
                  <a:srgbClr val="00B050"/>
                </a:solidFill>
              </a:rPr>
              <a:t> </a:t>
            </a:r>
            <a:r>
              <a:rPr lang="en-US" b="1" dirty="0" smtClean="0">
                <a:solidFill>
                  <a:srgbClr val="00B050"/>
                </a:solidFill>
              </a:rPr>
              <a:t>              monitoring </a:t>
            </a:r>
            <a:r>
              <a:rPr lang="en-US" b="1" dirty="0" smtClean="0">
                <a:solidFill>
                  <a:srgbClr val="00B050"/>
                </a:solidFill>
              </a:rPr>
              <a:t>of the  </a:t>
            </a:r>
            <a:r>
              <a:rPr lang="en-US" b="1" dirty="0" smtClean="0">
                <a:solidFill>
                  <a:srgbClr val="00B050"/>
                </a:solidFill>
              </a:rPr>
              <a:t>data access       </a:t>
            </a:r>
          </a:p>
          <a:p>
            <a:r>
              <a:rPr lang="en-US" sz="4400" b="1" dirty="0" smtClean="0">
                <a:solidFill>
                  <a:schemeClr val="tx2"/>
                </a:solidFill>
              </a:rPr>
              <a:t>Site/service monitoring from the VO perspective</a:t>
            </a:r>
          </a:p>
          <a:p>
            <a:pPr>
              <a:buNone/>
            </a:pPr>
            <a:r>
              <a:rPr lang="en-US" b="1" dirty="0">
                <a:solidFill>
                  <a:schemeClr val="tx2"/>
                </a:solidFill>
              </a:rPr>
              <a:t> </a:t>
            </a:r>
            <a:r>
              <a:rPr lang="en-US" b="1" dirty="0" smtClean="0">
                <a:solidFill>
                  <a:schemeClr val="tx2"/>
                </a:solidFill>
              </a:rPr>
              <a:t>    		</a:t>
            </a:r>
            <a:r>
              <a:rPr lang="en-US" b="1" dirty="0" smtClean="0">
                <a:solidFill>
                  <a:srgbClr val="00B050"/>
                </a:solidFill>
              </a:rPr>
              <a:t>Site usability </a:t>
            </a:r>
            <a:r>
              <a:rPr lang="en-US" b="1" dirty="0" smtClean="0">
                <a:solidFill>
                  <a:srgbClr val="00B050"/>
                </a:solidFill>
              </a:rPr>
              <a:t>portal</a:t>
            </a:r>
            <a:r>
              <a:rPr lang="en-US" b="1" dirty="0" smtClean="0">
                <a:solidFill>
                  <a:srgbClr val="00B050"/>
                </a:solidFill>
              </a:rPr>
              <a:t> </a:t>
            </a:r>
            <a:r>
              <a:rPr lang="en-US" b="1" dirty="0" smtClean="0">
                <a:solidFill>
                  <a:srgbClr val="00B050"/>
                </a:solidFill>
              </a:rPr>
              <a:t>based on the results of SAM tests</a:t>
            </a:r>
          </a:p>
          <a:p>
            <a:pPr>
              <a:buNone/>
            </a:pPr>
            <a:r>
              <a:rPr lang="en-US" b="1" dirty="0">
                <a:solidFill>
                  <a:srgbClr val="00B050"/>
                </a:solidFill>
              </a:rPr>
              <a:t> </a:t>
            </a:r>
            <a:r>
              <a:rPr lang="en-US" b="1" dirty="0" smtClean="0">
                <a:solidFill>
                  <a:srgbClr val="00B050"/>
                </a:solidFill>
              </a:rPr>
              <a:t>   		</a:t>
            </a:r>
            <a:r>
              <a:rPr lang="en-US" b="1" dirty="0" smtClean="0">
                <a:solidFill>
                  <a:srgbClr val="00B050"/>
                </a:solidFill>
              </a:rPr>
              <a:t>Site </a:t>
            </a:r>
            <a:r>
              <a:rPr lang="en-US" b="1" dirty="0" smtClean="0">
                <a:solidFill>
                  <a:srgbClr val="00B050"/>
                </a:solidFill>
              </a:rPr>
              <a:t>Status Board – provides a flexible framework for evaluating sites from 	various perspectives . Fully customizable </a:t>
            </a:r>
            <a:r>
              <a:rPr lang="en-US" b="1" dirty="0" smtClean="0">
                <a:solidFill>
                  <a:srgbClr val="00B050"/>
                </a:solidFill>
              </a:rPr>
              <a:t>regarding </a:t>
            </a:r>
            <a:r>
              <a:rPr lang="en-US" b="1" dirty="0" smtClean="0">
                <a:solidFill>
                  <a:srgbClr val="00B050"/>
                </a:solidFill>
              </a:rPr>
              <a:t>set of monitoring </a:t>
            </a:r>
            <a:r>
              <a:rPr lang="en-US" b="1" dirty="0" smtClean="0">
                <a:solidFill>
                  <a:srgbClr val="00B050"/>
                </a:solidFill>
              </a:rPr>
              <a:t>	 	metrics </a:t>
            </a:r>
            <a:r>
              <a:rPr lang="en-US" b="1" dirty="0" smtClean="0">
                <a:solidFill>
                  <a:srgbClr val="00B050"/>
                </a:solidFill>
              </a:rPr>
              <a:t>	and user views</a:t>
            </a:r>
          </a:p>
          <a:p>
            <a:r>
              <a:rPr lang="en-US" sz="4400" b="1" dirty="0" smtClean="0">
                <a:solidFill>
                  <a:schemeClr val="tx2"/>
                </a:solidFill>
              </a:rPr>
              <a:t>Cross-VO view of the computing activities of the LHC community </a:t>
            </a:r>
            <a:endParaRPr lang="en-US" sz="4400" b="1" dirty="0" smtClean="0">
              <a:solidFill>
                <a:schemeClr val="tx2"/>
              </a:solidFill>
            </a:endParaRPr>
          </a:p>
          <a:p>
            <a:pPr>
              <a:buNone/>
            </a:pPr>
            <a:r>
              <a:rPr lang="en-US" b="1" dirty="0" smtClean="0">
                <a:solidFill>
                  <a:srgbClr val="00B050"/>
                </a:solidFill>
              </a:rPr>
              <a:t>                      at </a:t>
            </a:r>
            <a:r>
              <a:rPr lang="en-US" b="1" dirty="0" smtClean="0">
                <a:solidFill>
                  <a:srgbClr val="00B050"/>
                </a:solidFill>
              </a:rPr>
              <a:t>the scope of a single site or at the global WLCG scope</a:t>
            </a:r>
          </a:p>
          <a:p>
            <a:pPr>
              <a:buNone/>
            </a:pPr>
            <a:r>
              <a:rPr lang="en-US" b="1" dirty="0">
                <a:solidFill>
                  <a:srgbClr val="00B050"/>
                </a:solidFill>
              </a:rPr>
              <a:t> </a:t>
            </a:r>
            <a:r>
              <a:rPr lang="en-US" b="1" dirty="0" smtClean="0">
                <a:solidFill>
                  <a:srgbClr val="00B050"/>
                </a:solidFill>
              </a:rPr>
              <a:t>       </a:t>
            </a:r>
            <a:r>
              <a:rPr lang="en-US" b="1" dirty="0" smtClean="0">
                <a:solidFill>
                  <a:srgbClr val="00B050"/>
                </a:solidFill>
              </a:rPr>
              <a:t>               </a:t>
            </a:r>
            <a:r>
              <a:rPr lang="en-US" b="1" dirty="0" err="1" smtClean="0">
                <a:solidFill>
                  <a:srgbClr val="00B050"/>
                </a:solidFill>
              </a:rPr>
              <a:t>SiteView</a:t>
            </a:r>
            <a:r>
              <a:rPr lang="en-US" b="1" dirty="0" smtClean="0">
                <a:solidFill>
                  <a:srgbClr val="00B050"/>
                </a:solidFill>
              </a:rPr>
              <a:t>,  WLCG in </a:t>
            </a:r>
            <a:r>
              <a:rPr lang="en-US" b="1" dirty="0" err="1" smtClean="0">
                <a:solidFill>
                  <a:srgbClr val="00B050"/>
                </a:solidFill>
              </a:rPr>
              <a:t>GoogleEarth</a:t>
            </a:r>
            <a:r>
              <a:rPr lang="en-US" b="1" dirty="0" smtClean="0">
                <a:solidFill>
                  <a:srgbClr val="00B050"/>
                </a:solidFill>
              </a:rPr>
              <a:t> </a:t>
            </a:r>
          </a:p>
          <a:p>
            <a:pPr>
              <a:buNone/>
            </a:pPr>
            <a:endParaRPr lang="en-US" b="1" dirty="0">
              <a:solidFill>
                <a:schemeClr val="tx2"/>
              </a:solidFill>
            </a:endParaRPr>
          </a:p>
        </p:txBody>
      </p:sp>
      <p:sp>
        <p:nvSpPr>
          <p:cNvPr id="4" name="Date Placeholder 3"/>
          <p:cNvSpPr>
            <a:spLocks noGrp="1"/>
          </p:cNvSpPr>
          <p:nvPr>
            <p:ph type="dt" sz="half" idx="10"/>
          </p:nvPr>
        </p:nvSpPr>
        <p:spPr/>
        <p:txBody>
          <a:bodyPr/>
          <a:lstStyle/>
          <a:p>
            <a:fld id="{FEC2F5C0-971E-418C-9EEE-DCF3DFEDFABF}"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6</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3408"/>
            <a:ext cx="7596336" cy="1296144"/>
          </a:xfrm>
        </p:spPr>
        <p:txBody>
          <a:bodyPr>
            <a:normAutofit/>
          </a:bodyPr>
          <a:lstStyle/>
          <a:p>
            <a:r>
              <a:rPr lang="en-US" sz="2000" b="1" dirty="0" smtClean="0"/>
              <a:t>Example of the positive impact of the monitoring on  </a:t>
            </a:r>
            <a:br>
              <a:rPr lang="en-US" sz="2000" b="1" dirty="0" smtClean="0"/>
            </a:br>
            <a:r>
              <a:rPr lang="en-US" sz="2000" b="1" dirty="0" smtClean="0"/>
              <a:t> the improvement of the quality of the infrastructure (1)</a:t>
            </a:r>
            <a:endParaRPr lang="en-US" sz="2000" b="1" dirty="0"/>
          </a:p>
        </p:txBody>
      </p:sp>
      <p:sp>
        <p:nvSpPr>
          <p:cNvPr id="3" name="Content Placeholder 2"/>
          <p:cNvSpPr>
            <a:spLocks noGrp="1"/>
          </p:cNvSpPr>
          <p:nvPr>
            <p:ph idx="1"/>
          </p:nvPr>
        </p:nvSpPr>
        <p:spPr>
          <a:xfrm>
            <a:off x="611188" y="1196752"/>
            <a:ext cx="8075612" cy="4741987"/>
          </a:xfrm>
        </p:spPr>
        <p:txBody>
          <a:bodyPr>
            <a:normAutofit/>
          </a:bodyPr>
          <a:lstStyle/>
          <a:p>
            <a:pPr>
              <a:buNone/>
            </a:pPr>
            <a:r>
              <a:rPr lang="en-US" sz="2000" b="1" dirty="0" smtClean="0">
                <a:solidFill>
                  <a:schemeClr val="tx2"/>
                </a:solidFill>
              </a:rPr>
              <a:t>	</a:t>
            </a:r>
            <a:r>
              <a:rPr lang="en-US" sz="1800" b="1" dirty="0" smtClean="0">
                <a:solidFill>
                  <a:schemeClr val="tx2"/>
                </a:solidFill>
              </a:rPr>
              <a:t>Site usability interface developed in a close collaboration with the </a:t>
            </a:r>
            <a:r>
              <a:rPr lang="en-US" sz="1800" b="1" dirty="0" smtClean="0">
                <a:solidFill>
                  <a:schemeClr val="tx2"/>
                </a:solidFill>
              </a:rPr>
              <a:t>C</a:t>
            </a:r>
            <a:r>
              <a:rPr lang="en-US" sz="1800" b="1" dirty="0" smtClean="0">
                <a:solidFill>
                  <a:schemeClr val="tx2"/>
                </a:solidFill>
              </a:rPr>
              <a:t>MS community is widely used by the CMS for the site commissioning activity. Due to site commissioning activity substantial progress was done over last years in the improvement of the quality of the distributed sites and services used by CMS. Currently this application is deployed and used by 4 LHC VOs. Site usability plots  are used as an important metric for  weekly reports for the WLCG management board.</a:t>
            </a:r>
          </a:p>
          <a:p>
            <a:pPr algn="ctr">
              <a:buNone/>
            </a:pPr>
            <a:r>
              <a:rPr lang="en-US" sz="1600" b="1" dirty="0" smtClean="0">
                <a:solidFill>
                  <a:srgbClr val="C00000"/>
                </a:solidFill>
              </a:rPr>
              <a:t>Comparison of the CMS Site usability plots for 2008, 2009, and 2010</a:t>
            </a:r>
          </a:p>
          <a:p>
            <a:pPr algn="ctr">
              <a:buNone/>
            </a:pPr>
            <a:r>
              <a:rPr lang="en-US" sz="1600" b="1" dirty="0" smtClean="0">
                <a:solidFill>
                  <a:srgbClr val="C00000"/>
                </a:solidFill>
              </a:rPr>
              <a:t>correspondingly</a:t>
            </a:r>
            <a:endParaRPr lang="en-US" sz="1600" b="1" dirty="0">
              <a:solidFill>
                <a:srgbClr val="C0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539552" y="3789040"/>
            <a:ext cx="2108599" cy="23804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491880" y="3789040"/>
            <a:ext cx="2084065" cy="233161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300192" y="3789040"/>
            <a:ext cx="2103445" cy="2448272"/>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F38C8C13-4C03-4E32-AEEF-6B92DE7590CA}" type="datetime1">
              <a:rPr lang="en-US" smtClean="0"/>
              <a:t>9/14/2010</a:t>
            </a:fld>
            <a:endParaRPr lang="en-US"/>
          </a:p>
        </p:txBody>
      </p:sp>
      <p:sp>
        <p:nvSpPr>
          <p:cNvPr id="8" name="Slide Number Placeholder 7"/>
          <p:cNvSpPr>
            <a:spLocks noGrp="1"/>
          </p:cNvSpPr>
          <p:nvPr>
            <p:ph type="sldNum" sz="quarter" idx="12"/>
          </p:nvPr>
        </p:nvSpPr>
        <p:spPr/>
        <p:txBody>
          <a:bodyPr/>
          <a:lstStyle/>
          <a:p>
            <a:fld id="{72B979EC-C478-594C-8623-5C89DCD70304}" type="slidenum">
              <a:rPr lang="en-US" smtClean="0"/>
              <a:pPr/>
              <a:t>7</a:t>
            </a:fld>
            <a:endParaRPr lang="en-US"/>
          </a:p>
        </p:txBody>
      </p:sp>
      <p:sp>
        <p:nvSpPr>
          <p:cNvPr id="9" name="Footer Placeholder 8"/>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196752"/>
          </a:xfrm>
        </p:spPr>
        <p:txBody>
          <a:bodyPr>
            <a:normAutofit/>
          </a:bodyPr>
          <a:lstStyle/>
          <a:p>
            <a:r>
              <a:rPr lang="en-US" sz="2000" b="1" dirty="0" smtClean="0"/>
              <a:t>		Example of the positive impact of the monitoring on the    	improvement of the quality of the infrastructure (2)</a:t>
            </a:r>
            <a:endParaRPr lang="en-US" sz="2000" b="1" dirty="0"/>
          </a:p>
        </p:txBody>
      </p:sp>
      <p:pic>
        <p:nvPicPr>
          <p:cNvPr id="4" name="Picture 2"/>
          <p:cNvPicPr>
            <a:picLocks noChangeAspect="1" noChangeArrowheads="1"/>
          </p:cNvPicPr>
          <p:nvPr/>
        </p:nvPicPr>
        <p:blipFill>
          <a:blip r:embed="rId2" cstate="print"/>
          <a:srcRect/>
          <a:stretch>
            <a:fillRect/>
          </a:stretch>
        </p:blipFill>
        <p:spPr bwMode="auto">
          <a:xfrm>
            <a:off x="251520" y="4005064"/>
            <a:ext cx="3312368" cy="234026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198D0DE9-8A7E-4238-B619-CED3449AE10B}" type="datetime1">
              <a:rPr lang="en-US" smtClean="0"/>
              <a:t>9/14/2010</a:t>
            </a:fld>
            <a:endParaRPr lang="en-US"/>
          </a:p>
        </p:txBody>
      </p:sp>
      <p:sp>
        <p:nvSpPr>
          <p:cNvPr id="6" name="Slide Number Placeholder 5"/>
          <p:cNvSpPr>
            <a:spLocks noGrp="1"/>
          </p:cNvSpPr>
          <p:nvPr>
            <p:ph type="sldNum" sz="quarter" idx="12"/>
          </p:nvPr>
        </p:nvSpPr>
        <p:spPr/>
        <p:txBody>
          <a:bodyPr/>
          <a:lstStyle/>
          <a:p>
            <a:fld id="{72B979EC-C478-594C-8623-5C89DCD70304}" type="slidenum">
              <a:rPr lang="en-US" smtClean="0"/>
              <a:pPr/>
              <a:t>8</a:t>
            </a:fld>
            <a:endParaRPr lang="en-US"/>
          </a:p>
        </p:txBody>
      </p:sp>
      <p:sp>
        <p:nvSpPr>
          <p:cNvPr id="7" name="Footer Placeholder 6"/>
          <p:cNvSpPr>
            <a:spLocks noGrp="1"/>
          </p:cNvSpPr>
          <p:nvPr>
            <p:ph type="ftr" sz="quarter" idx="11"/>
          </p:nvPr>
        </p:nvSpPr>
        <p:spPr/>
        <p:txBody>
          <a:bodyPr/>
          <a:lstStyle/>
          <a:p>
            <a:pPr>
              <a:defRPr/>
            </a:pPr>
            <a:r>
              <a:rPr lang="en-US" smtClean="0"/>
              <a:t>Julia Andreeva, CERN     EGI Technical Forum, Amsterdam</a:t>
            </a:r>
            <a:endParaRPr lang="en-US"/>
          </a:p>
        </p:txBody>
      </p:sp>
      <p:pic>
        <p:nvPicPr>
          <p:cNvPr id="1027" name="Picture 3"/>
          <p:cNvPicPr>
            <a:picLocks noChangeAspect="1" noChangeArrowheads="1"/>
          </p:cNvPicPr>
          <p:nvPr/>
        </p:nvPicPr>
        <p:blipFill>
          <a:blip r:embed="rId3" cstate="print"/>
          <a:srcRect/>
          <a:stretch>
            <a:fillRect/>
          </a:stretch>
        </p:blipFill>
        <p:spPr bwMode="auto">
          <a:xfrm>
            <a:off x="3779912" y="4509120"/>
            <a:ext cx="1728192" cy="1296144"/>
          </a:xfrm>
          <a:prstGeom prst="rect">
            <a:avLst/>
          </a:prstGeom>
          <a:noFill/>
          <a:ln w="9525">
            <a:noFill/>
            <a:miter lim="800000"/>
            <a:headEnd/>
            <a:tailEnd/>
          </a:ln>
        </p:spPr>
      </p:pic>
      <p:sp>
        <p:nvSpPr>
          <p:cNvPr id="11" name="Rectangle 10"/>
          <p:cNvSpPr/>
          <p:nvPr/>
        </p:nvSpPr>
        <p:spPr>
          <a:xfrm>
            <a:off x="3995936" y="3717032"/>
            <a:ext cx="489654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Monthly success rate statistics for CMS user analysis jobs  in January and August  of 2010 correspondingly . Success rate improvement 12 %</a:t>
            </a:r>
          </a:p>
        </p:txBody>
      </p:sp>
      <p:pic>
        <p:nvPicPr>
          <p:cNvPr id="1028" name="Picture 4"/>
          <p:cNvPicPr>
            <a:picLocks noGrp="1" noChangeAspect="1" noChangeArrowheads="1"/>
          </p:cNvPicPr>
          <p:nvPr>
            <p:ph idx="1"/>
          </p:nvPr>
        </p:nvPicPr>
        <p:blipFill>
          <a:blip r:embed="rId4" cstate="print"/>
          <a:srcRect/>
          <a:stretch>
            <a:fillRect/>
          </a:stretch>
        </p:blipFill>
        <p:spPr bwMode="auto">
          <a:xfrm>
            <a:off x="5940152" y="4491118"/>
            <a:ext cx="1773692" cy="1330269"/>
          </a:xfrm>
          <a:prstGeom prst="rect">
            <a:avLst/>
          </a:prstGeom>
          <a:noFill/>
          <a:ln w="9525">
            <a:noFill/>
            <a:miter lim="800000"/>
            <a:headEnd/>
            <a:tailEnd/>
          </a:ln>
        </p:spPr>
      </p:pic>
      <p:sp>
        <p:nvSpPr>
          <p:cNvPr id="13" name="TextBox 12"/>
          <p:cNvSpPr txBox="1"/>
          <p:nvPr/>
        </p:nvSpPr>
        <p:spPr>
          <a:xfrm>
            <a:off x="7668344" y="4549676"/>
            <a:ext cx="1080120" cy="1015663"/>
          </a:xfrm>
          <a:prstGeom prst="rect">
            <a:avLst/>
          </a:prstGeom>
          <a:noFill/>
        </p:spPr>
        <p:txBody>
          <a:bodyPr wrap="square" rtlCol="0">
            <a:spAutoFit/>
          </a:bodyPr>
          <a:lstStyle/>
          <a:p>
            <a:r>
              <a:rPr lang="en-US" sz="1000" b="1" dirty="0" smtClean="0">
                <a:solidFill>
                  <a:schemeClr val="tx2"/>
                </a:solidFill>
              </a:rPr>
              <a:t>Failures of user jobs include failures caused by user errors </a:t>
            </a:r>
            <a:endParaRPr lang="en-US" sz="1000" b="1" dirty="0">
              <a:solidFill>
                <a:schemeClr val="tx2"/>
              </a:solidFill>
            </a:endParaRPr>
          </a:p>
        </p:txBody>
      </p:sp>
      <p:sp>
        <p:nvSpPr>
          <p:cNvPr id="14" name="Rectangle 13"/>
          <p:cNvSpPr/>
          <p:nvPr/>
        </p:nvSpPr>
        <p:spPr>
          <a:xfrm>
            <a:off x="0" y="1305343"/>
            <a:ext cx="9144000" cy="2031325"/>
          </a:xfrm>
          <a:prstGeom prst="rect">
            <a:avLst/>
          </a:prstGeom>
        </p:spPr>
        <p:txBody>
          <a:bodyPr wrap="square">
            <a:spAutoFit/>
          </a:bodyPr>
          <a:lstStyle/>
          <a:p>
            <a:r>
              <a:rPr lang="en-US" b="1" dirty="0" smtClean="0">
                <a:solidFill>
                  <a:schemeClr val="tx2"/>
                </a:solidFill>
              </a:rPr>
              <a:t>Dashboard generates weekly reports with monitoring metrics related to data analysis on the GRID (number of users, number of processed jobs, number of used slots, success rate, most important failure reasons). Based on these reports the CMS analysis support team takes actions in order to improve success rate of the  user analysis. Every substantial negative fluctuation of the success rate is being investigated and addressed.  This allowed to </a:t>
            </a:r>
            <a:r>
              <a:rPr lang="en-US" b="1" dirty="0" smtClean="0">
                <a:solidFill>
                  <a:schemeClr val="tx2"/>
                </a:solidFill>
              </a:rPr>
              <a:t> </a:t>
            </a:r>
            <a:r>
              <a:rPr lang="en-US" b="1" dirty="0" smtClean="0">
                <a:solidFill>
                  <a:schemeClr val="tx2"/>
                </a:solidFill>
              </a:rPr>
              <a:t>increase of the success rate of the user jobs since the beginning of 2010</a:t>
            </a:r>
            <a:endParaRPr lang="en-US"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 Dashboard framework</a:t>
            </a:r>
            <a:endParaRPr lang="en-US" sz="4000" dirty="0"/>
          </a:p>
        </p:txBody>
      </p:sp>
      <p:sp>
        <p:nvSpPr>
          <p:cNvPr id="3" name="Content Placeholder 2"/>
          <p:cNvSpPr>
            <a:spLocks noGrp="1"/>
          </p:cNvSpPr>
          <p:nvPr>
            <p:ph idx="1"/>
          </p:nvPr>
        </p:nvSpPr>
        <p:spPr/>
        <p:txBody>
          <a:bodyPr/>
          <a:lstStyle/>
          <a:p>
            <a:r>
              <a:rPr lang="en-US" dirty="0" smtClean="0">
                <a:solidFill>
                  <a:schemeClr val="tx2"/>
                </a:solidFill>
              </a:rPr>
              <a:t>All </a:t>
            </a:r>
            <a:r>
              <a:rPr lang="en-US" dirty="0" smtClean="0">
                <a:solidFill>
                  <a:schemeClr val="tx2"/>
                </a:solidFill>
              </a:rPr>
              <a:t>Dashboard applications </a:t>
            </a:r>
            <a:r>
              <a:rPr lang="en-US" dirty="0" smtClean="0">
                <a:solidFill>
                  <a:schemeClr val="tx2"/>
                </a:solidFill>
              </a:rPr>
              <a:t>are constructed in the generic Dashboard framework (developed in Python), which provides construction blocks  for the main components of the monitoring system :</a:t>
            </a:r>
          </a:p>
          <a:p>
            <a:pPr>
              <a:buNone/>
            </a:pPr>
            <a:r>
              <a:rPr lang="en-US" dirty="0" smtClean="0">
                <a:solidFill>
                  <a:schemeClr val="tx2"/>
                </a:solidFill>
              </a:rPr>
              <a:t>     - data collectors</a:t>
            </a:r>
          </a:p>
          <a:p>
            <a:pPr>
              <a:buNone/>
            </a:pPr>
            <a:r>
              <a:rPr lang="en-US" dirty="0">
                <a:solidFill>
                  <a:schemeClr val="tx2"/>
                </a:solidFill>
              </a:rPr>
              <a:t> </a:t>
            </a:r>
            <a:r>
              <a:rPr lang="en-US" dirty="0" smtClean="0">
                <a:solidFill>
                  <a:schemeClr val="tx2"/>
                </a:solidFill>
              </a:rPr>
              <a:t>    - data repositories</a:t>
            </a:r>
          </a:p>
          <a:p>
            <a:pPr>
              <a:buNone/>
            </a:pPr>
            <a:r>
              <a:rPr lang="en-US" dirty="0">
                <a:solidFill>
                  <a:schemeClr val="tx2"/>
                </a:solidFill>
              </a:rPr>
              <a:t> </a:t>
            </a:r>
            <a:r>
              <a:rPr lang="en-US" dirty="0" smtClean="0">
                <a:solidFill>
                  <a:schemeClr val="tx2"/>
                </a:solidFill>
              </a:rPr>
              <a:t>    - user interfaces and APIs for data </a:t>
            </a:r>
            <a:r>
              <a:rPr lang="en-US" dirty="0" smtClean="0">
                <a:solidFill>
                  <a:schemeClr val="tx2"/>
                </a:solidFill>
              </a:rPr>
              <a:t>	retrieval</a:t>
            </a:r>
            <a:endParaRPr lang="en-US" dirty="0" smtClean="0">
              <a:solidFill>
                <a:schemeClr val="tx2"/>
              </a:solidFill>
            </a:endParaRPr>
          </a:p>
          <a:p>
            <a:endParaRPr lang="en-US" dirty="0"/>
          </a:p>
        </p:txBody>
      </p:sp>
      <p:sp>
        <p:nvSpPr>
          <p:cNvPr id="4" name="Date Placeholder 3"/>
          <p:cNvSpPr>
            <a:spLocks noGrp="1"/>
          </p:cNvSpPr>
          <p:nvPr>
            <p:ph type="dt" sz="half" idx="10"/>
          </p:nvPr>
        </p:nvSpPr>
        <p:spPr/>
        <p:txBody>
          <a:bodyPr/>
          <a:lstStyle/>
          <a:p>
            <a:fld id="{1F2ACF23-440A-45E4-B29C-CB6A1BE5F3CE}" type="datetime1">
              <a:rPr lang="en-US" smtClean="0"/>
              <a:t>9/14/2010</a:t>
            </a:fld>
            <a:endParaRPr lang="en-US"/>
          </a:p>
        </p:txBody>
      </p:sp>
      <p:sp>
        <p:nvSpPr>
          <p:cNvPr id="5" name="Slide Number Placeholder 4"/>
          <p:cNvSpPr>
            <a:spLocks noGrp="1"/>
          </p:cNvSpPr>
          <p:nvPr>
            <p:ph type="sldNum" sz="quarter" idx="12"/>
          </p:nvPr>
        </p:nvSpPr>
        <p:spPr/>
        <p:txBody>
          <a:bodyPr/>
          <a:lstStyle/>
          <a:p>
            <a:fld id="{72B979EC-C478-594C-8623-5C89DCD70304}" type="slidenum">
              <a:rPr lang="en-US" smtClean="0"/>
              <a:pPr/>
              <a:t>9</a:t>
            </a:fld>
            <a:endParaRPr lang="en-US"/>
          </a:p>
        </p:txBody>
      </p:sp>
      <p:sp>
        <p:nvSpPr>
          <p:cNvPr id="6" name="Footer Placeholder 5"/>
          <p:cNvSpPr>
            <a:spLocks noGrp="1"/>
          </p:cNvSpPr>
          <p:nvPr>
            <p:ph type="ftr" sz="quarter" idx="11"/>
          </p:nvPr>
        </p:nvSpPr>
        <p:spPr/>
        <p:txBody>
          <a:bodyPr/>
          <a:lstStyle/>
          <a:p>
            <a:pPr>
              <a:defRPr/>
            </a:pPr>
            <a:r>
              <a:rPr lang="en-US" smtClean="0"/>
              <a:t>Julia Andreeva, CERN     EGI Technical Forum, Amsterdam</a:t>
            </a:r>
            <a:endParaRPr lang="en-US"/>
          </a:p>
        </p:txBody>
      </p:sp>
    </p:spTree>
  </p:cSld>
  <p:clrMapOvr>
    <a:masterClrMapping/>
  </p:clrMapOvr>
</p:sld>
</file>

<file path=ppt/theme/theme1.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EGI-InSPIRE-Slide-Template_v4.pot</Template>
  <TotalTime>620</TotalTime>
  <Words>1768</Words>
  <Application>Microsoft Office PowerPoint</Application>
  <PresentationFormat>On-screen Show (4:3)</PresentationFormat>
  <Paragraphs>228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EGI-InSPIRE-Slide-Template_v4</vt:lpstr>
      <vt:lpstr>Monitoring of the infrastructure from the VO perspective</vt:lpstr>
      <vt:lpstr>Table of content</vt:lpstr>
      <vt:lpstr>VO monitoring. Motivation.</vt:lpstr>
      <vt:lpstr>VO monitoring. Complexity.</vt:lpstr>
      <vt:lpstr>Experiment Dashboard as an example of the VO monitoring system</vt:lpstr>
      <vt:lpstr>Main areas covered by the Experiment Dashboard Applications</vt:lpstr>
      <vt:lpstr>Example of the positive impact of the monitoring on    the improvement of the quality of the infrastructure (1)</vt:lpstr>
      <vt:lpstr>  Example of the positive impact of the monitoring on the     improvement of the quality of the infrastructure (2)</vt:lpstr>
      <vt:lpstr>Experiment Dashboard framework</vt:lpstr>
      <vt:lpstr>Implementation. Various use cases</vt:lpstr>
      <vt:lpstr>Data flow in the Dashboard framework (1)</vt:lpstr>
      <vt:lpstr>Data flow in the Dashboard framework (2)</vt:lpstr>
      <vt:lpstr>Data flow in the Dashboard framework (3)</vt:lpstr>
      <vt:lpstr>Job monitoring example (1)</vt:lpstr>
      <vt:lpstr>Job monitoring example (2)</vt:lpstr>
      <vt:lpstr>Job monitoring example (3)</vt:lpstr>
      <vt:lpstr>Example of the application which provides  cross-VO view </vt:lpstr>
      <vt:lpstr>WLCG in Google Earth</vt:lpstr>
      <vt:lpstr>Summary</vt:lpstr>
      <vt:lpstr>Backup slide. Complete or partial implementation of the data flow in the Dashboard framework (1)</vt:lpstr>
      <vt:lpstr>Backup slide. Complete or partial implementation of the data flow in the Dashboard framework (2)</vt:lpstr>
      <vt:lpstr>Site Status Board example (1)</vt:lpstr>
      <vt:lpstr>Site Status Board example (2)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Shiers</dc:creator>
  <cp:lastModifiedBy>andreeva</cp:lastModifiedBy>
  <cp:revision>25</cp:revision>
  <dcterms:created xsi:type="dcterms:W3CDTF">2010-09-06T07:39:54Z</dcterms:created>
  <dcterms:modified xsi:type="dcterms:W3CDTF">2010-09-14T10:21:32Z</dcterms:modified>
</cp:coreProperties>
</file>