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68" r:id="rId3"/>
    <p:sldId id="269" r:id="rId4"/>
    <p:sldId id="270" r:id="rId5"/>
    <p:sldId id="274" r:id="rId6"/>
    <p:sldId id="259" r:id="rId7"/>
    <p:sldId id="267" r:id="rId8"/>
    <p:sldId id="258" r:id="rId9"/>
    <p:sldId id="271" r:id="rId10"/>
    <p:sldId id="260" r:id="rId11"/>
    <p:sldId id="262" r:id="rId12"/>
    <p:sldId id="264" r:id="rId13"/>
    <p:sldId id="261" r:id="rId14"/>
    <p:sldId id="272" r:id="rId15"/>
    <p:sldId id="266" r:id="rId16"/>
    <p:sldId id="25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DB591-B96B-F149-B38D-A434696DB5F3}" type="datetimeFigureOut">
              <a:rPr lang="en-US" smtClean="0"/>
              <a:pPr/>
              <a:t>9/13/10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4A32F-84C5-5C45-9332-D625BF239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1F42AF-FCD1-5441-B2D8-04C398C74A62}" type="slidenum">
              <a:rPr lang="es-ES"/>
              <a:pPr/>
              <a:t>5</a:t>
            </a:fld>
            <a:endParaRPr lang="es-E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981200" y="5562600"/>
            <a:ext cx="5410200" cy="846138"/>
            <a:chOff x="2038350" y="5943600"/>
            <a:chExt cx="5410200" cy="846889"/>
          </a:xfrm>
        </p:grpSpPr>
        <p:pic>
          <p:nvPicPr>
            <p:cNvPr id="8" name="Picture 9" descr="FP7-cap-CMYK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38350" y="5982368"/>
              <a:ext cx="990600" cy="808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eu-flag-blue-yellow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06954" y="6004075"/>
              <a:ext cx="1141596" cy="77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209925" y="5943600"/>
              <a:ext cx="2819400" cy="83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200" dirty="0" err="1"/>
                <a:t>StratusLab</a:t>
              </a:r>
              <a:r>
                <a:rPr lang="en-US" sz="1200" dirty="0"/>
                <a:t> is co-funded by the</a:t>
              </a:r>
            </a:p>
            <a:p>
              <a:pPr algn="ctr">
                <a:defRPr/>
              </a:pPr>
              <a:r>
                <a:rPr lang="en-US" sz="1200" dirty="0"/>
                <a:t>European Community’s  Seventh</a:t>
              </a:r>
            </a:p>
            <a:p>
              <a:pPr algn="ctr">
                <a:defRPr/>
              </a:pPr>
              <a:r>
                <a:rPr lang="en-US" sz="1200" dirty="0"/>
                <a:t>Framework </a:t>
              </a:r>
              <a:r>
                <a:rPr lang="en-US" sz="1200" dirty="0" err="1"/>
                <a:t>Programme</a:t>
              </a:r>
              <a:r>
                <a:rPr lang="en-US" sz="1200" dirty="0"/>
                <a:t> (Capacities)</a:t>
              </a:r>
            </a:p>
            <a:p>
              <a:pPr algn="ctr">
                <a:defRPr/>
              </a:pPr>
              <a:r>
                <a:rPr lang="en-US" sz="1200" dirty="0"/>
                <a:t>Grant Agreement INSFO-RI-261552</a:t>
              </a:r>
            </a:p>
          </p:txBody>
        </p:sp>
      </p:grp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38862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4176713"/>
            <a:ext cx="7239000" cy="1538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2010, Members of the </a:t>
            </a:r>
            <a:r>
              <a:rPr lang="en-US" sz="1400" dirty="0" err="1"/>
              <a:t>StratusLab</a:t>
            </a:r>
            <a:r>
              <a:rPr lang="en-US" sz="1400" dirty="0"/>
              <a:t> collaboration: </a:t>
            </a:r>
            <a:r>
              <a:rPr lang="en-US" sz="1400"/>
              <a:t>Centre </a:t>
            </a:r>
            <a:r>
              <a:rPr lang="en-US" sz="1400" smtClean="0"/>
              <a:t>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/>
              <a:t>Scientifique</a:t>
            </a:r>
            <a:r>
              <a:rPr lang="en-US" sz="1400" dirty="0"/>
              <a:t>, Universidad </a:t>
            </a:r>
            <a:r>
              <a:rPr lang="en-US" sz="1400" dirty="0" err="1"/>
              <a:t>Complutense</a:t>
            </a:r>
            <a:r>
              <a:rPr lang="en-US" sz="1400" dirty="0"/>
              <a:t> de Madrid, Greek Research and Technology Network S.A., SixSq Sàrl, </a:t>
            </a:r>
            <a:r>
              <a:rPr lang="en-US" sz="1400" dirty="0" err="1"/>
              <a:t>Telefónica</a:t>
            </a:r>
            <a:r>
              <a:rPr lang="en-US" sz="1400" dirty="0"/>
              <a:t> </a:t>
            </a:r>
            <a:r>
              <a:rPr lang="en-US" sz="1400" dirty="0" err="1"/>
              <a:t>Investigación</a:t>
            </a:r>
            <a:r>
              <a:rPr lang="en-US" sz="1400" dirty="0"/>
              <a:t> </a:t>
            </a:r>
            <a:r>
              <a:rPr lang="en-US" sz="1400" dirty="0" err="1"/>
              <a:t>y</a:t>
            </a:r>
            <a:r>
              <a:rPr lang="en-US" sz="1400" dirty="0"/>
              <a:t> </a:t>
            </a:r>
            <a:r>
              <a:rPr lang="en-US" sz="1400" dirty="0" err="1"/>
              <a:t>Desarrollo</a:t>
            </a:r>
            <a:r>
              <a:rPr lang="en-US" sz="1400" dirty="0"/>
              <a:t> SA, and The Provost Fellows and Scholars of the College of the Holy and Undivided Trinity of Queen Elizabeth Near Dublin.</a:t>
            </a:r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1" fontAlgn="base" hangingPunct="1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1" fontAlgn="base" hangingPunct="1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Integrating Cloud Monitoring and Accounting with Grid Operational Tools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Vangelis </a:t>
            </a:r>
            <a:r>
              <a:rPr lang="en-US" dirty="0" err="1" smtClean="0"/>
              <a:t>Floros</a:t>
            </a:r>
            <a:r>
              <a:rPr lang="en-US" dirty="0" smtClean="0"/>
              <a:t>, GRNET</a:t>
            </a:r>
          </a:p>
          <a:p>
            <a:endParaRPr lang="en-US" dirty="0" smtClean="0"/>
          </a:p>
          <a:p>
            <a:r>
              <a:rPr lang="en-US" sz="1800" i="1" dirty="0" err="1" smtClean="0"/>
              <a:t>Instrumenting</a:t>
            </a:r>
            <a:r>
              <a:rPr lang="en-US" sz="1800" i="1" dirty="0" smtClean="0"/>
              <a:t> the Infrastructure, </a:t>
            </a:r>
          </a:p>
          <a:p>
            <a:r>
              <a:rPr lang="en-US" sz="1800" i="1" dirty="0" smtClean="0"/>
              <a:t>EGI Technical Forum, Amsterdam, 14 Sept. 2010</a:t>
            </a:r>
            <a:endParaRPr lang="en-US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mtClean="0"/>
              <a:t>WHO is doing WHAT, WHERE, for HOW LONG</a:t>
            </a:r>
          </a:p>
          <a:p>
            <a:r>
              <a:rPr lang="en-US" smtClean="0"/>
              <a:t>Enforce site policies, user quota</a:t>
            </a:r>
          </a:p>
          <a:p>
            <a:r>
              <a:rPr lang="en-US" smtClean="0"/>
              <a:t>“Charge” users based on usage</a:t>
            </a:r>
          </a:p>
          <a:p>
            <a:r>
              <a:rPr lang="en-US" smtClean="0"/>
              <a:t>Guarantee fair share of resources among users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Accounting in the grid and the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04800" y="1314888"/>
            <a:ext cx="8534400" cy="5105400"/>
          </a:xfrm>
        </p:spPr>
        <p:txBody>
          <a:bodyPr/>
          <a:lstStyle/>
          <a:p>
            <a:r>
              <a:rPr lang="en-US" dirty="0" smtClean="0"/>
              <a:t>Grid</a:t>
            </a:r>
          </a:p>
          <a:p>
            <a:pPr lvl="1"/>
            <a:r>
              <a:rPr lang="en-US" dirty="0" smtClean="0"/>
              <a:t>A large volume of information is kept enabling the profiling of the resource utilization by grid users</a:t>
            </a:r>
          </a:p>
          <a:p>
            <a:pPr lvl="1"/>
            <a:r>
              <a:rPr lang="en-US" dirty="0" smtClean="0"/>
              <a:t>Resources consumed during job submission (CPU, Memory)</a:t>
            </a:r>
          </a:p>
          <a:p>
            <a:pPr lvl="1"/>
            <a:r>
              <a:rPr lang="en-US" dirty="0" smtClean="0"/>
              <a:t>Volume of data and number of replicas in SE/LFC</a:t>
            </a:r>
          </a:p>
          <a:p>
            <a:pPr lvl="1"/>
            <a:r>
              <a:rPr lang="en-US" dirty="0" smtClean="0"/>
              <a:t>Used primarily to better understand </a:t>
            </a:r>
            <a:r>
              <a:rPr lang="en-US" dirty="0" smtClean="0"/>
              <a:t>resource utilization and take scheduling decisions</a:t>
            </a:r>
          </a:p>
          <a:p>
            <a:r>
              <a:rPr lang="en-US" dirty="0" smtClean="0"/>
              <a:t>Cloud</a:t>
            </a:r>
          </a:p>
          <a:p>
            <a:pPr lvl="1"/>
            <a:r>
              <a:rPr lang="en-US" dirty="0" smtClean="0"/>
              <a:t>Pay </a:t>
            </a:r>
            <a:r>
              <a:rPr lang="en-US" dirty="0" smtClean="0"/>
              <a:t>per usage model</a:t>
            </a:r>
            <a:endParaRPr lang="en-US" dirty="0" smtClean="0"/>
          </a:p>
          <a:p>
            <a:pPr lvl="1"/>
            <a:r>
              <a:rPr lang="en-US" dirty="0" smtClean="0"/>
              <a:t>Proper</a:t>
            </a:r>
            <a:r>
              <a:rPr lang="en-US" dirty="0" smtClean="0"/>
              <a:t>, accurate and detailed accounting is fundamental</a:t>
            </a:r>
            <a:endParaRPr lang="en-US" dirty="0" smtClean="0"/>
          </a:p>
          <a:p>
            <a:pPr lvl="1"/>
            <a:r>
              <a:rPr lang="en-US" dirty="0" smtClean="0"/>
              <a:t>Important </a:t>
            </a:r>
            <a:r>
              <a:rPr lang="en-US" dirty="0" smtClean="0"/>
              <a:t>for charging users based </a:t>
            </a:r>
            <a:r>
              <a:rPr lang="en-US" dirty="0" smtClean="0"/>
              <a:t>on:</a:t>
            </a:r>
            <a:endParaRPr lang="en-US" dirty="0" smtClean="0"/>
          </a:p>
          <a:p>
            <a:pPr lvl="2"/>
            <a:r>
              <a:rPr lang="en-US" dirty="0" smtClean="0"/>
              <a:t>Virtual Appliances used</a:t>
            </a:r>
          </a:p>
          <a:p>
            <a:pPr lvl="2"/>
            <a:r>
              <a:rPr lang="en-US" dirty="0" smtClean="0"/>
              <a:t>Network bandwidth consumed</a:t>
            </a:r>
          </a:p>
          <a:p>
            <a:pPr lvl="2"/>
            <a:r>
              <a:rPr lang="en-US" dirty="0" smtClean="0"/>
              <a:t>Storage occupied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Grid on the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04800" y="1226280"/>
            <a:ext cx="8534400" cy="5105400"/>
          </a:xfrm>
        </p:spPr>
        <p:txBody>
          <a:bodyPr/>
          <a:lstStyle/>
          <a:p>
            <a:r>
              <a:rPr lang="en-US" sz="2000" dirty="0" smtClean="0"/>
              <a:t>Grid sites on the cloud</a:t>
            </a:r>
          </a:p>
          <a:p>
            <a:pPr lvl="1"/>
            <a:r>
              <a:rPr lang="en-US" sz="1800" dirty="0" smtClean="0"/>
              <a:t>Dynamic and Elastic </a:t>
            </a:r>
          </a:p>
          <a:p>
            <a:pPr lvl="1"/>
            <a:r>
              <a:rPr lang="en-US" sz="1800" dirty="0" smtClean="0"/>
              <a:t>Nodes can be added and removed on the fly </a:t>
            </a:r>
          </a:p>
          <a:p>
            <a:pPr lvl="1"/>
            <a:r>
              <a:rPr lang="en-US" sz="1800" dirty="0" smtClean="0"/>
              <a:t>Storage can be allocated and released on demand to satisfy temporal peak demands</a:t>
            </a:r>
          </a:p>
          <a:p>
            <a:pPr lvl="1"/>
            <a:r>
              <a:rPr lang="en-US" sz="1800" dirty="0" err="1" smtClean="0"/>
              <a:t>VMs</a:t>
            </a:r>
            <a:r>
              <a:rPr lang="en-US" sz="1800" dirty="0" smtClean="0"/>
              <a:t> can be migrated to enable optimum performance (e.g. collocate them to run </a:t>
            </a:r>
            <a:r>
              <a:rPr lang="en-US" sz="1800" dirty="0" err="1" smtClean="0"/>
              <a:t>OpenMP</a:t>
            </a:r>
            <a:r>
              <a:rPr lang="en-US" sz="1800" dirty="0" smtClean="0"/>
              <a:t> and MPI code) </a:t>
            </a:r>
          </a:p>
          <a:p>
            <a:r>
              <a:rPr lang="en-US" sz="2000" dirty="0" smtClean="0"/>
              <a:t>Challenge: Apply the pay-per usage model for grid sites</a:t>
            </a:r>
          </a:p>
          <a:p>
            <a:pPr lvl="1"/>
            <a:r>
              <a:rPr lang="en-US" sz="1800" dirty="0" smtClean="0"/>
              <a:t>One resource provider might host multiple grid sites form different domains</a:t>
            </a:r>
          </a:p>
          <a:p>
            <a:pPr lvl="1"/>
            <a:r>
              <a:rPr lang="en-US" sz="1800" dirty="0" smtClean="0"/>
              <a:t>Fair share among this sites or “credit”-based approach will be required</a:t>
            </a:r>
          </a:p>
          <a:p>
            <a:pPr lvl="1"/>
            <a:r>
              <a:rPr lang="en-US" sz="1800" dirty="0" smtClean="0"/>
              <a:t>Implications from hosting grid services in hybrid cloud environments</a:t>
            </a:r>
            <a:endParaRPr lang="en-US" sz="1800" dirty="0" smtClean="0"/>
          </a:p>
          <a:p>
            <a:r>
              <a:rPr lang="en-US" sz="2000" dirty="0" smtClean="0"/>
              <a:t>Impact of grid workloads on cloud utilization </a:t>
            </a:r>
          </a:p>
          <a:p>
            <a:pPr lvl="1"/>
            <a:r>
              <a:rPr lang="en-US" sz="1800" dirty="0" smtClean="0"/>
              <a:t>Profiling of cloud resource usage</a:t>
            </a:r>
          </a:p>
          <a:p>
            <a:pPr lvl="1"/>
            <a:r>
              <a:rPr lang="en-US" sz="1800" dirty="0" smtClean="0"/>
              <a:t> Co-relate cloud </a:t>
            </a:r>
            <a:r>
              <a:rPr lang="en-US" sz="1800" dirty="0" smtClean="0"/>
              <a:t>utilization</a:t>
            </a:r>
            <a:r>
              <a:rPr lang="en-US" sz="1800" dirty="0" smtClean="0"/>
              <a:t> </a:t>
            </a:r>
            <a:r>
              <a:rPr lang="en-US" sz="1800" dirty="0" smtClean="0"/>
              <a:t>with grid workloads</a:t>
            </a:r>
            <a:endParaRPr lang="en-US" sz="1800" dirty="0" smtClean="0"/>
          </a:p>
          <a:p>
            <a:pPr lvl="1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Grid/Cloud interaction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Use the right VM for the right job:</a:t>
            </a:r>
          </a:p>
          <a:p>
            <a:pPr lvl="1"/>
            <a:r>
              <a:rPr lang="en-US" dirty="0" err="1" smtClean="0"/>
              <a:t>Multicore</a:t>
            </a:r>
            <a:r>
              <a:rPr lang="en-US" dirty="0" smtClean="0"/>
              <a:t> </a:t>
            </a:r>
            <a:r>
              <a:rPr lang="en-US" dirty="0" err="1" smtClean="0"/>
              <a:t>WNs</a:t>
            </a:r>
            <a:r>
              <a:rPr lang="en-US" dirty="0" smtClean="0"/>
              <a:t> to run </a:t>
            </a:r>
            <a:r>
              <a:rPr lang="en-US" dirty="0" err="1" smtClean="0"/>
              <a:t>OpenMP</a:t>
            </a:r>
            <a:r>
              <a:rPr lang="en-US" dirty="0" smtClean="0"/>
              <a:t> code</a:t>
            </a:r>
          </a:p>
          <a:p>
            <a:pPr lvl="1"/>
            <a:r>
              <a:rPr lang="en-US" dirty="0" smtClean="0"/>
              <a:t>Collocated </a:t>
            </a:r>
            <a:r>
              <a:rPr lang="en-US" dirty="0" err="1" smtClean="0"/>
              <a:t>WNs</a:t>
            </a:r>
            <a:r>
              <a:rPr lang="en-US" dirty="0" smtClean="0"/>
              <a:t> (same node or same rack) for optimal inter-process communication suitable for MPI parallel applications </a:t>
            </a:r>
          </a:p>
          <a:p>
            <a:r>
              <a:rPr lang="en-US" dirty="0" smtClean="0"/>
              <a:t>Cloud-aware LRMS and/or WMS</a:t>
            </a:r>
          </a:p>
          <a:p>
            <a:pPr lvl="1"/>
            <a:r>
              <a:rPr lang="en-US" dirty="0" smtClean="0"/>
              <a:t>Scheduling decision on site and on VO level</a:t>
            </a:r>
            <a:endParaRPr lang="en-US" dirty="0" smtClean="0"/>
          </a:p>
          <a:p>
            <a:r>
              <a:rPr lang="en-US" dirty="0" smtClean="0"/>
              <a:t>Cloud-aware BDII</a:t>
            </a:r>
          </a:p>
          <a:p>
            <a:pPr lvl="1"/>
            <a:r>
              <a:rPr lang="en-US" dirty="0" smtClean="0"/>
              <a:t>Able to cope with dynamic behavior of virtualized grid sites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Deploying grid sites over cloud services introduces new challenges </a:t>
            </a:r>
          </a:p>
          <a:p>
            <a:r>
              <a:rPr lang="en-US" dirty="0" smtClean="0"/>
              <a:t>Impact on both layers (grid and cloud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Accounting per VO, site, users</a:t>
            </a:r>
          </a:p>
          <a:p>
            <a:pPr lvl="1"/>
            <a:r>
              <a:rPr lang="en-US" dirty="0" smtClean="0"/>
              <a:t>What information should be available to whom</a:t>
            </a:r>
          </a:p>
          <a:p>
            <a:r>
              <a:rPr lang="en-US" dirty="0" smtClean="0"/>
              <a:t>Proper monitoring and accounting is crucial</a:t>
            </a:r>
          </a:p>
          <a:p>
            <a:pPr lvl="1"/>
            <a:r>
              <a:rPr lang="en-US" dirty="0" smtClean="0"/>
              <a:t>Avoid double accounting</a:t>
            </a:r>
          </a:p>
          <a:p>
            <a:pPr lvl="1"/>
            <a:r>
              <a:rPr lang="en-US" dirty="0" smtClean="0"/>
              <a:t>Check consistency between the two layers</a:t>
            </a:r>
          </a:p>
          <a:p>
            <a:r>
              <a:rPr lang="en-US" dirty="0" smtClean="0"/>
              <a:t>Gets even more complication when applying cloud bursting approaches using commercial cloud services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Work has just started in </a:t>
            </a:r>
            <a:r>
              <a:rPr lang="en-US" dirty="0" err="1" smtClean="0"/>
              <a:t>StratusLab</a:t>
            </a:r>
            <a:endParaRPr lang="en-US" dirty="0" smtClean="0"/>
          </a:p>
          <a:p>
            <a:pPr lvl="1"/>
            <a:r>
              <a:rPr lang="en-US" dirty="0" smtClean="0"/>
              <a:t>basic experiments </a:t>
            </a:r>
            <a:endParaRPr lang="en-US" dirty="0" smtClean="0"/>
          </a:p>
          <a:p>
            <a:pPr lvl="1"/>
            <a:r>
              <a:rPr lang="en-US" dirty="0" smtClean="0"/>
              <a:t>development of proof-</a:t>
            </a:r>
            <a:r>
              <a:rPr lang="en-US" dirty="0" smtClean="0"/>
              <a:t>of-concepts</a:t>
            </a:r>
          </a:p>
          <a:p>
            <a:r>
              <a:rPr lang="en-US" dirty="0" err="1" smtClean="0"/>
              <a:t>OpenNebula</a:t>
            </a:r>
            <a:r>
              <a:rPr lang="en-US" dirty="0" smtClean="0"/>
              <a:t> </a:t>
            </a:r>
            <a:r>
              <a:rPr lang="en-US" dirty="0" smtClean="0"/>
              <a:t>evolves </a:t>
            </a:r>
          </a:p>
          <a:p>
            <a:pPr lvl="1"/>
            <a:r>
              <a:rPr lang="en-US" dirty="0" smtClean="0"/>
              <a:t>Takes into account requirements stemming from grid-over-cloud </a:t>
            </a:r>
          </a:p>
          <a:p>
            <a:pPr lvl="1"/>
            <a:r>
              <a:rPr lang="en-US" dirty="0" smtClean="0"/>
              <a:t>Advanced user management, monitoring and accounting capabilities</a:t>
            </a:r>
          </a:p>
          <a:p>
            <a:r>
              <a:rPr lang="en-US" dirty="0" smtClean="0"/>
              <a:t>Will need close interaction with other players</a:t>
            </a:r>
          </a:p>
          <a:p>
            <a:pPr lvl="1"/>
            <a:r>
              <a:rPr lang="en-US" dirty="0" smtClean="0"/>
              <a:t>EMI to convey middleware requirements</a:t>
            </a:r>
          </a:p>
          <a:p>
            <a:pPr lvl="1"/>
            <a:r>
              <a:rPr lang="en-US" dirty="0" smtClean="0"/>
              <a:t>EGI to adapt grid operations and tools to the </a:t>
            </a:r>
            <a:r>
              <a:rPr lang="en-US" dirty="0" smtClean="0"/>
              <a:t>dynamic nature of cloud-based grid sites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mtClean="0"/>
              <a:t>The SratusLab project</a:t>
            </a:r>
          </a:p>
          <a:p>
            <a:pPr lvl="1"/>
            <a:r>
              <a:rPr lang="en-US" smtClean="0"/>
              <a:t>Goals</a:t>
            </a:r>
          </a:p>
          <a:p>
            <a:pPr lvl="1"/>
            <a:r>
              <a:rPr lang="en-US" smtClean="0"/>
              <a:t>Infrastructure</a:t>
            </a:r>
          </a:p>
          <a:p>
            <a:pPr lvl="1"/>
            <a:r>
              <a:rPr lang="en-US" smtClean="0"/>
              <a:t>Work done so far</a:t>
            </a:r>
          </a:p>
          <a:p>
            <a:r>
              <a:rPr lang="en-US" smtClean="0"/>
              <a:t>Monitoring and Accounting</a:t>
            </a:r>
          </a:p>
          <a:p>
            <a:pPr lvl="1"/>
            <a:r>
              <a:rPr lang="en-US" smtClean="0"/>
              <a:t>Basics</a:t>
            </a:r>
          </a:p>
          <a:p>
            <a:pPr lvl="1"/>
            <a:r>
              <a:rPr lang="en-US" smtClean="0"/>
              <a:t>Requirements from the combination of cloud and grid technologies</a:t>
            </a:r>
          </a:p>
          <a:p>
            <a:pPr lvl="1"/>
            <a:r>
              <a:rPr lang="en-US" smtClean="0"/>
              <a:t>Impact on operational tools</a:t>
            </a:r>
          </a:p>
          <a:p>
            <a:r>
              <a:rPr lang="en-US" smtClean="0"/>
              <a:t>Conclusions and Future work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project</a:t>
            </a:r>
          </a:p>
        </p:txBody>
      </p:sp>
      <p:sp>
        <p:nvSpPr>
          <p:cNvPr id="20483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(</a:t>
            </a:r>
            <a:r>
              <a:rPr lang="en-US" dirty="0" err="1" smtClean="0"/>
              <a:t>StratusLab.eu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Enhancing Grid Infra. with Virtualization and Cloud Technologies</a:t>
            </a:r>
          </a:p>
          <a:p>
            <a:pPr lvl="1"/>
            <a:r>
              <a:rPr lang="en-US" dirty="0" smtClean="0"/>
              <a:t>1 June 2010—31 May 2012 (24 months)</a:t>
            </a:r>
          </a:p>
          <a:p>
            <a:pPr lvl="1"/>
            <a:r>
              <a:rPr lang="en-US" dirty="0" smtClean="0"/>
              <a:t>6 partners from 5 countries (CNRS, UCM, GRNET, TCD, </a:t>
            </a:r>
            <a:r>
              <a:rPr lang="en-US" dirty="0" err="1" smtClean="0"/>
              <a:t>SixSq</a:t>
            </a:r>
            <a:r>
              <a:rPr lang="en-US" dirty="0" smtClean="0"/>
              <a:t>, TID)</a:t>
            </a:r>
          </a:p>
          <a:p>
            <a:pPr lvl="1"/>
            <a:r>
              <a:rPr lang="en-US" dirty="0" smtClean="0"/>
              <a:t>Budget: 3.1 M€ (2.3 M€ EC)</a:t>
            </a:r>
          </a:p>
          <a:p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WP1 (NA): Project Coordination</a:t>
            </a:r>
          </a:p>
          <a:p>
            <a:pPr lvl="1"/>
            <a:r>
              <a:rPr lang="en-US" dirty="0" smtClean="0"/>
              <a:t>WP2 (NA): Interaction with Targeted Communities</a:t>
            </a:r>
          </a:p>
          <a:p>
            <a:pPr lvl="1"/>
            <a:r>
              <a:rPr lang="en-US" dirty="0" smtClean="0"/>
              <a:t>WP3 (NA): Dissemination</a:t>
            </a:r>
          </a:p>
          <a:p>
            <a:pPr lvl="1"/>
            <a:r>
              <a:rPr lang="en-US" dirty="0" smtClean="0"/>
              <a:t>WP4 (SA): Software Integration and Distribution</a:t>
            </a:r>
          </a:p>
          <a:p>
            <a:pPr lvl="1"/>
            <a:r>
              <a:rPr lang="en-US" dirty="0" smtClean="0"/>
              <a:t>WP5 (SA): Infrastructure Operation</a:t>
            </a:r>
          </a:p>
          <a:p>
            <a:pPr lvl="1"/>
            <a:r>
              <a:rPr lang="en-US" dirty="0" smtClean="0"/>
              <a:t>WP6 (JRA): Innovative Cloud-like Mgt. of Grid </a:t>
            </a:r>
            <a:r>
              <a:rPr lang="en-US" dirty="0" err="1" smtClean="0"/>
              <a:t>Svcs</a:t>
            </a:r>
            <a:r>
              <a:rPr lang="en-US" dirty="0" smtClean="0"/>
              <a:t>. and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Bridge cloud and grid technologies</a:t>
            </a:r>
          </a:p>
          <a:p>
            <a:r>
              <a:rPr lang="en-US" dirty="0" smtClean="0"/>
              <a:t>Understand technology gaps and implications from combining these two approaches in the same environment</a:t>
            </a:r>
          </a:p>
          <a:p>
            <a:r>
              <a:rPr lang="en-US" dirty="0" smtClean="0"/>
              <a:t>Provide production level grid services on top of cloud technologies</a:t>
            </a:r>
          </a:p>
          <a:p>
            <a:r>
              <a:rPr lang="en-US" dirty="0" smtClean="0"/>
              <a:t>Develop cloud-like approaches for grid service provision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457200" y="2205038"/>
            <a:ext cx="8153400" cy="2671762"/>
            <a:chOff x="457200" y="2205598"/>
            <a:chExt cx="8154142" cy="2671202"/>
          </a:xfrm>
        </p:grpSpPr>
        <p:pic>
          <p:nvPicPr>
            <p:cNvPr id="23581" name="Picture 1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7200" y="2281798"/>
              <a:ext cx="3751146" cy="259500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3582" name="Picture 1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80651" y="2205598"/>
              <a:ext cx="3861295" cy="267120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3583" name="Picture 1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70345" y="2205598"/>
              <a:ext cx="3640997" cy="251880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1922463" y="2814638"/>
            <a:ext cx="5427662" cy="1447800"/>
            <a:chOff x="1591732" y="3962400"/>
            <a:chExt cx="5427136" cy="1447800"/>
          </a:xfrm>
        </p:grpSpPr>
        <p:grpSp>
          <p:nvGrpSpPr>
            <p:cNvPr id="4" name="Group 57"/>
            <p:cNvGrpSpPr>
              <a:grpSpLocks/>
            </p:cNvGrpSpPr>
            <p:nvPr/>
          </p:nvGrpSpPr>
          <p:grpSpPr bwMode="auto">
            <a:xfrm>
              <a:off x="1591732" y="3962400"/>
              <a:ext cx="1752600" cy="1447800"/>
              <a:chOff x="1141413" y="2362200"/>
              <a:chExt cx="1220787" cy="914400"/>
            </a:xfrm>
          </p:grpSpPr>
          <p:pic>
            <p:nvPicPr>
              <p:cNvPr id="23579" name="Picture 9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141413" y="2362200"/>
                <a:ext cx="6111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580" name="Picture 9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751013" y="2362200"/>
                <a:ext cx="6111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5" name="Group 57"/>
            <p:cNvGrpSpPr>
              <a:grpSpLocks/>
            </p:cNvGrpSpPr>
            <p:nvPr/>
          </p:nvGrpSpPr>
          <p:grpSpPr bwMode="auto">
            <a:xfrm>
              <a:off x="3429000" y="3962400"/>
              <a:ext cx="1752600" cy="1447800"/>
              <a:chOff x="1141413" y="2362200"/>
              <a:chExt cx="1220787" cy="914400"/>
            </a:xfrm>
          </p:grpSpPr>
          <p:pic>
            <p:nvPicPr>
              <p:cNvPr id="23577" name="Picture 9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141413" y="2362200"/>
                <a:ext cx="6111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578" name="Picture 9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751013" y="2362200"/>
                <a:ext cx="6111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" name="Group 57"/>
            <p:cNvGrpSpPr>
              <a:grpSpLocks/>
            </p:cNvGrpSpPr>
            <p:nvPr/>
          </p:nvGrpSpPr>
          <p:grpSpPr bwMode="auto">
            <a:xfrm>
              <a:off x="5266268" y="3962400"/>
              <a:ext cx="1752600" cy="1447800"/>
              <a:chOff x="1141413" y="2362200"/>
              <a:chExt cx="1220787" cy="914400"/>
            </a:xfrm>
          </p:grpSpPr>
          <p:pic>
            <p:nvPicPr>
              <p:cNvPr id="23575" name="Picture 9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141413" y="2362200"/>
                <a:ext cx="6111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576" name="Picture 9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751013" y="2362200"/>
                <a:ext cx="6111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3556" name="Rectangle 79"/>
          <p:cNvSpPr>
            <a:spLocks noChangeArrowheads="1"/>
          </p:cNvSpPr>
          <p:nvPr/>
        </p:nvSpPr>
        <p:spPr bwMode="auto">
          <a:xfrm>
            <a:off x="228600" y="1524000"/>
            <a:ext cx="8534400" cy="32004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US" sz="1800"/>
              <a:t>Grid Resource Center</a:t>
            </a:r>
          </a:p>
        </p:txBody>
      </p:sp>
      <p:sp>
        <p:nvSpPr>
          <p:cNvPr id="23557" name="Rectangle 1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316913" cy="503238"/>
          </a:xfrm>
        </p:spPr>
        <p:txBody>
          <a:bodyPr/>
          <a:lstStyle/>
          <a:p>
            <a:pPr eaLnBrk="1" hangingPunct="1"/>
            <a:r>
              <a:rPr lang="en-US" sz="2000" smtClean="0"/>
              <a:t>Grid Resource Center with StratusLab Distribution</a:t>
            </a:r>
          </a:p>
        </p:txBody>
      </p:sp>
      <p:sp>
        <p:nvSpPr>
          <p:cNvPr id="61" name="AutoShape 19"/>
          <p:cNvSpPr>
            <a:spLocks noChangeArrowheads="1"/>
          </p:cNvSpPr>
          <p:nvPr/>
        </p:nvSpPr>
        <p:spPr bwMode="auto">
          <a:xfrm>
            <a:off x="457200" y="3200400"/>
            <a:ext cx="1371600" cy="13668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chemeClr val="bg1"/>
                </a:solidFill>
              </a:rPr>
              <a:t>StratusLab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chemeClr val="bg1"/>
                </a:solidFill>
              </a:rPr>
              <a:t>Distribution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>
              <a:solidFill>
                <a:schemeClr val="bg1"/>
              </a:solidFill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chemeClr val="bg1"/>
                </a:solidFill>
              </a:rPr>
              <a:t>Private</a:t>
            </a:r>
            <a:br>
              <a:rPr lang="en-US" sz="1600">
                <a:solidFill>
                  <a:schemeClr val="bg1"/>
                </a:solidFill>
              </a:rPr>
            </a:br>
            <a:r>
              <a:rPr lang="en-US" sz="1600">
                <a:solidFill>
                  <a:schemeClr val="bg1"/>
                </a:solidFill>
              </a:rPr>
              <a:t>Cloud</a:t>
            </a:r>
          </a:p>
        </p:txBody>
      </p: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5637213" y="4648200"/>
            <a:ext cx="3049587" cy="2057400"/>
            <a:chOff x="3352800" y="3544888"/>
            <a:chExt cx="3050228" cy="2057401"/>
          </a:xfrm>
        </p:grpSpPr>
        <p:pic>
          <p:nvPicPr>
            <p:cNvPr id="23567" name="Picture 1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29000" y="3544888"/>
              <a:ext cx="2974028" cy="205740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3568" name="Picture 39" descr="logo_aws.gif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352800" y="4646613"/>
              <a:ext cx="1364602" cy="498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9" name="Picture 21" descr="Picture 5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6561" y="4305299"/>
              <a:ext cx="1811839" cy="382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0" name="Picture 3"/>
            <p:cNvPicPr>
              <a:picLocks noChangeAspect="1" noChangeArrowheads="1"/>
            </p:cNvPicPr>
            <p:nvPr/>
          </p:nvPicPr>
          <p:blipFill>
            <a:blip r:embed="rId7"/>
            <a:srcRect r="12303"/>
            <a:stretch>
              <a:fillRect/>
            </a:stretch>
          </p:blipFill>
          <p:spPr bwMode="auto">
            <a:xfrm>
              <a:off x="4371210" y="3838574"/>
              <a:ext cx="1572390" cy="392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1" name="Picture 20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724400" y="4840288"/>
              <a:ext cx="1209562" cy="520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2" name="AutoShape 17"/>
          <p:cNvSpPr>
            <a:spLocks noChangeArrowheads="1"/>
          </p:cNvSpPr>
          <p:nvPr/>
        </p:nvSpPr>
        <p:spPr bwMode="auto">
          <a:xfrm rot="-2026977">
            <a:off x="5243513" y="3903663"/>
            <a:ext cx="685800" cy="1354137"/>
          </a:xfrm>
          <a:prstGeom prst="downArrow">
            <a:avLst>
              <a:gd name="adj1" fmla="val 58657"/>
              <a:gd name="adj2" fmla="val 49519"/>
            </a:avLst>
          </a:prstGeom>
          <a:solidFill>
            <a:srgbClr val="004080">
              <a:alpha val="52940"/>
            </a:srgbClr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3" name="AutoShape 19"/>
          <p:cNvSpPr>
            <a:spLocks noChangeArrowheads="1"/>
          </p:cNvSpPr>
          <p:nvPr/>
        </p:nvSpPr>
        <p:spPr bwMode="auto">
          <a:xfrm>
            <a:off x="1938338" y="2362200"/>
            <a:ext cx="5410200" cy="3762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chemeClr val="bg1"/>
                </a:solidFill>
              </a:rPr>
              <a:t>Cloud API</a:t>
            </a:r>
          </a:p>
        </p:txBody>
      </p:sp>
      <p:sp>
        <p:nvSpPr>
          <p:cNvPr id="23562" name="AutoShape 19"/>
          <p:cNvSpPr>
            <a:spLocks noChangeArrowheads="1"/>
          </p:cNvSpPr>
          <p:nvPr/>
        </p:nvSpPr>
        <p:spPr bwMode="auto">
          <a:xfrm>
            <a:off x="1922463" y="1905000"/>
            <a:ext cx="3733800" cy="381000"/>
          </a:xfrm>
          <a:prstGeom prst="roundRect">
            <a:avLst>
              <a:gd name="adj" fmla="val 16667"/>
            </a:avLst>
          </a:prstGeom>
          <a:solidFill>
            <a:srgbClr val="32425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chemeClr val="bg1"/>
                </a:solidFill>
              </a:rPr>
              <a:t>Grid Services</a:t>
            </a:r>
          </a:p>
        </p:txBody>
      </p:sp>
      <p:sp>
        <p:nvSpPr>
          <p:cNvPr id="69" name="AutoShape 19"/>
          <p:cNvSpPr>
            <a:spLocks noChangeArrowheads="1"/>
          </p:cNvSpPr>
          <p:nvPr/>
        </p:nvSpPr>
        <p:spPr bwMode="auto">
          <a:xfrm>
            <a:off x="4267200" y="5715000"/>
            <a:ext cx="1214438" cy="838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>
                <a:solidFill>
                  <a:schemeClr val="bg1"/>
                </a:solidFill>
              </a:rPr>
              <a:t>Public</a:t>
            </a:r>
            <a:br>
              <a:rPr lang="en-US" sz="1600">
                <a:solidFill>
                  <a:schemeClr val="bg1"/>
                </a:solidFill>
              </a:rPr>
            </a:br>
            <a:r>
              <a:rPr lang="en-US" sz="1600">
                <a:solidFill>
                  <a:schemeClr val="bg1"/>
                </a:solidFill>
              </a:rPr>
              <a:t>Clouds</a:t>
            </a:r>
          </a:p>
        </p:txBody>
      </p:sp>
      <p:sp>
        <p:nvSpPr>
          <p:cNvPr id="74" name="AutoShape 17"/>
          <p:cNvSpPr>
            <a:spLocks noChangeArrowheads="1"/>
          </p:cNvSpPr>
          <p:nvPr/>
        </p:nvSpPr>
        <p:spPr bwMode="auto">
          <a:xfrm rot="4623425">
            <a:off x="5259470" y="497587"/>
            <a:ext cx="685800" cy="1775596"/>
          </a:xfrm>
          <a:prstGeom prst="downArrow">
            <a:avLst>
              <a:gd name="adj1" fmla="val 58657"/>
              <a:gd name="adj2" fmla="val 49494"/>
            </a:avLst>
          </a:prstGeom>
          <a:solidFill>
            <a:srgbClr val="004080">
              <a:alpha val="52940"/>
            </a:srgbClr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6" name="AutoShape 17"/>
          <p:cNvSpPr>
            <a:spLocks noChangeArrowheads="1"/>
          </p:cNvSpPr>
          <p:nvPr/>
        </p:nvSpPr>
        <p:spPr bwMode="auto">
          <a:xfrm rot="2525546">
            <a:off x="6150455" y="1592791"/>
            <a:ext cx="685800" cy="777875"/>
          </a:xfrm>
          <a:prstGeom prst="downArrow">
            <a:avLst>
              <a:gd name="adj1" fmla="val 58657"/>
              <a:gd name="adj2" fmla="val 49414"/>
            </a:avLst>
          </a:prstGeom>
          <a:solidFill>
            <a:srgbClr val="004080">
              <a:alpha val="52940"/>
            </a:srgbClr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7" name="Oval 76"/>
          <p:cNvSpPr>
            <a:spLocks noChangeArrowheads="1"/>
          </p:cNvSpPr>
          <p:nvPr/>
        </p:nvSpPr>
        <p:spPr bwMode="auto">
          <a:xfrm>
            <a:off x="6719160" y="940257"/>
            <a:ext cx="1905000" cy="914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users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72" grpId="0" animBg="1"/>
      <p:bldP spid="73" grpId="0" animBg="1"/>
      <p:bldP spid="69" grpId="0" animBg="1"/>
      <p:bldP spid="74" grpId="0" animBg="1"/>
      <p:bldP spid="76" grpId="0" animBg="1"/>
      <p:bldP spid="7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800" dirty="0" smtClean="0"/>
              <a:t>GRNET and CNRS provide the computing infrastructure</a:t>
            </a:r>
          </a:p>
          <a:p>
            <a:pPr>
              <a:buFontTx/>
              <a:buChar char="-"/>
            </a:pPr>
            <a:r>
              <a:rPr lang="en-US" sz="1800" dirty="0" smtClean="0"/>
              <a:t> 31 nodes, 248 cores</a:t>
            </a:r>
          </a:p>
          <a:p>
            <a:pPr>
              <a:buFontTx/>
              <a:buChar char="-"/>
            </a:pPr>
            <a:r>
              <a:rPr lang="en-US" sz="1800" dirty="0" smtClean="0"/>
              <a:t> 30-35~TB of storage</a:t>
            </a:r>
          </a:p>
          <a:p>
            <a:pPr>
              <a:buFontTx/>
              <a:buChar char="-"/>
            </a:pPr>
            <a:r>
              <a:rPr lang="en-US" sz="1800" dirty="0" smtClean="0"/>
              <a:t> Connectivity through </a:t>
            </a:r>
            <a:r>
              <a:rPr lang="en-US" sz="1800" dirty="0" smtClean="0"/>
              <a:t>GÉANT</a:t>
            </a:r>
            <a:endParaRPr lang="en-US" sz="1800" dirty="0" smtClean="0"/>
          </a:p>
          <a:p>
            <a:pPr>
              <a:buFontTx/>
              <a:buChar char="-"/>
            </a:pPr>
            <a:endParaRPr lang="en-US" sz="1800" dirty="0" smtClean="0"/>
          </a:p>
          <a:p>
            <a:r>
              <a:rPr lang="en-US" sz="1800" dirty="0" smtClean="0"/>
              <a:t>TCD provides the</a:t>
            </a:r>
            <a:r>
              <a:rPr lang="en-US" sz="1800" dirty="0" smtClean="0"/>
              <a:t> appliance  </a:t>
            </a:r>
            <a:r>
              <a:rPr lang="en-US" sz="1800" dirty="0" smtClean="0"/>
              <a:t>repository</a:t>
            </a:r>
          </a:p>
          <a:p>
            <a:pPr>
              <a:buFontTx/>
              <a:buChar char="-"/>
            </a:pPr>
            <a:r>
              <a:rPr lang="en-US" sz="1800" dirty="0" smtClean="0"/>
              <a:t> Apache server</a:t>
            </a:r>
          </a:p>
          <a:p>
            <a:pPr>
              <a:buFontTx/>
              <a:buChar char="-"/>
            </a:pPr>
            <a:r>
              <a:rPr lang="en-US" sz="1800" dirty="0" smtClean="0"/>
              <a:t> Access through WEBDAV</a:t>
            </a:r>
          </a:p>
          <a:p>
            <a:pPr>
              <a:buFontTx/>
              <a:buChar char="-"/>
            </a:pPr>
            <a:r>
              <a:rPr lang="en-US" sz="1800" dirty="0" smtClean="0"/>
              <a:t> 200~GB and growing </a:t>
            </a:r>
          </a:p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Infrastructure</a:t>
            </a:r>
            <a:endParaRPr lang="en-US" dirty="0"/>
          </a:p>
        </p:txBody>
      </p:sp>
      <p:pic>
        <p:nvPicPr>
          <p:cNvPr id="4" name="Picture 3" descr="StratusLab-infrastructure-ma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050" y="1233784"/>
            <a:ext cx="5276842" cy="4453764"/>
          </a:xfrm>
          <a:prstGeom prst="rect">
            <a:avLst/>
          </a:prstGeom>
          <a:ln>
            <a:solidFill>
              <a:srgbClr val="BBE0E3"/>
            </a:solidFill>
          </a:ln>
          <a:effectLst>
            <a:outerShdw blurRad="50800" dist="38100" algn="r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done so far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Test installations of </a:t>
            </a:r>
            <a:r>
              <a:rPr lang="en-US" dirty="0" err="1" smtClean="0"/>
              <a:t>OpenNebula</a:t>
            </a:r>
            <a:r>
              <a:rPr lang="en-US" dirty="0" smtClean="0"/>
              <a:t> 1.4 and 2.0 beta</a:t>
            </a:r>
          </a:p>
          <a:p>
            <a:pPr lvl="1"/>
            <a:r>
              <a:rPr lang="en-US" dirty="0" smtClean="0"/>
              <a:t>Official supported platforms </a:t>
            </a:r>
            <a:r>
              <a:rPr lang="en-US" dirty="0" err="1" smtClean="0"/>
              <a:t>RedHat</a:t>
            </a:r>
            <a:r>
              <a:rPr lang="en-US" dirty="0" smtClean="0"/>
              <a:t> and </a:t>
            </a:r>
            <a:r>
              <a:rPr lang="en-US" dirty="0" err="1" smtClean="0"/>
              <a:t>Debian</a:t>
            </a:r>
            <a:r>
              <a:rPr lang="en-US" dirty="0" smtClean="0"/>
              <a:t> (actually using </a:t>
            </a:r>
            <a:r>
              <a:rPr lang="en-US" dirty="0" err="1" smtClean="0"/>
              <a:t>CentOS</a:t>
            </a:r>
            <a:r>
              <a:rPr lang="en-US" dirty="0" smtClean="0"/>
              <a:t> 5.5 and </a:t>
            </a:r>
            <a:r>
              <a:rPr lang="en-US" dirty="0" err="1" smtClean="0"/>
              <a:t>Ubuntu</a:t>
            </a:r>
            <a:r>
              <a:rPr lang="en-US" dirty="0" smtClean="0"/>
              <a:t> 10.04)</a:t>
            </a:r>
          </a:p>
          <a:p>
            <a:r>
              <a:rPr lang="en-US" dirty="0" smtClean="0"/>
              <a:t>Deployed two minimal grid sites</a:t>
            </a:r>
          </a:p>
          <a:p>
            <a:pPr lvl="1"/>
            <a:r>
              <a:rPr lang="en-US" dirty="0" smtClean="0"/>
              <a:t>GR-42-STRATUSLAB (CE, SE, 2xWNs)</a:t>
            </a:r>
          </a:p>
          <a:p>
            <a:pPr lvl="1"/>
            <a:r>
              <a:rPr lang="en-US" dirty="0" smtClean="0"/>
              <a:t>GR-43-STRATUSLAB (CE, SE, 5xWNs)</a:t>
            </a:r>
          </a:p>
          <a:p>
            <a:pPr lvl="1"/>
            <a:r>
              <a:rPr lang="en-US" dirty="0" smtClean="0"/>
              <a:t>SAM tests running in Greek NGI</a:t>
            </a:r>
          </a:p>
          <a:p>
            <a:pPr lvl="1"/>
            <a:r>
              <a:rPr lang="en-US" dirty="0" smtClean="0"/>
              <a:t>MPI support enabled</a:t>
            </a:r>
          </a:p>
          <a:p>
            <a:r>
              <a:rPr lang="en-US" dirty="0" err="1" smtClean="0"/>
              <a:t>Quattor</a:t>
            </a:r>
            <a:r>
              <a:rPr lang="en-US" dirty="0" smtClean="0"/>
              <a:t> integration and WN tests</a:t>
            </a:r>
            <a:endParaRPr lang="en-US" dirty="0" smtClean="0"/>
          </a:p>
          <a:p>
            <a:r>
              <a:rPr lang="en-US" dirty="0" smtClean="0"/>
              <a:t>Started working on aspects of monitoring and accounting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 of monitoring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524000" y="2209800"/>
            <a:ext cx="6400800" cy="1066800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 rotWithShape="0">
              <a:srgbClr val="000000">
                <a:alpha val="43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Grid Services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(WMS, SE, BDII, MPI etc</a:t>
            </a:r>
            <a:r>
              <a:rPr lang="en-US" sz="1800" dirty="0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)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3200400"/>
            <a:ext cx="6400800" cy="1066800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 rotWithShape="0">
              <a:srgbClr val="000000">
                <a:alpha val="43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Cloud Services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(</a:t>
            </a:r>
            <a:r>
              <a:rPr lang="en-US" sz="1800" b="0" dirty="0" err="1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VMs</a:t>
            </a:r>
            <a:r>
              <a:rPr lang="en-US" sz="1800" b="0" dirty="0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, V storage, V network, hosted software)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4267200"/>
            <a:ext cx="6400800" cy="1066800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 rotWithShape="0">
              <a:srgbClr val="000000">
                <a:alpha val="43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Physical Infrastructure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(hosts, network, storage)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Up-Down Arrow 12"/>
          <p:cNvSpPr/>
          <p:nvPr/>
        </p:nvSpPr>
        <p:spPr bwMode="auto">
          <a:xfrm>
            <a:off x="1828800" y="2895600"/>
            <a:ext cx="304800" cy="609600"/>
          </a:xfrm>
          <a:prstGeom prst="upDownArrow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4" name="Up-Down Arrow 13"/>
          <p:cNvSpPr/>
          <p:nvPr/>
        </p:nvSpPr>
        <p:spPr bwMode="auto">
          <a:xfrm>
            <a:off x="1828800" y="3962400"/>
            <a:ext cx="304800" cy="609600"/>
          </a:xfrm>
          <a:prstGeom prst="upDownArrow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Solving the monitoring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Too many things to monitor</a:t>
            </a:r>
          </a:p>
          <a:p>
            <a:r>
              <a:rPr lang="en-US" dirty="0" smtClean="0"/>
              <a:t>Individual tools exist to monitor the different layers of such infrastructure</a:t>
            </a:r>
          </a:p>
          <a:p>
            <a:pPr lvl="1"/>
            <a:r>
              <a:rPr lang="en-US" dirty="0" err="1" smtClean="0"/>
              <a:t>Nagios</a:t>
            </a:r>
            <a:r>
              <a:rPr lang="en-US" dirty="0" smtClean="0"/>
              <a:t>, Ganglia: Grid and Physical layers</a:t>
            </a:r>
          </a:p>
          <a:p>
            <a:pPr lvl="1"/>
            <a:r>
              <a:rPr lang="en-US" dirty="0" smtClean="0"/>
              <a:t>Cloud specific based on virtual machine manager</a:t>
            </a:r>
          </a:p>
          <a:p>
            <a:pPr lvl="2"/>
            <a:r>
              <a:rPr lang="en-US" dirty="0" smtClean="0"/>
              <a:t>Cloud interfaces (OCCI, AWS EC2, </a:t>
            </a:r>
            <a:r>
              <a:rPr lang="en-US" dirty="0" err="1" smtClean="0"/>
              <a:t>VMWare</a:t>
            </a:r>
            <a:r>
              <a:rPr lang="en-US" dirty="0" smtClean="0"/>
              <a:t> </a:t>
            </a:r>
            <a:r>
              <a:rPr lang="en-US" dirty="0" err="1" smtClean="0"/>
              <a:t>vCloud</a:t>
            </a:r>
            <a:r>
              <a:rPr lang="en-US" dirty="0" smtClean="0"/>
              <a:t> APIs) </a:t>
            </a:r>
            <a:r>
              <a:rPr lang="en-US" dirty="0" smtClean="0"/>
              <a:t>provide basic monitoring of virtualized </a:t>
            </a:r>
            <a:r>
              <a:rPr lang="en-US" dirty="0" smtClean="0"/>
              <a:t>resources</a:t>
            </a:r>
          </a:p>
          <a:p>
            <a:pPr lvl="2"/>
            <a:r>
              <a:rPr lang="en-US" dirty="0" smtClean="0"/>
              <a:t>Internal/Administration APIs (</a:t>
            </a:r>
            <a:r>
              <a:rPr lang="en-US" dirty="0" err="1" smtClean="0"/>
              <a:t>OpenNebula</a:t>
            </a:r>
            <a:r>
              <a:rPr lang="en-US" dirty="0" smtClean="0"/>
              <a:t> XMP-RPC) provides </a:t>
            </a:r>
            <a:r>
              <a:rPr lang="en-US" dirty="0" smtClean="0"/>
              <a:t>extended monitoring </a:t>
            </a:r>
            <a:r>
              <a:rPr lang="en-US" dirty="0" smtClean="0"/>
              <a:t>of virtualized and physical resources</a:t>
            </a:r>
            <a:endParaRPr lang="en-US" dirty="0" smtClean="0"/>
          </a:p>
          <a:p>
            <a:r>
              <a:rPr lang="en-US" dirty="0" smtClean="0"/>
              <a:t>Combined Grid </a:t>
            </a:r>
            <a:r>
              <a:rPr lang="en-US" dirty="0" smtClean="0"/>
              <a:t>    </a:t>
            </a:r>
            <a:r>
              <a:rPr lang="en-US" dirty="0" smtClean="0"/>
              <a:t>Cloud and Cloud</a:t>
            </a:r>
            <a:r>
              <a:rPr lang="en-US" dirty="0" smtClean="0"/>
              <a:t>     </a:t>
            </a:r>
            <a:r>
              <a:rPr lang="en-US" dirty="0" smtClean="0"/>
              <a:t>Phys. </a:t>
            </a:r>
            <a:r>
              <a:rPr lang="en-US" dirty="0" err="1" smtClean="0"/>
              <a:t>Infr</a:t>
            </a:r>
            <a:r>
              <a:rPr lang="en-US" dirty="0" smtClean="0"/>
              <a:t>. needed for a holistic view of the resources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Left-Right Arrow 3"/>
          <p:cNvSpPr/>
          <p:nvPr/>
        </p:nvSpPr>
        <p:spPr bwMode="auto">
          <a:xfrm>
            <a:off x="2629989" y="5142607"/>
            <a:ext cx="346388" cy="166760"/>
          </a:xfrm>
          <a:prstGeom prst="leftRightArrow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Left-Right Arrow 4"/>
          <p:cNvSpPr/>
          <p:nvPr/>
        </p:nvSpPr>
        <p:spPr bwMode="auto">
          <a:xfrm>
            <a:off x="5503725" y="5128247"/>
            <a:ext cx="346388" cy="166760"/>
          </a:xfrm>
          <a:prstGeom prst="leftRightArrow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300</TotalTime>
  <Words>917</Words>
  <Application>Microsoft Macintosh PowerPoint</Application>
  <PresentationFormat>On-screen Show (4:3)</PresentationFormat>
  <Paragraphs>137</Paragraphs>
  <Slides>16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stratuslab-presentation-template-v3</vt:lpstr>
      <vt:lpstr>Integrating Cloud Monitoring and Accounting with Grid Operational Tools</vt:lpstr>
      <vt:lpstr>Overview</vt:lpstr>
      <vt:lpstr>The project</vt:lpstr>
      <vt:lpstr>The goals</vt:lpstr>
      <vt:lpstr>Grid Resource Center with StratusLab Distribution</vt:lpstr>
      <vt:lpstr>StratusLab Infrastructure</vt:lpstr>
      <vt:lpstr>Work done so far</vt:lpstr>
      <vt:lpstr>Layers of monitoring</vt:lpstr>
      <vt:lpstr>Solving the monitoring puzzle</vt:lpstr>
      <vt:lpstr>Accounting</vt:lpstr>
      <vt:lpstr>Accounting in the grid and the cloud</vt:lpstr>
      <vt:lpstr>Grid on the Cloud</vt:lpstr>
      <vt:lpstr>Grid/Cloud interaction examples</vt:lpstr>
      <vt:lpstr>Conclusions</vt:lpstr>
      <vt:lpstr>Future work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Vangelis Floros</dc:creator>
  <cp:lastModifiedBy>Vangelis Floros</cp:lastModifiedBy>
  <cp:revision>9</cp:revision>
  <dcterms:created xsi:type="dcterms:W3CDTF">2010-09-13T17:46:48Z</dcterms:created>
  <dcterms:modified xsi:type="dcterms:W3CDTF">2010-09-13T19:40:35Z</dcterms:modified>
</cp:coreProperties>
</file>