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Default Extension="vml" ContentType="application/vnd.openxmlformats-officedocument.vmlDrawing"/>
  <Override PartName="/docProps/core.xml" ContentType="application/vnd.openxmlformats-package.core-properties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Default Extension="pict" ContentType="image/pict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C723AD4-AAE7-E645-9D11-09E36E28C145}" type="datetimeFigureOut">
              <a:rPr lang="en-US"/>
              <a:pPr/>
              <a:t>9/16/10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B87174C-5845-5546-9086-BD1E0D2CDB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b="1">
                  <a:solidFill>
                    <a:srgbClr val="FFFFFF"/>
                  </a:solidFill>
                  <a:ea typeface="SimSun" pitchFamily="2" charset="-122"/>
                  <a:cs typeface="Arial" charset="0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B059D8-8375-9C41-B279-4366F76630EE}" type="datetime1">
              <a:rPr lang="en-US"/>
              <a:pPr/>
              <a:t>9/16/10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82A0604-2C04-FC48-8060-0DD5189BD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84D05-32F4-3548-8510-5F3C7C8003B5}" type="datetimeFigureOut">
              <a:rPr lang="en-US"/>
              <a:pPr/>
              <a:t>9/16/10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979EC-C478-594C-8623-5C89DCD703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D449E-8107-8049-B6B2-473322C4DCE2}" type="datetimeFigureOut">
              <a:rPr lang="en-US"/>
              <a:pPr/>
              <a:t>9/16/10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81EC3-3DCA-C04F-8D8C-D6F4C4967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3F7B84C-EBAC-7046-973B-A1A58DC1F7D5}" type="datetimeFigureOut">
              <a:rPr lang="en-US"/>
              <a:pPr/>
              <a:t>9/16/10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fld id="{E62EEB94-1EC7-5A4B-8DE9-CCB1FC6341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  <a:cs typeface="Arial" charset="0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1619250" y="1730375"/>
            <a:ext cx="7200900" cy="1470025"/>
          </a:xfrm>
        </p:spPr>
        <p:txBody>
          <a:bodyPr/>
          <a:lstStyle/>
          <a:p>
            <a:pPr eaLnBrk="1" hangingPunct="1"/>
            <a:r>
              <a:rPr lang="fi-FI" sz="4000" dirty="0" smtClean="0"/>
              <a:t>ATLAS </a:t>
            </a:r>
            <a:r>
              <a:rPr lang="fi-FI" sz="4000" dirty="0" err="1" smtClean="0"/>
              <a:t>Distributed</a:t>
            </a:r>
            <a:r>
              <a:rPr lang="fi-FI" sz="4000" dirty="0" smtClean="0"/>
              <a:t> Data </a:t>
            </a:r>
            <a:r>
              <a:rPr lang="fi-FI" sz="4000" dirty="0" smtClean="0"/>
              <a:t>Management – </a:t>
            </a:r>
            <a:br>
              <a:rPr lang="fi-FI" sz="4000" dirty="0" smtClean="0"/>
            </a:br>
            <a:r>
              <a:rPr lang="fi-FI" sz="4000" dirty="0" err="1" smtClean="0"/>
              <a:t>Overview</a:t>
            </a:r>
            <a:r>
              <a:rPr lang="fi-FI" sz="4000" dirty="0" smtClean="0"/>
              <a:t> and </a:t>
            </a:r>
            <a:r>
              <a:rPr lang="fi-FI" sz="4000" dirty="0" err="1" smtClean="0"/>
              <a:t>recent</a:t>
            </a:r>
            <a:r>
              <a:rPr lang="fi-FI" sz="4000" dirty="0" smtClean="0"/>
              <a:t> </a:t>
            </a:r>
            <a:r>
              <a:rPr lang="fi-FI" sz="4000" dirty="0" err="1" smtClean="0"/>
              <a:t>work</a:t>
            </a:r>
            <a:endParaRPr lang="en-GB" sz="4000" dirty="0">
              <a:latin typeface="Arial" charset="0"/>
              <a:cs typeface="Arial" charset="0"/>
            </a:endParaRP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2268538" y="4219575"/>
            <a:ext cx="5832475" cy="1343025"/>
          </a:xfrm>
        </p:spPr>
        <p:txBody>
          <a:bodyPr/>
          <a:lstStyle/>
          <a:p>
            <a:pPr eaLnBrk="1" hangingPunct="1"/>
            <a:r>
              <a:rPr lang="fi-FI" sz="2800" i="1" dirty="0" err="1" smtClean="0"/>
              <a:t>Fernando</a:t>
            </a:r>
            <a:r>
              <a:rPr lang="fi-FI" sz="2800" i="1" dirty="0" smtClean="0"/>
              <a:t> H. </a:t>
            </a:r>
            <a:r>
              <a:rPr lang="fi-FI" sz="2800" i="1" dirty="0" err="1" smtClean="0"/>
              <a:t>Barreiro</a:t>
            </a:r>
            <a:r>
              <a:rPr lang="fi-FI" sz="2800" i="1" dirty="0" smtClean="0"/>
              <a:t> Megino</a:t>
            </a:r>
          </a:p>
          <a:p>
            <a:pPr eaLnBrk="1" hangingPunct="1"/>
            <a:r>
              <a:rPr lang="fi-FI" sz="2800" i="1" dirty="0" smtClean="0"/>
              <a:t>CERN-IT-VOS</a:t>
            </a:r>
          </a:p>
          <a:p>
            <a:pPr eaLnBrk="1" hangingPunct="1"/>
            <a:endParaRPr lang="en-GB" sz="2800" dirty="0">
              <a:latin typeface="Arial" charset="0"/>
              <a:cs typeface="Arial" charset="0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67FFA-1950-754D-A6FC-776297D162AD}" type="datetime1">
              <a:rPr lang="en-US"/>
              <a:pPr/>
              <a:t>9/16/10</a:t>
            </a:fld>
            <a:endParaRPr lang="en-US"/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ATLAS Distributed Data Management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ADC3C0-91E3-FD46-8DAC-03AAAA961D6B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987" y="115888"/>
            <a:ext cx="7135813" cy="86518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FTS usage optimization and monitoring</a:t>
            </a:r>
            <a:br>
              <a:rPr lang="en-US" sz="2800" dirty="0" smtClean="0"/>
            </a:br>
            <a:r>
              <a:rPr lang="en-US" sz="2800" dirty="0" smtClean="0"/>
              <a:t>(work in progress)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895600" y="1078468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dirty="0" smtClean="0">
                <a:solidFill>
                  <a:srgbClr val="FF0000"/>
                </a:solidFill>
              </a:rPr>
              <a:t>David </a:t>
            </a:r>
            <a:r>
              <a:rPr lang="fi-FI" dirty="0" err="1" smtClean="0">
                <a:solidFill>
                  <a:srgbClr val="FF0000"/>
                </a:solidFill>
              </a:rPr>
              <a:t>Tuckett</a:t>
            </a:r>
            <a:r>
              <a:rPr lang="fi-FI" dirty="0" smtClean="0">
                <a:solidFill>
                  <a:srgbClr val="FF0000"/>
                </a:solidFill>
              </a:rPr>
              <a:t> (CERN-IT-DNG)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31232"/>
            <a:ext cx="6778203" cy="4817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858000" cy="86518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698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" lvl="1" indent="-187200">
              <a:buFont typeface="Arial"/>
              <a:buChar char="•"/>
            </a:pPr>
            <a:r>
              <a:rPr lang="en-US" sz="3200" dirty="0" smtClean="0"/>
              <a:t>Development work focused on </a:t>
            </a:r>
            <a:r>
              <a:rPr lang="en-US" sz="3200" b="1" dirty="0" smtClean="0"/>
              <a:t>optimization </a:t>
            </a:r>
            <a:r>
              <a:rPr lang="en-US" sz="3200" dirty="0" smtClean="0"/>
              <a:t>and</a:t>
            </a:r>
            <a:r>
              <a:rPr lang="en-US" sz="3200" b="1" dirty="0" smtClean="0"/>
              <a:t> automation</a:t>
            </a:r>
          </a:p>
          <a:p>
            <a:pPr marL="547200" lvl="2" indent="-187200">
              <a:buFont typeface="Arial"/>
              <a:buChar char="•"/>
            </a:pPr>
            <a:r>
              <a:rPr lang="en-US" sz="3200" dirty="0" smtClean="0"/>
              <a:t>Improved usage </a:t>
            </a:r>
            <a:r>
              <a:rPr lang="en-US" sz="3200" dirty="0" smtClean="0"/>
              <a:t>of storage</a:t>
            </a:r>
            <a:r>
              <a:rPr lang="en-US" sz="3200" dirty="0" smtClean="0"/>
              <a:t> and network resources</a:t>
            </a:r>
          </a:p>
          <a:p>
            <a:pPr marL="547200" lvl="2" indent="-187200">
              <a:buFont typeface="Arial"/>
              <a:buChar char="•"/>
            </a:pPr>
            <a:r>
              <a:rPr lang="en-US" sz="3200" dirty="0" smtClean="0"/>
              <a:t>Reducing need of human operations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776"/>
            <a:ext cx="8915400" cy="4525963"/>
          </a:xfrm>
        </p:spPr>
        <p:txBody>
          <a:bodyPr/>
          <a:lstStyle/>
          <a:p>
            <a:r>
              <a:rPr lang="en-US" dirty="0" smtClean="0"/>
              <a:t>Maestro </a:t>
            </a:r>
            <a:r>
              <a:rPr lang="en-US" dirty="0" smtClean="0"/>
              <a:t>Simone </a:t>
            </a:r>
            <a:r>
              <a:rPr lang="en-US" dirty="0" err="1" smtClean="0"/>
              <a:t>Campana</a:t>
            </a:r>
            <a:endParaRPr lang="en-US" dirty="0" smtClean="0"/>
          </a:p>
          <a:p>
            <a:r>
              <a:rPr lang="en-US" dirty="0" smtClean="0"/>
              <a:t>Vincent Garonne</a:t>
            </a:r>
          </a:p>
          <a:p>
            <a:r>
              <a:rPr lang="en-US" dirty="0" err="1" smtClean="0"/>
              <a:t>Stephane</a:t>
            </a:r>
            <a:r>
              <a:rPr lang="en-US" dirty="0" smtClean="0"/>
              <a:t> </a:t>
            </a:r>
            <a:r>
              <a:rPr lang="en-US" dirty="0" err="1" smtClean="0"/>
              <a:t>Jézéquel</a:t>
            </a:r>
            <a:endParaRPr lang="en-US" dirty="0" smtClean="0"/>
          </a:p>
          <a:p>
            <a:r>
              <a:rPr lang="en-US" dirty="0" smtClean="0"/>
              <a:t>I. Ueda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188" y="1143000"/>
            <a:ext cx="8075612" cy="4038600"/>
          </a:xfrm>
        </p:spPr>
        <p:txBody>
          <a:bodyPr/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Introduction to ATLAS DDM</a:t>
            </a:r>
            <a:endParaRPr lang="en-US" sz="5400" dirty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DD2438-4E8D-5447-9598-8153E8530DDE}" type="datetime1">
              <a:rPr lang="en-US"/>
              <a:pPr/>
              <a:t>9/16/10</a:t>
            </a:fld>
            <a:endParaRPr lang="en-US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ATLAS Distributed Data Management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478BA9-BA80-0048-BDF9-E7654DC22A0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The overview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2286000"/>
            <a:ext cx="5867400" cy="3962400"/>
            <a:chOff x="1752600" y="914400"/>
            <a:chExt cx="6705600" cy="5293894"/>
          </a:xfrm>
        </p:grpSpPr>
        <p:pic>
          <p:nvPicPr>
            <p:cNvPr id="5" name="Picture 8"/>
            <p:cNvPicPr>
              <a:picLocks/>
            </p:cNvPicPr>
            <p:nvPr/>
          </p:nvPicPr>
          <p:blipFill>
            <a:blip r:embed="rId2"/>
            <a:srcRect l="2048" t="1700" r="769" b="4778"/>
            <a:stretch>
              <a:fillRect/>
            </a:stretch>
          </p:blipFill>
          <p:spPr bwMode="auto">
            <a:xfrm>
              <a:off x="1752600" y="914400"/>
              <a:ext cx="6705600" cy="529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2292753" y="5823284"/>
              <a:ext cx="1904999" cy="304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</a:rPr>
                <a:t>OSG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197752" y="5823284"/>
              <a:ext cx="2057400" cy="304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>
                  <a:solidFill>
                    <a:schemeClr val="tx1"/>
                  </a:solidFill>
                </a:rPr>
                <a:t>EGEE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55152" y="5823284"/>
              <a:ext cx="1524000" cy="304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050" b="1">
                  <a:solidFill>
                    <a:schemeClr val="tx1"/>
                  </a:solidFill>
                </a:rPr>
                <a:t>NorduGrid</a:t>
              </a:r>
            </a:p>
          </p:txBody>
        </p:sp>
      </p:grp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1600200" y="9906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Manage the experiment’s data: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Data placement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Bookkeeping &amp; accounting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Data access to the other systems and end-users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i-FI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0" y="1691640"/>
            <a:ext cx="3429000" cy="2880360"/>
            <a:chOff x="564084" y="1295400"/>
            <a:chExt cx="3429000" cy="28803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rcRect l="7200" t="3500" r="2800" b="2000"/>
            <a:stretch>
              <a:fillRect/>
            </a:stretch>
          </p:blipFill>
          <p:spPr>
            <a:xfrm>
              <a:off x="564084" y="1295400"/>
              <a:ext cx="3429000" cy="28803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37519" y="2895600"/>
              <a:ext cx="8532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STEP09</a:t>
              </a:r>
              <a:endPara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21484" y="3642360"/>
              <a:ext cx="1219200" cy="1682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640933" y="3654623"/>
              <a:ext cx="10928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Data taking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981200" y="3200400"/>
              <a:ext cx="381000" cy="3810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481386" y="3886200"/>
          <a:ext cx="5738814" cy="2286000"/>
        </p:xfrm>
        <a:graphic>
          <a:graphicData uri="http://schemas.openxmlformats.org/presentationml/2006/ole">
            <p:oleObj spid="_x0000_s9218" name="Document" r:id="rId4" imgW="6121400" imgH="2438400" progId="Word.Document.12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1828800"/>
            <a:ext cx="31293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Volumes managed today:</a:t>
            </a:r>
          </a:p>
          <a:p>
            <a:r>
              <a:rPr lang="en-US" dirty="0" smtClean="0"/>
              <a:t>~43PB</a:t>
            </a:r>
          </a:p>
          <a:p>
            <a:r>
              <a:rPr lang="en-US" dirty="0" smtClean="0"/>
              <a:t>~1.7 million datasets</a:t>
            </a:r>
          </a:p>
          <a:p>
            <a:r>
              <a:rPr lang="en-US" dirty="0" smtClean="0"/>
              <a:t>~130 million files</a:t>
            </a:r>
          </a:p>
          <a:p>
            <a:r>
              <a:rPr lang="en-US" dirty="0" smtClean="0"/>
              <a:t>distributed across &gt;100 sites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0480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Aggregated data transfer record: </a:t>
            </a:r>
            <a:r>
              <a:rPr lang="en-US" b="1" dirty="0" smtClean="0">
                <a:solidFill>
                  <a:srgbClr val="FF0000"/>
                </a:solidFill>
              </a:rPr>
              <a:t>10GB/s</a:t>
            </a:r>
            <a:r>
              <a:rPr lang="en-US" dirty="0" smtClean="0"/>
              <a:t> (Plot from the ATLAS DDM Dashboard)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0" y="1030069"/>
            <a:ext cx="937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dirty="0" smtClean="0"/>
              <a:t>In production since 2004 and considered one of the largest data management environments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62000" y="3506788"/>
            <a:ext cx="1905000" cy="53181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57600" y="4189412"/>
            <a:ext cx="563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22187" y="3886200"/>
            <a:ext cx="78341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10GB/s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6019800"/>
            <a:ext cx="11030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2010-05-19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2362200" y="2514600"/>
            <a:ext cx="1371600" cy="7620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611188" y="1143000"/>
            <a:ext cx="8075612" cy="4038600"/>
          </a:xfrm>
        </p:spPr>
        <p:txBody>
          <a:bodyPr/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dirty="0" smtClean="0"/>
              <a:t>Recent work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590800"/>
            <a:ext cx="6934200" cy="2773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ranking</a:t>
            </a:r>
            <a:endParaRPr lang="en-US" dirty="0"/>
          </a:p>
        </p:txBody>
      </p:sp>
      <p:sp>
        <p:nvSpPr>
          <p:cNvPr id="5" name="Up Arrow Callout 4"/>
          <p:cNvSpPr/>
          <p:nvPr/>
        </p:nvSpPr>
        <p:spPr>
          <a:xfrm>
            <a:off x="1219200" y="5369766"/>
            <a:ext cx="1176338" cy="8382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Introduction of</a:t>
            </a:r>
            <a:r>
              <a:rPr lang="en-US" sz="1100" dirty="0" smtClean="0">
                <a:solidFill>
                  <a:schemeClr val="tx1"/>
                </a:solidFill>
              </a:rPr>
              <a:t> data ranking concept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438400" y="5334000"/>
            <a:ext cx="1295400" cy="873966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Start of meaningful ranking and bootstrapping</a:t>
            </a:r>
          </a:p>
        </p:txBody>
      </p:sp>
      <p:sp>
        <p:nvSpPr>
          <p:cNvPr id="7" name="Up Arrow Callout 6"/>
          <p:cNvSpPr/>
          <p:nvPr/>
        </p:nvSpPr>
        <p:spPr>
          <a:xfrm>
            <a:off x="4267200" y="5369766"/>
            <a:ext cx="1295400" cy="838200"/>
          </a:xfrm>
          <a:prstGeom prst="upArrow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</a:rPr>
              <a:t>Bootstrapping complete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idx="1"/>
          </p:nvPr>
        </p:nvSpPr>
        <p:spPr>
          <a:xfrm>
            <a:off x="304800" y="990600"/>
            <a:ext cx="8991600" cy="1524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Concept introduced by ATLAS Distributed Computing</a:t>
            </a:r>
          </a:p>
          <a:p>
            <a:pPr eaLnBrk="1" hangingPunct="1"/>
            <a:r>
              <a:rPr lang="en-US" sz="1800" dirty="0" smtClean="0"/>
              <a:t>Distinguish Computing Model (CM) replicas from additional replicas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400" b="1" dirty="0" smtClean="0"/>
              <a:t>Custodial</a:t>
            </a:r>
            <a:r>
              <a:rPr lang="en-US" sz="1400" dirty="0" smtClean="0"/>
              <a:t>: Master replica (Must be kept, usually archived on MSS)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400" b="1" dirty="0" smtClean="0"/>
              <a:t>Primary</a:t>
            </a:r>
            <a:r>
              <a:rPr lang="en-US" sz="1400" dirty="0" smtClean="0"/>
              <a:t>: Following CM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400" b="1" dirty="0" smtClean="0"/>
              <a:t>Secondary</a:t>
            </a:r>
            <a:r>
              <a:rPr lang="en-US" sz="1400" dirty="0" smtClean="0"/>
              <a:t>: In excess of CM, may be deleted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400" b="1" dirty="0" smtClean="0"/>
              <a:t>Default</a:t>
            </a:r>
            <a:r>
              <a:rPr lang="en-US" sz="1400" dirty="0" smtClean="0"/>
              <a:t>: Not ranked yet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site cleaning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008" t="2504" r="7513"/>
          <a:stretch>
            <a:fillRect/>
          </a:stretch>
        </p:blipFill>
        <p:spPr>
          <a:xfrm>
            <a:off x="1600200" y="2286000"/>
            <a:ext cx="5486400" cy="24458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5200" y="2652128"/>
            <a:ext cx="441434" cy="3958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2652128"/>
            <a:ext cx="441434" cy="3958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8444" y="1002268"/>
            <a:ext cx="80197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Andrii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Tykhonov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Jozef</a:t>
            </a:r>
            <a:r>
              <a:rPr lang="en-US" dirty="0">
                <a:solidFill>
                  <a:srgbClr val="FF0000"/>
                </a:solidFill>
              </a:rPr>
              <a:t> Stefan Institute, </a:t>
            </a:r>
            <a:r>
              <a:rPr lang="en-US" dirty="0" smtClean="0">
                <a:solidFill>
                  <a:srgbClr val="FF0000"/>
                </a:solidFill>
              </a:rPr>
              <a:t>Ljubljana), </a:t>
            </a:r>
            <a:r>
              <a:rPr lang="en-US" dirty="0" err="1" smtClean="0">
                <a:solidFill>
                  <a:srgbClr val="FF0000"/>
                </a:solidFill>
              </a:rPr>
              <a:t>Angelos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Molfetas</a:t>
            </a:r>
            <a:r>
              <a:rPr lang="en-US" dirty="0" smtClean="0">
                <a:solidFill>
                  <a:srgbClr val="FF0000"/>
                </a:solidFill>
              </a:rPr>
              <a:t> (CERN)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" y="1295400"/>
            <a:ext cx="9067800" cy="97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Optimize the usage of storage space: Keep sites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full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with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interesting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data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Once a sites has no free space left, the cleaning agent will select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secondary, unpopular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(measured by DDM Popularity) replicas to delete</a:t>
            </a:r>
          </a:p>
        </p:txBody>
      </p:sp>
      <p:sp>
        <p:nvSpPr>
          <p:cNvPr id="9" name="Rectangle 8"/>
          <p:cNvSpPr/>
          <p:nvPr/>
        </p:nvSpPr>
        <p:spPr>
          <a:xfrm>
            <a:off x="-76200" y="4800600"/>
            <a:ext cx="9220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Experience from early usage:</a:t>
            </a:r>
          </a:p>
          <a:p>
            <a:pPr marL="540000" lvl="1" indent="-162000" defTabSz="457200">
              <a:spcBef>
                <a:spcPts val="0"/>
              </a:spcBef>
              <a:buFont typeface="Arial" charset="0"/>
              <a:buChar char="•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Need to improve the efficiency of the cleaning: reduce grace periods and run more frequently</a:t>
            </a:r>
          </a:p>
          <a:p>
            <a:pPr marL="540000" lvl="1" indent="-162000" defTabSz="457200">
              <a:spcBef>
                <a:spcPts val="0"/>
              </a:spcBef>
              <a:buFont typeface="Arial" charset="0"/>
              <a:buChar char="•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Different sites have different needs – need the possibility of tuning the replica reduction algorithms per site</a:t>
            </a:r>
          </a:p>
          <a:p>
            <a:pPr marL="540000" lvl="1" indent="-162000" defTabSz="457200">
              <a:spcBef>
                <a:spcPts val="0"/>
              </a:spcBef>
              <a:buFont typeface="Arial" charset="0"/>
              <a:buChar char="•"/>
            </a:pPr>
            <a:r>
              <a:rPr lang="en-US" sz="1600" dirty="0" smtClean="0">
                <a:ea typeface="ＭＳ Ｐゴシック" charset="-128"/>
                <a:cs typeface="ＭＳ Ｐゴシック" charset="-128"/>
              </a:rPr>
              <a:t>Need to be more aggressive in data deletion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85800" y="3048000"/>
            <a:ext cx="8001000" cy="3200400"/>
          </a:xfrm>
          <a:prstGeom prst="roundRect">
            <a:avLst>
              <a:gd name="adj" fmla="val 9984"/>
            </a:avLst>
          </a:prstGeom>
          <a:solidFill>
            <a:schemeClr val="bg1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987" y="430213"/>
            <a:ext cx="7288213" cy="865187"/>
          </a:xfrm>
        </p:spPr>
        <p:txBody>
          <a:bodyPr/>
          <a:lstStyle/>
          <a:p>
            <a:r>
              <a:rPr lang="en-US" dirty="0" smtClean="0"/>
              <a:t>Storage space publication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3306128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2954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" lvl="1" indent="-187200">
              <a:buFont typeface="Arial"/>
              <a:buChar char="•"/>
            </a:pPr>
            <a:r>
              <a:rPr lang="en-US" sz="1600" dirty="0" smtClean="0"/>
              <a:t>Motivation: compare volumes of used space in storage with volumes known by DDM catalogues</a:t>
            </a:r>
          </a:p>
          <a:p>
            <a:pPr marL="90000" lvl="1" indent="-187200">
              <a:buFont typeface="Arial"/>
              <a:buChar char="•"/>
            </a:pPr>
            <a:r>
              <a:rPr lang="en-US" sz="1600" dirty="0" smtClean="0"/>
              <a:t>SRM provides partial information: does not take into account offline/broken disks</a:t>
            </a:r>
          </a:p>
          <a:p>
            <a:pPr marL="90000" lvl="1" indent="-187200">
              <a:buFont typeface="Arial"/>
              <a:buChar char="•"/>
            </a:pPr>
            <a:r>
              <a:rPr lang="en-US" sz="1600" dirty="0" smtClean="0"/>
              <a:t>Evaluating the information provided by the Information System:</a:t>
            </a:r>
          </a:p>
          <a:p>
            <a:pPr marL="547200" lvl="3" indent="-187200">
              <a:buFont typeface="Arial"/>
              <a:buChar char="•"/>
            </a:pPr>
            <a:r>
              <a:rPr lang="en-US" sz="1600" dirty="0" smtClean="0"/>
              <a:t>Some sites do not publish any storage space information in IS</a:t>
            </a:r>
          </a:p>
          <a:p>
            <a:pPr marL="547200" lvl="3" indent="-187200">
              <a:buFont typeface="Arial"/>
              <a:buChar char="•"/>
            </a:pPr>
            <a:r>
              <a:rPr lang="en-US" sz="1600" dirty="0" smtClean="0"/>
              <a:t>Some sites publish wrong values (also not in agreement with SRM)</a:t>
            </a:r>
          </a:p>
          <a:p>
            <a:pPr marL="90000" lvl="1" indent="-187200">
              <a:buFont typeface="Arial"/>
              <a:buChar char="•"/>
            </a:pPr>
            <a:r>
              <a:rPr lang="en-US" sz="1600" dirty="0" smtClean="0"/>
              <a:t>Discussion on how to improve Storage Space publication initiated by Simone </a:t>
            </a:r>
            <a:r>
              <a:rPr lang="en-US" sz="1600" dirty="0" err="1" smtClean="0"/>
              <a:t>Campana</a:t>
            </a:r>
            <a:r>
              <a:rPr lang="en-US" sz="1600" dirty="0" smtClean="0"/>
              <a:t> in last GDB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9498" y="1002268"/>
            <a:ext cx="4186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fi-FI" dirty="0" err="1" smtClean="0">
                <a:solidFill>
                  <a:srgbClr val="FF0000"/>
                </a:solidFill>
              </a:rPr>
              <a:t>Wahid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 err="1" smtClean="0">
                <a:solidFill>
                  <a:srgbClr val="FF0000"/>
                </a:solidFill>
              </a:rPr>
              <a:t>Bhimji</a:t>
            </a:r>
            <a:r>
              <a:rPr lang="fi-FI" dirty="0" smtClean="0">
                <a:solidFill>
                  <a:srgbClr val="FF0000"/>
                </a:solidFill>
              </a:rPr>
              <a:t> (</a:t>
            </a:r>
            <a:r>
              <a:rPr lang="fi-FI" dirty="0" err="1" smtClean="0">
                <a:solidFill>
                  <a:srgbClr val="FF0000"/>
                </a:solidFill>
              </a:rPr>
              <a:t>University</a:t>
            </a:r>
            <a:r>
              <a:rPr lang="fi-FI" dirty="0" smtClean="0">
                <a:solidFill>
                  <a:srgbClr val="FF0000"/>
                </a:solidFill>
              </a:rPr>
              <a:t> of Edinburgh)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3300" y="3610928"/>
            <a:ext cx="5029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At CERN the difference between a </a:t>
            </a:r>
            <a:r>
              <a:rPr lang="en-US" b="1" dirty="0" smtClean="0"/>
              <a:t>CASTOR </a:t>
            </a:r>
            <a:r>
              <a:rPr lang="en-US" b="1" dirty="0" err="1" smtClean="0"/>
              <a:t>pooldump</a:t>
            </a:r>
            <a:r>
              <a:rPr lang="en-US" dirty="0" smtClean="0"/>
              <a:t> and the </a:t>
            </a:r>
            <a:r>
              <a:rPr lang="en-US" b="1" dirty="0" smtClean="0"/>
              <a:t>SRM Used </a:t>
            </a:r>
            <a:r>
              <a:rPr lang="en-US" dirty="0" smtClean="0"/>
              <a:t>space is 50TB. </a:t>
            </a:r>
          </a:p>
          <a:p>
            <a:pPr lvl="1"/>
            <a:r>
              <a:rPr lang="en-US" dirty="0" smtClean="0"/>
              <a:t>The storage space volume accounted by DQ2 confirms the CASTOR </a:t>
            </a:r>
            <a:r>
              <a:rPr lang="en-US" dirty="0" err="1" smtClean="0"/>
              <a:t>pooldump</a:t>
            </a:r>
            <a:r>
              <a:rPr lang="en-US" dirty="0" smtClean="0"/>
              <a:t>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site exclusion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1406108"/>
            <a:ext cx="8750300" cy="354689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352800" y="2590800"/>
            <a:ext cx="3276600" cy="228600"/>
          </a:xfrm>
          <a:prstGeom prst="wedgeRoundRectCallout">
            <a:avLst>
              <a:gd name="adj1" fmla="val -6735"/>
              <a:gd name="adj2" fmla="val 990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Published GOCDB and OIM </a:t>
            </a:r>
            <a:r>
              <a:rPr lang="en-US" sz="1400" dirty="0" smtClean="0">
                <a:solidFill>
                  <a:srgbClr val="000000"/>
                </a:solidFill>
              </a:rPr>
              <a:t>downtimes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4419600"/>
            <a:ext cx="1752600" cy="228600"/>
          </a:xfrm>
          <a:prstGeom prst="wedgeRoundRectCallout">
            <a:avLst>
              <a:gd name="adj1" fmla="val 37565"/>
              <a:gd name="adj2" fmla="val -1824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Full </a:t>
            </a:r>
            <a:r>
              <a:rPr lang="en-US" sz="1400" dirty="0" err="1" smtClean="0">
                <a:solidFill>
                  <a:srgbClr val="000000"/>
                </a:solidFill>
              </a:rPr>
              <a:t>spacetokens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5333999" y="457201"/>
            <a:ext cx="152400" cy="1828798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100637" y="990600"/>
            <a:ext cx="614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Read</a:t>
            </a:r>
            <a:endParaRPr lang="en-US" sz="1400" dirty="0"/>
          </a:p>
        </p:txBody>
      </p:sp>
      <p:sp>
        <p:nvSpPr>
          <p:cNvPr id="9" name="Rounded Rectangular Callout 8"/>
          <p:cNvSpPr/>
          <p:nvPr/>
        </p:nvSpPr>
        <p:spPr>
          <a:xfrm flipH="1">
            <a:off x="990600" y="5181600"/>
            <a:ext cx="7315200" cy="685800"/>
          </a:xfrm>
          <a:prstGeom prst="wedgeRoundRectCallout">
            <a:avLst>
              <a:gd name="adj1" fmla="val 61832"/>
              <a:gd name="adj2" fmla="val -5956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All the information is propagated to the </a:t>
            </a:r>
            <a:r>
              <a:rPr lang="en-US" b="1" dirty="0">
                <a:solidFill>
                  <a:srgbClr val="000000"/>
                </a:solidFill>
              </a:rPr>
              <a:t>Site Status </a:t>
            </a:r>
            <a:r>
              <a:rPr lang="en-US" b="1" dirty="0" smtClean="0">
                <a:solidFill>
                  <a:srgbClr val="000000"/>
                </a:solidFill>
              </a:rPr>
              <a:t>Board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7505701" y="190501"/>
            <a:ext cx="152400" cy="2362198"/>
          </a:xfrm>
          <a:prstGeom prst="rightBrace">
            <a:avLst>
              <a:gd name="adj1" fmla="val 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283648" y="990600"/>
            <a:ext cx="79355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Write</a:t>
            </a:r>
            <a:endParaRPr lang="en-US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876800" y="3200400"/>
            <a:ext cx="2362200" cy="304800"/>
          </a:xfrm>
          <a:prstGeom prst="wedgeRoundRectCallout">
            <a:avLst>
              <a:gd name="adj1" fmla="val -32177"/>
              <a:gd name="adj2" fmla="val 848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Possibility of manual </a:t>
            </a:r>
            <a:r>
              <a:rPr lang="en-US" sz="1400" dirty="0" smtClean="0">
                <a:solidFill>
                  <a:srgbClr val="000000"/>
                </a:solidFill>
              </a:rPr>
              <a:t>entries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1609</TotalTime>
  <Words>485</Words>
  <Application>Microsoft Macintosh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EGI-InSPIRE-Slide-Template_v4</vt:lpstr>
      <vt:lpstr>???</vt:lpstr>
      <vt:lpstr>ATLAS Distributed Data Management –  Overview and recent work</vt:lpstr>
      <vt:lpstr>Slide 2</vt:lpstr>
      <vt:lpstr>The overview</vt:lpstr>
      <vt:lpstr>The scale</vt:lpstr>
      <vt:lpstr>Slide 5</vt:lpstr>
      <vt:lpstr>Data ranking</vt:lpstr>
      <vt:lpstr>Automatic site cleaning</vt:lpstr>
      <vt:lpstr>Storage space publication </vt:lpstr>
      <vt:lpstr>Centralized site exclusion</vt:lpstr>
      <vt:lpstr>FTS usage optimization and monitoring (work in progress)</vt:lpstr>
      <vt:lpstr>Summary</vt:lpstr>
      <vt:lpstr>Acknowledgements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Shiers</dc:creator>
  <cp:lastModifiedBy>Fernando Barreiro</cp:lastModifiedBy>
  <cp:revision>80</cp:revision>
  <dcterms:created xsi:type="dcterms:W3CDTF">2010-09-16T08:24:53Z</dcterms:created>
  <dcterms:modified xsi:type="dcterms:W3CDTF">2010-09-16T09:57:34Z</dcterms:modified>
</cp:coreProperties>
</file>