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02EA01-266B-4551-B7B8-FEA904CAEA11}" type="datetimeFigureOut">
              <a:rPr lang="en-US"/>
              <a:pPr>
                <a:defRPr/>
              </a:pPr>
              <a:t>9/16/2010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564D0-71BC-48BF-89C1-C6F87A0CF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9358AE-01D1-4B2D-9F57-5DD7AAA82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A95D-F55F-4D56-BFA6-56407460ED0D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8A9E-B7BB-40A3-872F-5671F88CA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4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AECB-70FA-4FDF-A74B-2921BEB69A44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9654-1C4D-4446-A56D-2336AF7EB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C2B639-C669-4662-93D9-C7E9A8C16BB7}" type="datetimeFigureOut">
              <a:rPr lang="en-US"/>
              <a:pPr>
                <a:defRPr/>
              </a:pPr>
              <a:t>9/16/2010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93ECA-D69A-45AB-9EB7-C2106335A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about/intranet/document-server" TargetMode="External"/><Relationship Id="rId2" Type="http://schemas.openxmlformats.org/officeDocument/2006/relationships/hyperlink" Target="https://wiki.egi.eu/wiki/TNA2.2_Dissemin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i.e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flickr.com/photos/european-grid-initiative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twitter.com/egi_insp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ridcast.org/" TargetMode="External"/><Relationship Id="rId10" Type="http://schemas.openxmlformats.org/officeDocument/2006/relationships/image" Target="../media/image15.jpg"/><Relationship Id="rId4" Type="http://schemas.openxmlformats.org/officeDocument/2006/relationships/hyperlink" Target="http://www.youtube.com/europeangrid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619250" y="2130425"/>
            <a:ext cx="7200900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Regional dissemination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268538" y="3886200"/>
            <a:ext cx="5832475" cy="13430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Catherine </a:t>
            </a:r>
            <a:r>
              <a:rPr lang="en-GB" dirty="0" err="1" smtClean="0">
                <a:latin typeface="Arial" charset="0"/>
                <a:cs typeface="Arial" charset="0"/>
              </a:rPr>
              <a:t>Gater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Dissemination Manager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465F3C-98C2-4683-903B-E4504C543828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3949B-60F9-4B47-B1EC-026D02B53F18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Website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6" y="1264765"/>
            <a:ext cx="4628930" cy="4871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95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4920"/>
            <a:ext cx="2761950" cy="3902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Publications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29" y="1340768"/>
            <a:ext cx="3330524" cy="43198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35" y="1679704"/>
            <a:ext cx="2937286" cy="4149081"/>
          </a:xfrm>
          <a:prstGeom prst="rect">
            <a:avLst/>
          </a:prstGeom>
          <a:effectLst>
            <a:outerShdw blurRad="1270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0" y="1752873"/>
            <a:ext cx="3113683" cy="43957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91522"/>
            <a:ext cx="2952328" cy="41571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0091"/>
            <a:ext cx="2520281" cy="1890211"/>
          </a:xfrm>
          <a:prstGeom prst="rect">
            <a:avLst/>
          </a:prstGeom>
          <a:effectLst>
            <a:outerShdw blurRad="127000" dist="1270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0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Coming soon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/>
          <a:lstStyle/>
          <a:p>
            <a:r>
              <a:rPr lang="en-GB" b="1" dirty="0" smtClean="0"/>
              <a:t>Dissemination Handbook</a:t>
            </a:r>
          </a:p>
          <a:p>
            <a:r>
              <a:rPr lang="en-GB" b="1" dirty="0" smtClean="0"/>
              <a:t>Dissemination Plan</a:t>
            </a:r>
          </a:p>
          <a:p>
            <a:r>
              <a:rPr lang="en-GB" b="1" dirty="0" smtClean="0"/>
              <a:t>Poster </a:t>
            </a:r>
            <a:r>
              <a:rPr lang="en-GB" b="1" dirty="0" smtClean="0"/>
              <a:t>and presentation templates</a:t>
            </a:r>
            <a:endParaRPr lang="en-GB" b="1" dirty="0" smtClean="0"/>
          </a:p>
          <a:p>
            <a:r>
              <a:rPr lang="en-GB" b="1" dirty="0" smtClean="0"/>
              <a:t>Media guides</a:t>
            </a:r>
          </a:p>
          <a:p>
            <a:r>
              <a:rPr lang="en-GB" b="1" dirty="0" smtClean="0"/>
              <a:t>Updated website</a:t>
            </a:r>
          </a:p>
          <a:p>
            <a:r>
              <a:rPr lang="en-GB" b="1" dirty="0" smtClean="0"/>
              <a:t>Outreach for User Forum</a:t>
            </a:r>
          </a:p>
          <a:p>
            <a:r>
              <a:rPr lang="en-GB" b="1" dirty="0" smtClean="0"/>
              <a:t>Booths at ICT2010, e-Challenges?, OGF30/GRID2010, SciTech Europe 2010, </a:t>
            </a:r>
            <a:r>
              <a:rPr lang="en-GB" b="1" dirty="0" smtClean="0"/>
              <a:t>SuperComputing10</a:t>
            </a:r>
            <a:endParaRPr lang="en-GB" dirty="0"/>
          </a:p>
          <a:p>
            <a:endParaRPr lang="en-GB" dirty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Dissemination overview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560" y="1196752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Dissemination task within EGI-</a:t>
            </a:r>
            <a:r>
              <a:rPr lang="en-US" dirty="0" err="1" smtClean="0">
                <a:latin typeface="Arial" charset="0"/>
                <a:cs typeface="Arial" charset="0"/>
              </a:rPr>
              <a:t>InSPIRE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is in WP2, NA2-External relations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Aim is to disseminate the work of the EGI and its user communities within the project and worldwide.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Will work with NGIs and other projects such as SIENA and e-</a:t>
            </a:r>
            <a:r>
              <a:rPr lang="en-US" dirty="0" err="1" smtClean="0">
                <a:latin typeface="Arial" charset="0"/>
                <a:cs typeface="Arial" charset="0"/>
              </a:rPr>
              <a:t>ScienceTalk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69160"/>
            <a:ext cx="3699508" cy="1333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35896"/>
            <a:ext cx="298132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EGI Global Task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12240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EGI Global task coordinated by EGI.eu in Amsterdam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18" y="2708920"/>
            <a:ext cx="1440160" cy="1440160"/>
          </a:xfrm>
          <a:prstGeom prst="rect">
            <a:avLst/>
          </a:prstGeom>
        </p:spPr>
      </p:pic>
      <p:sp>
        <p:nvSpPr>
          <p:cNvPr id="9" name="Content Placeholder 13"/>
          <p:cNvSpPr txBox="1">
            <a:spLocks/>
          </p:cNvSpPr>
          <p:nvPr/>
        </p:nvSpPr>
        <p:spPr bwMode="auto">
          <a:xfrm>
            <a:off x="611560" y="4509121"/>
            <a:ext cx="216024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Catherine </a:t>
            </a:r>
            <a:r>
              <a:rPr lang="en-US" sz="2000" b="1" dirty="0" err="1" smtClean="0">
                <a:latin typeface="Arial" charset="0"/>
                <a:cs typeface="Arial" charset="0"/>
              </a:rPr>
              <a:t>Gater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Dissemination Manager</a:t>
            </a: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 bwMode="auto">
          <a:xfrm>
            <a:off x="2753998" y="4509121"/>
            <a:ext cx="18002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Sara </a:t>
            </a:r>
            <a:r>
              <a:rPr lang="en-US" sz="2000" b="1" dirty="0" err="1" smtClean="0">
                <a:latin typeface="Arial" charset="0"/>
                <a:cs typeface="Arial" charset="0"/>
              </a:rPr>
              <a:t>Coehlo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Science Writer</a:t>
            </a:r>
          </a:p>
        </p:txBody>
      </p:sp>
      <p:sp>
        <p:nvSpPr>
          <p:cNvPr id="11" name="Content Placeholder 13"/>
          <p:cNvSpPr txBox="1">
            <a:spLocks/>
          </p:cNvSpPr>
          <p:nvPr/>
        </p:nvSpPr>
        <p:spPr bwMode="auto">
          <a:xfrm>
            <a:off x="4788024" y="4500030"/>
            <a:ext cx="201622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 smtClean="0">
                <a:latin typeface="Arial" charset="0"/>
                <a:cs typeface="Arial" charset="0"/>
              </a:rPr>
              <a:t>Neasan</a:t>
            </a:r>
            <a:r>
              <a:rPr lang="en-US" sz="2000" b="1" dirty="0" smtClean="0">
                <a:latin typeface="Arial" charset="0"/>
                <a:cs typeface="Arial" charset="0"/>
              </a:rPr>
              <a:t> O’Neill</a:t>
            </a:r>
          </a:p>
          <a:p>
            <a:pPr marL="0" indent="0" algn="ctr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Dissemination</a:t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Officer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 bwMode="auto">
          <a:xfrm>
            <a:off x="6938011" y="4509121"/>
            <a:ext cx="201622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?</a:t>
            </a:r>
          </a:p>
          <a:p>
            <a:pPr marL="0" indent="0" algn="ctr"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Dissemination</a:t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Officer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708919"/>
            <a:ext cx="1440161" cy="144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70" y="2624926"/>
            <a:ext cx="1276305" cy="1608145"/>
          </a:xfrm>
          <a:prstGeom prst="rect">
            <a:avLst/>
          </a:prstGeom>
        </p:spPr>
      </p:pic>
      <p:pic>
        <p:nvPicPr>
          <p:cNvPr id="15" name="Picture 2" descr="Cather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42" y="2731205"/>
            <a:ext cx="1417876" cy="14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NGI International Task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2160141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37 partners, including 31 funded partners in Europe and 6 unfunded (Taiwan, Australia, Singapore, Indonesia, Malaysia and the Philippines)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2780928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Vicky Huang ASGC</a:t>
            </a:r>
          </a:p>
          <a:p>
            <a:r>
              <a:rPr lang="en-GB" dirty="0" err="1"/>
              <a:t>Mariusz</a:t>
            </a:r>
            <a:r>
              <a:rPr lang="en-GB" dirty="0"/>
              <a:t> </a:t>
            </a:r>
            <a:r>
              <a:rPr lang="en-GB" dirty="0" err="1"/>
              <a:t>Sterzel</a:t>
            </a:r>
            <a:r>
              <a:rPr lang="en-GB" dirty="0"/>
              <a:t> CYFRONET </a:t>
            </a:r>
          </a:p>
          <a:p>
            <a:r>
              <a:rPr lang="nl-NL" dirty="0"/>
              <a:t>Klemens Noga CYFRONET </a:t>
            </a:r>
            <a:endParaRPr lang="en-GB" dirty="0"/>
          </a:p>
          <a:p>
            <a:r>
              <a:rPr lang="nl-NL" dirty="0"/>
              <a:t>Péter Dóbé BME </a:t>
            </a:r>
            <a:endParaRPr lang="en-GB" dirty="0"/>
          </a:p>
          <a:p>
            <a:r>
              <a:rPr lang="nl-NL" dirty="0"/>
              <a:t>Richárd Kápolnai BME </a:t>
            </a:r>
            <a:endParaRPr lang="en-GB" dirty="0"/>
          </a:p>
          <a:p>
            <a:r>
              <a:rPr lang="nl-NL" dirty="0"/>
              <a:t>Jana Hrdličková CESNET </a:t>
            </a:r>
            <a:endParaRPr lang="en-GB" dirty="0"/>
          </a:p>
          <a:p>
            <a:r>
              <a:rPr lang="en-GB" dirty="0" err="1"/>
              <a:t>Suvi</a:t>
            </a:r>
            <a:r>
              <a:rPr lang="en-GB" dirty="0"/>
              <a:t> </a:t>
            </a:r>
            <a:r>
              <a:rPr lang="en-GB" dirty="0" err="1"/>
              <a:t>Alanko</a:t>
            </a:r>
            <a:r>
              <a:rPr lang="en-GB" dirty="0"/>
              <a:t> CSC</a:t>
            </a:r>
          </a:p>
          <a:p>
            <a:r>
              <a:rPr lang="en-GB" dirty="0"/>
              <a:t>Tatiana </a:t>
            </a:r>
            <a:r>
              <a:rPr lang="en-GB" dirty="0" err="1"/>
              <a:t>Strizh</a:t>
            </a:r>
            <a:r>
              <a:rPr lang="en-GB" dirty="0"/>
              <a:t> E-ARENA</a:t>
            </a:r>
          </a:p>
          <a:p>
            <a:r>
              <a:rPr lang="en-GB" dirty="0" err="1"/>
              <a:t>Baiba</a:t>
            </a:r>
            <a:r>
              <a:rPr lang="en-GB" dirty="0"/>
              <a:t> </a:t>
            </a:r>
            <a:r>
              <a:rPr lang="en-GB" dirty="0" err="1"/>
              <a:t>Kaskina</a:t>
            </a:r>
            <a:r>
              <a:rPr lang="en-GB" dirty="0"/>
              <a:t> IMCS UL</a:t>
            </a:r>
          </a:p>
          <a:p>
            <a:r>
              <a:rPr lang="en-GB" dirty="0" err="1"/>
              <a:t>Kristiāna</a:t>
            </a:r>
            <a:endParaRPr lang="en-GB" dirty="0"/>
          </a:p>
          <a:p>
            <a:r>
              <a:rPr lang="en-GB" dirty="0" err="1"/>
              <a:t>Mūze-Feldberga</a:t>
            </a:r>
            <a:r>
              <a:rPr lang="en-GB" dirty="0"/>
              <a:t> IMCS </a:t>
            </a:r>
            <a:r>
              <a:rPr lang="en-GB" dirty="0" smtClean="0"/>
              <a:t>UL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59832" y="278092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Aleksandar</a:t>
            </a:r>
            <a:r>
              <a:rPr lang="en-GB" dirty="0" smtClean="0"/>
              <a:t> </a:t>
            </a:r>
            <a:r>
              <a:rPr lang="en-GB" dirty="0" err="1" smtClean="0"/>
              <a:t>Belic</a:t>
            </a:r>
            <a:r>
              <a:rPr lang="en-GB" dirty="0" smtClean="0"/>
              <a:t> IPB</a:t>
            </a:r>
          </a:p>
          <a:p>
            <a:r>
              <a:rPr lang="en-GB" dirty="0" err="1" smtClean="0"/>
              <a:t>Aleksandar</a:t>
            </a:r>
            <a:r>
              <a:rPr lang="en-GB" dirty="0" smtClean="0"/>
              <a:t> </a:t>
            </a:r>
            <a:r>
              <a:rPr lang="en-GB" dirty="0" err="1" smtClean="0"/>
              <a:t>Bogojevic</a:t>
            </a:r>
            <a:r>
              <a:rPr lang="en-GB" dirty="0" smtClean="0"/>
              <a:t> IPB</a:t>
            </a:r>
          </a:p>
          <a:p>
            <a:r>
              <a:rPr lang="en-GB" dirty="0" smtClean="0"/>
              <a:t>Slobodan </a:t>
            </a:r>
            <a:r>
              <a:rPr lang="en-GB" dirty="0" err="1" smtClean="0"/>
              <a:t>Vrhovac</a:t>
            </a:r>
            <a:r>
              <a:rPr lang="en-GB" dirty="0" smtClean="0"/>
              <a:t> IPB</a:t>
            </a:r>
          </a:p>
          <a:p>
            <a:r>
              <a:rPr lang="en-GB" dirty="0" smtClean="0"/>
              <a:t>Arad </a:t>
            </a:r>
            <a:r>
              <a:rPr lang="en-GB" dirty="0" err="1" smtClean="0"/>
              <a:t>Alper</a:t>
            </a:r>
            <a:r>
              <a:rPr lang="en-GB" dirty="0" smtClean="0"/>
              <a:t> IUCC</a:t>
            </a:r>
          </a:p>
          <a:p>
            <a:r>
              <a:rPr lang="en-GB" dirty="0" err="1" smtClean="0"/>
              <a:t>Nadav</a:t>
            </a:r>
            <a:r>
              <a:rPr lang="en-GB" dirty="0" smtClean="0"/>
              <a:t> </a:t>
            </a:r>
            <a:r>
              <a:rPr lang="en-GB" dirty="0" err="1" smtClean="0"/>
              <a:t>Grossaug</a:t>
            </a:r>
            <a:r>
              <a:rPr lang="en-GB" dirty="0" smtClean="0"/>
              <a:t> IUCC</a:t>
            </a:r>
          </a:p>
          <a:p>
            <a:r>
              <a:rPr lang="nl-NL" dirty="0" smtClean="0"/>
              <a:t>Wilhelm Bühler KIT-G</a:t>
            </a:r>
            <a:endParaRPr lang="en-GB" dirty="0" smtClean="0"/>
          </a:p>
          <a:p>
            <a:r>
              <a:rPr lang="nl-NL" dirty="0" smtClean="0"/>
              <a:t>Lilit Axner KTH</a:t>
            </a:r>
            <a:endParaRPr lang="en-GB" dirty="0" smtClean="0"/>
          </a:p>
          <a:p>
            <a:r>
              <a:rPr lang="en-GB" dirty="0" smtClean="0"/>
              <a:t>Michael </a:t>
            </a:r>
            <a:r>
              <a:rPr lang="en-GB" dirty="0" err="1" smtClean="0"/>
              <a:t>Hammill</a:t>
            </a:r>
            <a:r>
              <a:rPr lang="en-GB" dirty="0" smtClean="0"/>
              <a:t> KTH </a:t>
            </a:r>
          </a:p>
          <a:p>
            <a:r>
              <a:rPr lang="en-GB" dirty="0" smtClean="0"/>
              <a:t>David </a:t>
            </a:r>
            <a:r>
              <a:rPr lang="en-GB" dirty="0" err="1" smtClean="0"/>
              <a:t>Horat</a:t>
            </a:r>
            <a:r>
              <a:rPr lang="en-GB" dirty="0" smtClean="0"/>
              <a:t> LIP</a:t>
            </a:r>
          </a:p>
          <a:p>
            <a:r>
              <a:rPr lang="en-GB" dirty="0" smtClean="0"/>
              <a:t>Goncalo Borges LIP</a:t>
            </a:r>
          </a:p>
          <a:p>
            <a:r>
              <a:rPr lang="en-GB" dirty="0" smtClean="0"/>
              <a:t>Hugo Miguel da Silva Gomes LIP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6136" y="278092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Miklos</a:t>
            </a:r>
            <a:r>
              <a:rPr lang="en-GB" dirty="0" smtClean="0"/>
              <a:t> </a:t>
            </a:r>
            <a:r>
              <a:rPr lang="en-GB" dirty="0" err="1" smtClean="0"/>
              <a:t>Kozlovszky</a:t>
            </a:r>
            <a:r>
              <a:rPr lang="en-GB" dirty="0" smtClean="0"/>
              <a:t> MTA SZTAKI </a:t>
            </a:r>
          </a:p>
          <a:p>
            <a:r>
              <a:rPr lang="en-GB" dirty="0" smtClean="0"/>
              <a:t>Robert </a:t>
            </a:r>
            <a:r>
              <a:rPr lang="en-GB" dirty="0" err="1" smtClean="0"/>
              <a:t>Lovas</a:t>
            </a:r>
            <a:r>
              <a:rPr lang="en-GB" dirty="0" smtClean="0"/>
              <a:t> MTA SZTAKI</a:t>
            </a:r>
          </a:p>
          <a:p>
            <a:r>
              <a:rPr lang="en-GB" dirty="0" smtClean="0"/>
              <a:t>Stuart Kenny TCD </a:t>
            </a:r>
          </a:p>
          <a:p>
            <a:r>
              <a:rPr lang="en-GB" dirty="0" err="1" smtClean="0"/>
              <a:t>Burcu</a:t>
            </a:r>
            <a:r>
              <a:rPr lang="en-GB" dirty="0" smtClean="0"/>
              <a:t> </a:t>
            </a:r>
            <a:r>
              <a:rPr lang="en-GB" dirty="0" err="1" smtClean="0"/>
              <a:t>Ortakaya</a:t>
            </a:r>
            <a:r>
              <a:rPr lang="en-GB" dirty="0" smtClean="0"/>
              <a:t> TUBITAK </a:t>
            </a:r>
          </a:p>
          <a:p>
            <a:r>
              <a:rPr lang="en-GB" dirty="0" err="1" smtClean="0"/>
              <a:t>Hakan</a:t>
            </a:r>
            <a:r>
              <a:rPr lang="en-GB" dirty="0" smtClean="0"/>
              <a:t> </a:t>
            </a:r>
            <a:r>
              <a:rPr lang="en-GB" dirty="0" err="1" smtClean="0"/>
              <a:t>Bayındır</a:t>
            </a:r>
            <a:r>
              <a:rPr lang="en-GB" dirty="0" smtClean="0"/>
              <a:t> TUBITAK </a:t>
            </a:r>
          </a:p>
          <a:p>
            <a:r>
              <a:rPr lang="en-GB" dirty="0" smtClean="0"/>
              <a:t>Maria </a:t>
            </a:r>
            <a:r>
              <a:rPr lang="en-GB" dirty="0" err="1" smtClean="0"/>
              <a:t>Poveda</a:t>
            </a:r>
            <a:r>
              <a:rPr lang="en-GB" dirty="0" smtClean="0"/>
              <a:t> UCY</a:t>
            </a:r>
          </a:p>
          <a:p>
            <a:r>
              <a:rPr lang="en-GB" dirty="0" err="1" smtClean="0"/>
              <a:t>Marios</a:t>
            </a:r>
            <a:r>
              <a:rPr lang="en-GB" dirty="0" smtClean="0"/>
              <a:t> </a:t>
            </a:r>
            <a:r>
              <a:rPr lang="en-GB" dirty="0" err="1" smtClean="0"/>
              <a:t>Dikaiakos</a:t>
            </a:r>
            <a:r>
              <a:rPr lang="en-GB" dirty="0" smtClean="0"/>
              <a:t> UCY </a:t>
            </a:r>
          </a:p>
          <a:p>
            <a:r>
              <a:rPr lang="nl-NL" dirty="0" smtClean="0"/>
              <a:t>Peter Kurdel UI SAV</a:t>
            </a:r>
            <a:endParaRPr lang="en-GB" dirty="0" smtClean="0"/>
          </a:p>
          <a:p>
            <a:r>
              <a:rPr lang="nl-NL" dirty="0" smtClean="0"/>
              <a:t>Tim Dyce UNIMELB </a:t>
            </a:r>
            <a:endParaRPr lang="en-GB" dirty="0" smtClean="0"/>
          </a:p>
          <a:p>
            <a:r>
              <a:rPr lang="en-GB" dirty="0" smtClean="0"/>
              <a:t>Vicente Hernández UPVLC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3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Staying in touch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23528" y="1412875"/>
            <a:ext cx="8568952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Wiki site </a:t>
            </a:r>
            <a:r>
              <a:rPr lang="en-GB" dirty="0" smtClean="0">
                <a:hlinkClick r:id="rId2"/>
              </a:rPr>
              <a:t>wiki.egi.eu/wiki/TNA2.2_Dissemination</a:t>
            </a:r>
            <a:endParaRPr lang="en-GB" dirty="0" smtClean="0"/>
          </a:p>
          <a:p>
            <a:r>
              <a:rPr lang="en-GB" dirty="0" smtClean="0">
                <a:latin typeface="Arial" charset="0"/>
                <a:cs typeface="Arial" charset="0"/>
              </a:rPr>
              <a:t>Inspire-NA2-dissemination mailing list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Face-to-face </a:t>
            </a:r>
            <a:r>
              <a:rPr lang="en-GB" dirty="0" smtClean="0">
                <a:latin typeface="Arial" charset="0"/>
                <a:cs typeface="Arial" charset="0"/>
              </a:rPr>
              <a:t>meetings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Document server </a:t>
            </a:r>
            <a:r>
              <a:rPr lang="en-GB" u="sng" dirty="0">
                <a:hlinkClick r:id="rId3"/>
              </a:rPr>
              <a:t>http://</a:t>
            </a:r>
            <a:r>
              <a:rPr lang="en-GB" u="sng" dirty="0" smtClean="0">
                <a:hlinkClick r:id="rId3"/>
              </a:rPr>
              <a:t>www.egi.eu/about/intranet/document-server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Website </a:t>
            </a:r>
            <a:r>
              <a:rPr lang="en-US" dirty="0" smtClean="0">
                <a:latin typeface="Arial" charset="0"/>
                <a:cs typeface="Arial" charset="0"/>
                <a:hlinkClick r:id="rId4"/>
              </a:rPr>
              <a:t>www.egi.eu</a:t>
            </a:r>
            <a:endParaRPr lang="en-GB" u="sng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5228" y="3783922"/>
            <a:ext cx="187220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Staying in touch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23528" y="1412875"/>
            <a:ext cx="8568952" cy="3888333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Twitter       </a:t>
            </a:r>
            <a:r>
              <a:rPr lang="en-GB" dirty="0" smtClean="0">
                <a:latin typeface="Arial" charset="0"/>
                <a:cs typeface="Arial" charset="0"/>
                <a:hlinkClick r:id="rId2"/>
              </a:rPr>
              <a:t>www.twitter.com/egi_inspire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Flickr </a:t>
            </a:r>
            <a:r>
              <a:rPr lang="en-GB" dirty="0" smtClean="0">
                <a:latin typeface="Arial" charset="0"/>
                <a:cs typeface="Arial" charset="0"/>
              </a:rPr>
              <a:t>    </a:t>
            </a:r>
            <a:r>
              <a:rPr lang="en-GB" dirty="0" smtClean="0">
                <a:latin typeface="Arial" charset="0"/>
                <a:cs typeface="Arial" charset="0"/>
                <a:hlinkClick r:id="rId3"/>
              </a:rPr>
              <a:t>www.flickr.com/photos/european-grid-initiative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          </a:t>
            </a:r>
            <a:r>
              <a:rPr lang="en-GB" dirty="0" smtClean="0">
                <a:latin typeface="Arial" charset="0"/>
                <a:cs typeface="Arial" charset="0"/>
              </a:rPr>
              <a:t>     </a:t>
            </a:r>
            <a:r>
              <a:rPr lang="en-GB" dirty="0" smtClean="0">
                <a:latin typeface="Arial" charset="0"/>
                <a:cs typeface="Arial" charset="0"/>
                <a:hlinkClick r:id="rId4"/>
              </a:rPr>
              <a:t>www.youtube.com/europeangrid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              </a:t>
            </a:r>
            <a:r>
              <a:rPr lang="en-GB" dirty="0" smtClean="0">
                <a:latin typeface="Arial" charset="0"/>
                <a:cs typeface="Arial" charset="0"/>
              </a:rPr>
              <a:t>   group </a:t>
            </a:r>
            <a:r>
              <a:rPr lang="en-GB" dirty="0" smtClean="0">
                <a:latin typeface="Arial" charset="0"/>
                <a:cs typeface="Arial" charset="0"/>
              </a:rPr>
              <a:t>European Grid Initiative</a:t>
            </a:r>
          </a:p>
          <a:p>
            <a:r>
              <a:rPr lang="en-GB" dirty="0" err="1" smtClean="0">
                <a:latin typeface="Arial" charset="0"/>
                <a:cs typeface="Arial" charset="0"/>
              </a:rPr>
              <a:t>GridCa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blog </a:t>
            </a:r>
            <a:r>
              <a:rPr lang="en-GB" dirty="0" smtClean="0">
                <a:latin typeface="Arial" charset="0"/>
                <a:cs typeface="Arial" charset="0"/>
                <a:hlinkClick r:id="rId5"/>
              </a:rPr>
              <a:t>www.gridcast.org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6" descr="twitter_logo_hea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1450921"/>
            <a:ext cx="186112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lickr_logo_gamma_gif_v59899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32856"/>
            <a:ext cx="135707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0px-Youtub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3068960"/>
            <a:ext cx="1500953" cy="6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9" y="3822642"/>
            <a:ext cx="1553346" cy="282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8" y="4365104"/>
            <a:ext cx="1362614" cy="3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Key documents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23528" y="1412875"/>
            <a:ext cx="8568952" cy="4525963"/>
          </a:xfrm>
        </p:spPr>
        <p:txBody>
          <a:bodyPr/>
          <a:lstStyle/>
          <a:p>
            <a:r>
              <a:rPr lang="en-GB" b="1" dirty="0" smtClean="0"/>
              <a:t>EGI-</a:t>
            </a:r>
            <a:r>
              <a:rPr lang="en-GB" b="1" dirty="0" err="1" smtClean="0"/>
              <a:t>InSPIRE</a:t>
            </a:r>
            <a:r>
              <a:rPr lang="en-GB" b="1" dirty="0" smtClean="0"/>
              <a:t> </a:t>
            </a:r>
            <a:r>
              <a:rPr lang="en-GB" b="1" dirty="0" smtClean="0"/>
              <a:t>Presentation</a:t>
            </a:r>
            <a:endParaRPr lang="en-GB" dirty="0" smtClean="0"/>
          </a:p>
          <a:p>
            <a:r>
              <a:rPr lang="en-GB" b="1" dirty="0" smtClean="0"/>
              <a:t>Dissemination Plan</a:t>
            </a:r>
            <a:r>
              <a:rPr lang="en-GB" dirty="0"/>
              <a:t> </a:t>
            </a:r>
            <a:r>
              <a:rPr lang="en-GB" dirty="0" smtClean="0"/>
              <a:t>(updated each year)</a:t>
            </a:r>
            <a:endParaRPr lang="en-GB" dirty="0"/>
          </a:p>
          <a:p>
            <a:r>
              <a:rPr lang="en-GB" b="1" dirty="0" smtClean="0"/>
              <a:t>EGI-</a:t>
            </a:r>
            <a:r>
              <a:rPr lang="en-GB" b="1" dirty="0" err="1" smtClean="0"/>
              <a:t>InSPIRE</a:t>
            </a:r>
            <a:r>
              <a:rPr lang="en-GB" b="1" dirty="0" smtClean="0"/>
              <a:t> Paper</a:t>
            </a:r>
            <a:r>
              <a:rPr lang="en-GB" dirty="0"/>
              <a:t> </a:t>
            </a:r>
          </a:p>
          <a:p>
            <a:r>
              <a:rPr lang="en-GB" dirty="0"/>
              <a:t>W</a:t>
            </a:r>
            <a:r>
              <a:rPr lang="en-GB" dirty="0" smtClean="0"/>
              <a:t>ebsite </a:t>
            </a:r>
            <a:r>
              <a:rPr lang="en-GB" dirty="0"/>
              <a:t>with key collaborative tools</a:t>
            </a:r>
          </a:p>
          <a:p>
            <a:r>
              <a:rPr lang="en-GB" dirty="0" smtClean="0"/>
              <a:t>Dissemination Handbook (coming soon)</a:t>
            </a:r>
            <a:endParaRPr lang="en-GB" dirty="0"/>
          </a:p>
          <a:p>
            <a:r>
              <a:rPr lang="en-GB" dirty="0" smtClean="0"/>
              <a:t>EGI Newsletter (quarterly)</a:t>
            </a:r>
            <a:endParaRPr lang="en-GB" dirty="0"/>
          </a:p>
          <a:p>
            <a:r>
              <a:rPr lang="en-GB" dirty="0" smtClean="0"/>
              <a:t>Annual review </a:t>
            </a:r>
            <a:r>
              <a:rPr lang="en-GB" dirty="0"/>
              <a:t>of website content</a:t>
            </a:r>
          </a:p>
          <a:p>
            <a:endParaRPr lang="en-GB" dirty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Branding - logos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Picture 7" descr="eg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25854" y="1052736"/>
            <a:ext cx="3343275" cy="2628900"/>
          </a:xfrm>
          <a:prstGeom prst="rect">
            <a:avLst/>
          </a:prstGeom>
        </p:spPr>
      </p:pic>
      <p:pic>
        <p:nvPicPr>
          <p:cNvPr id="9" name="Picture 8" descr="egi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3689022"/>
            <a:ext cx="5755640" cy="25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Branding – </a:t>
            </a:r>
            <a:r>
              <a:rPr lang="en-US" dirty="0" err="1" smtClean="0">
                <a:latin typeface="Arial" charset="0"/>
                <a:cs typeface="Arial" charset="0"/>
              </a:rPr>
              <a:t>colours</a:t>
            </a:r>
            <a:r>
              <a:rPr lang="en-US" dirty="0" smtClean="0">
                <a:latin typeface="Arial" charset="0"/>
                <a:cs typeface="Arial" charset="0"/>
              </a:rPr>
              <a:t>, fonts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9974CD-1F1E-4E50-8935-2CE42BC697CD}" type="datetime1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16/09/2010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Picture 9" descr="colour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320352"/>
            <a:ext cx="7056784" cy="180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3212976"/>
            <a:ext cx="598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Logo font = </a:t>
            </a:r>
            <a:r>
              <a:rPr lang="en-GB" sz="2400" b="1" dirty="0" smtClean="0"/>
              <a:t>Helvetica Condensed </a:t>
            </a:r>
            <a:r>
              <a:rPr lang="en-GB" sz="2400" b="1" dirty="0" smtClean="0"/>
              <a:t>Bold </a:t>
            </a:r>
            <a:endParaRPr lang="en-GB" sz="2400" b="1" dirty="0"/>
          </a:p>
        </p:txBody>
      </p:sp>
      <p:pic>
        <p:nvPicPr>
          <p:cNvPr id="11" name="Picture 10" descr="FP7-cap-RGB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4366607"/>
            <a:ext cx="1857375" cy="1510665"/>
          </a:xfrm>
          <a:prstGeom prst="rect">
            <a:avLst/>
          </a:prstGeom>
        </p:spPr>
      </p:pic>
      <p:pic>
        <p:nvPicPr>
          <p:cNvPr id="12" name="Picture 11" descr="Euro_Flag_Photoshop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347864" y="4367932"/>
            <a:ext cx="1800860" cy="1258570"/>
          </a:xfrm>
          <a:prstGeom prst="rect">
            <a:avLst/>
          </a:prstGeom>
        </p:spPr>
      </p:pic>
      <p:pic>
        <p:nvPicPr>
          <p:cNvPr id="13" name="Picture 12" descr="Logo_e-Infrastructur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652120" y="4498954"/>
            <a:ext cx="2876550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121</TotalTime>
  <Words>313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EGI-InSPIRE-Slide-Template_v4</vt:lpstr>
      <vt:lpstr>Regional dissemination</vt:lpstr>
      <vt:lpstr>Dissemination overview</vt:lpstr>
      <vt:lpstr>EGI Global Task</vt:lpstr>
      <vt:lpstr>NGI International Task</vt:lpstr>
      <vt:lpstr>Staying in touch</vt:lpstr>
      <vt:lpstr>Staying in touch</vt:lpstr>
      <vt:lpstr>Key documents</vt:lpstr>
      <vt:lpstr>Branding - logos</vt:lpstr>
      <vt:lpstr>Branding – colours, fonts</vt:lpstr>
      <vt:lpstr>Website</vt:lpstr>
      <vt:lpstr>Publications</vt:lpstr>
      <vt:lpstr>Coming soon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dissemination</dc:title>
  <dc:creator>Catherine</dc:creator>
  <cp:lastModifiedBy>Catherine</cp:lastModifiedBy>
  <cp:revision>19</cp:revision>
  <dcterms:created xsi:type="dcterms:W3CDTF">2010-09-15T20:46:43Z</dcterms:created>
  <dcterms:modified xsi:type="dcterms:W3CDTF">2010-09-16T08:08:33Z</dcterms:modified>
</cp:coreProperties>
</file>