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82" r:id="rId3"/>
    <p:sldId id="283" r:id="rId4"/>
    <p:sldId id="284" r:id="rId5"/>
    <p:sldId id="262" r:id="rId6"/>
    <p:sldId id="285" r:id="rId7"/>
    <p:sldId id="286" r:id="rId8"/>
    <p:sldId id="290" r:id="rId9"/>
    <p:sldId id="287" r:id="rId10"/>
    <p:sldId id="288" r:id="rId11"/>
    <p:sldId id="294" r:id="rId12"/>
    <p:sldId id="296" r:id="rId13"/>
    <p:sldId id="291" r:id="rId14"/>
    <p:sldId id="275" r:id="rId15"/>
    <p:sldId id="276" r:id="rId16"/>
    <p:sldId id="277" r:id="rId17"/>
    <p:sldId id="278" r:id="rId18"/>
    <p:sldId id="279" r:id="rId19"/>
    <p:sldId id="280" r:id="rId20"/>
    <p:sldId id="257" r:id="rId21"/>
    <p:sldId id="273" r:id="rId22"/>
    <p:sldId id="268" r:id="rId23"/>
    <p:sldId id="269" r:id="rId24"/>
    <p:sldId id="272" r:id="rId25"/>
    <p:sldId id="270" r:id="rId26"/>
    <p:sldId id="274" r:id="rId27"/>
    <p:sldId id="271" r:id="rId28"/>
    <p:sldId id="258" r:id="rId29"/>
    <p:sldId id="281" r:id="rId30"/>
    <p:sldId id="2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Users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Requirements</a:t>
          </a:r>
          <a:endParaRPr lang="en-GB" dirty="0">
            <a:solidFill>
              <a:schemeClr val="tx1"/>
            </a:solidFill>
          </a:endParaRPr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Technology</a:t>
          </a:r>
          <a:endParaRPr lang="en-GB" dirty="0">
            <a:solidFill>
              <a:schemeClr val="tx1"/>
            </a:solidFill>
          </a:endParaRPr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802EB98-7FCA-4ACF-BE88-E723E11A537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Assessment</a:t>
          </a:r>
          <a:endParaRPr lang="en-GB" dirty="0">
            <a:solidFill>
              <a:schemeClr val="tx1"/>
            </a:solidFill>
          </a:endParaRPr>
        </a:p>
      </dgm:t>
    </dgm:pt>
    <dgm:pt modelId="{C40371AA-259C-4D60-A95B-07A2A303D177}" type="par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E7574B2-5EFE-4236-9C2F-EB6CCCC4D067}" type="sib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Infrastructure</a:t>
          </a:r>
          <a:endParaRPr lang="en-GB" dirty="0">
            <a:solidFill>
              <a:schemeClr val="tx1"/>
            </a:solidFill>
          </a:endParaRPr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7721FD8-3E97-44A7-BF96-1EB84B41F7B6}" type="pres">
      <dgm:prSet presAssocID="{4086724D-26DA-4331-A3F1-B78598743C15}" presName="Name0" presStyleCnt="0">
        <dgm:presLayoutVars>
          <dgm:dir/>
          <dgm:resizeHandles val="exact"/>
        </dgm:presLayoutVars>
      </dgm:prSet>
      <dgm:spPr/>
    </dgm:pt>
    <dgm:pt modelId="{36EE89F5-723F-4423-A6C2-F5A2975C5F62}" type="pres">
      <dgm:prSet presAssocID="{4086724D-26DA-4331-A3F1-B78598743C15}" presName="cycle" presStyleCnt="0"/>
      <dgm:spPr/>
    </dgm:pt>
    <dgm:pt modelId="{ECFD1266-ADC2-4DD0-A3FD-2305F1587A71}" type="pres">
      <dgm:prSet presAssocID="{30C27CF3-1378-4C7F-ADDD-C3C59703BC3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EF9418-9A31-490A-9420-FB8834FBF274}" type="pres">
      <dgm:prSet presAssocID="{160298BE-D0DD-453A-97FB-2EFE2CB418FA}" presName="sibTransFirstNode" presStyleLbl="bgShp" presStyleIdx="0" presStyleCnt="1"/>
      <dgm:spPr/>
    </dgm:pt>
    <dgm:pt modelId="{FF267810-F5FB-436A-B31D-C9BF4201F2FA}" type="pres">
      <dgm:prSet presAssocID="{FB6FB5CB-CC68-481D-AD69-504CB475B42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ACA91-7065-4657-A50A-FB3853E3C94D}" type="pres">
      <dgm:prSet presAssocID="{7F4416A7-1859-46F6-8F6C-A86EDAB8ACCA}" presName="nodeFollowingNodes" presStyleLbl="node1" presStyleIdx="2" presStyleCnt="5">
        <dgm:presLayoutVars>
          <dgm:bulletEnabled val="1"/>
        </dgm:presLayoutVars>
      </dgm:prSet>
      <dgm:spPr/>
    </dgm:pt>
    <dgm:pt modelId="{9EC661BE-298A-42A0-BAFC-93AFE4DBFDD1}" type="pres">
      <dgm:prSet presAssocID="{D802EB98-7FCA-4ACF-BE88-E723E11A537C}" presName="nodeFollowingNodes" presStyleLbl="node1" presStyleIdx="3" presStyleCnt="5">
        <dgm:presLayoutVars>
          <dgm:bulletEnabled val="1"/>
        </dgm:presLayoutVars>
      </dgm:prSet>
      <dgm:spPr/>
    </dgm:pt>
    <dgm:pt modelId="{DC59691F-C620-46F4-8D80-58D79F05014E}" type="pres">
      <dgm:prSet presAssocID="{0CE1BDF5-303B-43A1-B6CB-AA8C9DF79EE3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89EB5749-3543-4FE3-8829-FAC91AA265A9}" srcId="{4086724D-26DA-4331-A3F1-B78598743C15}" destId="{0CE1BDF5-303B-43A1-B6CB-AA8C9DF79EE3}" srcOrd="4" destOrd="0" parTransId="{923F10C6-395E-455F-AE19-7459F8CFE2E8}" sibTransId="{BE415C36-6212-409E-93D6-DAFDEF168986}"/>
    <dgm:cxn modelId="{58C7870F-4C3C-415E-9DC3-BF5098B8C4F5}" type="presOf" srcId="{7F4416A7-1859-46F6-8F6C-A86EDAB8ACCA}" destId="{2C1ACA91-7065-4657-A50A-FB3853E3C94D}" srcOrd="0" destOrd="0" presId="urn:microsoft.com/office/officeart/2005/8/layout/cycle3"/>
    <dgm:cxn modelId="{39399513-948A-4D5B-8182-D091EF31BF5C}" type="presOf" srcId="{0CE1BDF5-303B-43A1-B6CB-AA8C9DF79EE3}" destId="{DC59691F-C620-46F4-8D80-58D79F05014E}" srcOrd="0" destOrd="0" presId="urn:microsoft.com/office/officeart/2005/8/layout/cycle3"/>
    <dgm:cxn modelId="{90482603-DA02-410E-93A2-FA5CA6C0FC71}" srcId="{4086724D-26DA-4331-A3F1-B78598743C15}" destId="{D802EB98-7FCA-4ACF-BE88-E723E11A537C}" srcOrd="3" destOrd="0" parTransId="{C40371AA-259C-4D60-A95B-07A2A303D177}" sibTransId="{2E7574B2-5EFE-4236-9C2F-EB6CCCC4D067}"/>
    <dgm:cxn modelId="{5B51CAAC-B6F2-41AA-AD7F-687292B9657F}" type="presOf" srcId="{D802EB98-7FCA-4ACF-BE88-E723E11A537C}" destId="{9EC661BE-298A-42A0-BAFC-93AFE4DBFDD1}" srcOrd="0" destOrd="0" presId="urn:microsoft.com/office/officeart/2005/8/layout/cycle3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AFA0B7EB-3531-4BF7-AF35-B44E1B477885}" type="presOf" srcId="{160298BE-D0DD-453A-97FB-2EFE2CB418FA}" destId="{02EF9418-9A31-490A-9420-FB8834FBF274}" srcOrd="0" destOrd="0" presId="urn:microsoft.com/office/officeart/2005/8/layout/cycle3"/>
    <dgm:cxn modelId="{034B226B-231F-47AC-B54F-7D886E00B758}" type="presOf" srcId="{4086724D-26DA-4331-A3F1-B78598743C15}" destId="{B7721FD8-3E97-44A7-BF96-1EB84B41F7B6}" srcOrd="0" destOrd="0" presId="urn:microsoft.com/office/officeart/2005/8/layout/cycle3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62E561FF-BD0F-4A03-B7A0-D65C88EB6385}" type="presOf" srcId="{FB6FB5CB-CC68-481D-AD69-504CB475B42C}" destId="{FF267810-F5FB-436A-B31D-C9BF4201F2FA}" srcOrd="0" destOrd="0" presId="urn:microsoft.com/office/officeart/2005/8/layout/cycle3"/>
    <dgm:cxn modelId="{A3497DDD-7E51-42C1-8AE0-F9FD203AB6B3}" type="presOf" srcId="{30C27CF3-1378-4C7F-ADDD-C3C59703BC32}" destId="{ECFD1266-ADC2-4DD0-A3FD-2305F1587A71}" srcOrd="0" destOrd="0" presId="urn:microsoft.com/office/officeart/2005/8/layout/cycle3"/>
    <dgm:cxn modelId="{66BFAD29-82C1-4EA7-9E65-8AB8EF885F70}" type="presParOf" srcId="{B7721FD8-3E97-44A7-BF96-1EB84B41F7B6}" destId="{36EE89F5-723F-4423-A6C2-F5A2975C5F62}" srcOrd="0" destOrd="0" presId="urn:microsoft.com/office/officeart/2005/8/layout/cycle3"/>
    <dgm:cxn modelId="{932856C3-77A4-4C63-9647-C9A68CA6AEB3}" type="presParOf" srcId="{36EE89F5-723F-4423-A6C2-F5A2975C5F62}" destId="{ECFD1266-ADC2-4DD0-A3FD-2305F1587A71}" srcOrd="0" destOrd="0" presId="urn:microsoft.com/office/officeart/2005/8/layout/cycle3"/>
    <dgm:cxn modelId="{C4E84EEB-5FC0-4206-9ACF-B2EAB14FAA8A}" type="presParOf" srcId="{36EE89F5-723F-4423-A6C2-F5A2975C5F62}" destId="{02EF9418-9A31-490A-9420-FB8834FBF274}" srcOrd="1" destOrd="0" presId="urn:microsoft.com/office/officeart/2005/8/layout/cycle3"/>
    <dgm:cxn modelId="{BF47743E-EEE8-49A6-8F59-C60DF4E94B5C}" type="presParOf" srcId="{36EE89F5-723F-4423-A6C2-F5A2975C5F62}" destId="{FF267810-F5FB-436A-B31D-C9BF4201F2FA}" srcOrd="2" destOrd="0" presId="urn:microsoft.com/office/officeart/2005/8/layout/cycle3"/>
    <dgm:cxn modelId="{85EBB504-0656-45FE-9D14-8A46E0C3DD3E}" type="presParOf" srcId="{36EE89F5-723F-4423-A6C2-F5A2975C5F62}" destId="{2C1ACA91-7065-4657-A50A-FB3853E3C94D}" srcOrd="3" destOrd="0" presId="urn:microsoft.com/office/officeart/2005/8/layout/cycle3"/>
    <dgm:cxn modelId="{24167E12-0591-48B9-8DEA-212F218953F9}" type="presParOf" srcId="{36EE89F5-723F-4423-A6C2-F5A2975C5F62}" destId="{9EC661BE-298A-42A0-BAFC-93AFE4DBFDD1}" srcOrd="4" destOrd="0" presId="urn:microsoft.com/office/officeart/2005/8/layout/cycle3"/>
    <dgm:cxn modelId="{5BEC7813-3655-409D-B0D0-1B8C43F679D8}" type="presParOf" srcId="{36EE89F5-723F-4423-A6C2-F5A2975C5F62}" destId="{DC59691F-C620-46F4-8D80-58D79F05014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F9418-9A31-490A-9420-FB8834FBF274}">
      <dsp:nvSpPr>
        <dsp:cNvPr id="0" name=""/>
        <dsp:cNvSpPr/>
      </dsp:nvSpPr>
      <dsp:spPr>
        <a:xfrm>
          <a:off x="1024168" y="-28588"/>
          <a:ext cx="5032111" cy="5032111"/>
        </a:xfrm>
        <a:prstGeom prst="circularArrow">
          <a:avLst>
            <a:gd name="adj1" fmla="val 5544"/>
            <a:gd name="adj2" fmla="val 330680"/>
            <a:gd name="adj3" fmla="val 13791447"/>
            <a:gd name="adj4" fmla="val 1737652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1266-ADC2-4DD0-A3FD-2305F1587A71}">
      <dsp:nvSpPr>
        <dsp:cNvPr id="0" name=""/>
        <dsp:cNvSpPr/>
      </dsp:nvSpPr>
      <dsp:spPr>
        <a:xfrm>
          <a:off x="2369944" y="2052"/>
          <a:ext cx="2340558" cy="1170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Users</a:t>
          </a:r>
        </a:p>
      </dsp:txBody>
      <dsp:txXfrm>
        <a:off x="2427072" y="59180"/>
        <a:ext cx="2226302" cy="1056023"/>
      </dsp:txXfrm>
    </dsp:sp>
    <dsp:sp modelId="{FF267810-F5FB-436A-B31D-C9BF4201F2FA}">
      <dsp:nvSpPr>
        <dsp:cNvPr id="0" name=""/>
        <dsp:cNvSpPr/>
      </dsp:nvSpPr>
      <dsp:spPr>
        <a:xfrm>
          <a:off x="4410807" y="1484826"/>
          <a:ext cx="2340558" cy="117027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Requirements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4467935" y="1541954"/>
        <a:ext cx="2226302" cy="1056023"/>
      </dsp:txXfrm>
    </dsp:sp>
    <dsp:sp modelId="{2C1ACA91-7065-4657-A50A-FB3853E3C94D}">
      <dsp:nvSpPr>
        <dsp:cNvPr id="0" name=""/>
        <dsp:cNvSpPr/>
      </dsp:nvSpPr>
      <dsp:spPr>
        <a:xfrm>
          <a:off x="3631267" y="3884004"/>
          <a:ext cx="2340558" cy="117027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Technology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688395" y="3941132"/>
        <a:ext cx="2226302" cy="1056023"/>
      </dsp:txXfrm>
    </dsp:sp>
    <dsp:sp modelId="{9EC661BE-298A-42A0-BAFC-93AFE4DBFDD1}">
      <dsp:nvSpPr>
        <dsp:cNvPr id="0" name=""/>
        <dsp:cNvSpPr/>
      </dsp:nvSpPr>
      <dsp:spPr>
        <a:xfrm>
          <a:off x="1108622" y="3884004"/>
          <a:ext cx="2340558" cy="117027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Assessment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1165750" y="3941132"/>
        <a:ext cx="2226302" cy="1056023"/>
      </dsp:txXfrm>
    </dsp:sp>
    <dsp:sp modelId="{DC59691F-C620-46F4-8D80-58D79F05014E}">
      <dsp:nvSpPr>
        <dsp:cNvPr id="0" name=""/>
        <dsp:cNvSpPr/>
      </dsp:nvSpPr>
      <dsp:spPr>
        <a:xfrm>
          <a:off x="329082" y="1484826"/>
          <a:ext cx="2340558" cy="11702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Infrastructure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86210" y="1541954"/>
        <a:ext cx="2226302" cy="1056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C6CD-C4BA-4A98-A928-F515B0EA54A9}" type="datetimeFigureOut">
              <a:rPr lang="en-GB" smtClean="0"/>
              <a:t>12/09/2010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66CA2-139C-471D-98AE-5732E12E0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4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7A1E0-7796-4D6B-B49A-25161EB78A6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66CA2-139C-471D-98AE-5732E12E007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10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679C11-4AD5-4B40-BCC2-7EABAD91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9C11-4AD5-4B40-BCC2-7EABAD91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12/09/2010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EGI Technical Forum 2010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1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679C11-4AD5-4B40-BCC2-7EABAD915DD6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staff.science.uva.nl/~delaat/sc08/logo-BigGrid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http://i.dell.com/images/us/segments/biz/ddn_logo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http://staff.science.uva.nl/~delaat/logos/logo-surfnet.gif" TargetMode="External"/><Relationship Id="rId13" Type="http://schemas.openxmlformats.org/officeDocument/2006/relationships/image" Target="../media/image37.jpeg"/><Relationship Id="rId3" Type="http://schemas.openxmlformats.org/officeDocument/2006/relationships/image" Target="http://staff.science.uva.nl/~delaat/sc08/logo-BigGrid.jpg" TargetMode="External"/><Relationship Id="rId7" Type="http://schemas.openxmlformats.org/officeDocument/2006/relationships/image" Target="../media/image34.png"/><Relationship Id="rId12" Type="http://schemas.openxmlformats.org/officeDocument/2006/relationships/hyperlink" Target="http://www.ams-ix.net/assets/Marketing-Pictures/AMSix-logo-web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5" Type="http://schemas.openxmlformats.org/officeDocument/2006/relationships/image" Target="http://www.engineersonline.nl/wosimages/nieuws_15434_16785_item_original.jpg" TargetMode="External"/><Relationship Id="rId15" Type="http://schemas.openxmlformats.org/officeDocument/2006/relationships/image" Target="../media/image38.png"/><Relationship Id="rId10" Type="http://schemas.openxmlformats.org/officeDocument/2006/relationships/image" Target="http://www.neuroinformatics.nl/images/logo-NWO.jpg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5.jpeg"/><Relationship Id="rId14" Type="http://schemas.openxmlformats.org/officeDocument/2006/relationships/image" Target="http://www.ams-ix.net/assets/Marketing-Pictures/AMSix-logo-web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blog.dsa-research.org/wp-content/uploads/2008/09/gridcast.gi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europeangrid" TargetMode="External"/><Relationship Id="rId3" Type="http://schemas.openxmlformats.org/officeDocument/2006/relationships/hyperlink" Target="http://www.gridcast.org/" TargetMode="External"/><Relationship Id="rId7" Type="http://schemas.openxmlformats.org/officeDocument/2006/relationships/hyperlink" Target="http://www.flickr.com/photos/european_grid_initiative" TargetMode="Externa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lobalplaza.org/spaces/global/events/egi-technical-forum-2010-2" TargetMode="External"/><Relationship Id="rId11" Type="http://schemas.openxmlformats.org/officeDocument/2006/relationships/image" Target="../media/image46.png"/><Relationship Id="rId5" Type="http://schemas.openxmlformats.org/officeDocument/2006/relationships/hyperlink" Target="http://bit.ly/aqNYUQ" TargetMode="External"/><Relationship Id="rId10" Type="http://schemas.openxmlformats.org/officeDocument/2006/relationships/image" Target="../media/image45.png"/><Relationship Id="rId4" Type="http://schemas.openxmlformats.org/officeDocument/2006/relationships/hyperlink" Target="http://twitter.com/egi_inspire" TargetMode="External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egi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EGI: Up and Running!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Steven Newhouse</a:t>
            </a:r>
          </a:p>
          <a:p>
            <a:r>
              <a:rPr lang="en-GB" dirty="0" smtClean="0"/>
              <a:t>Director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to an NGI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Move from ROC to NGIs</a:t>
            </a:r>
          </a:p>
          <a:p>
            <a:pPr lvl="1"/>
            <a:r>
              <a:rPr lang="en-GB" dirty="0" smtClean="0"/>
              <a:t>Central Europe</a:t>
            </a:r>
          </a:p>
          <a:p>
            <a:pPr lvl="2"/>
            <a:r>
              <a:rPr lang="en-GB" dirty="0" smtClean="0"/>
              <a:t>CE has moved to individual NGIs</a:t>
            </a:r>
          </a:p>
          <a:p>
            <a:pPr lvl="1"/>
            <a:r>
              <a:rPr lang="en-GB" dirty="0" smtClean="0"/>
              <a:t>South-East Europe</a:t>
            </a:r>
          </a:p>
          <a:p>
            <a:pPr lvl="2"/>
            <a:r>
              <a:rPr lang="en-GB" dirty="0" smtClean="0"/>
              <a:t>Incorporating non-EGEE sites</a:t>
            </a:r>
          </a:p>
          <a:p>
            <a:pPr lvl="2"/>
            <a:r>
              <a:rPr lang="en-GB" dirty="0" smtClean="0"/>
              <a:t>Continuing process of moving to individual NGIs</a:t>
            </a:r>
          </a:p>
          <a:p>
            <a:r>
              <a:rPr lang="en-GB" dirty="0" smtClean="0"/>
              <a:t>EGI Global Services Established</a:t>
            </a:r>
          </a:p>
          <a:p>
            <a:pPr lvl="1"/>
            <a:r>
              <a:rPr lang="en-GB" dirty="0" smtClean="0"/>
              <a:t>Human coordination provided by EGI.eu</a:t>
            </a:r>
          </a:p>
          <a:p>
            <a:pPr lvl="1"/>
            <a:r>
              <a:rPr lang="en-GB" dirty="0" smtClean="0"/>
              <a:t>Technical services by partners within EGI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Cycle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48038337"/>
              </p:ext>
            </p:extLst>
          </p:nvPr>
        </p:nvGraphicFramePr>
        <p:xfrm>
          <a:off x="1115616" y="1124744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012160" y="1340768"/>
            <a:ext cx="2520280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Users represented by Virtual Research Communities in the User Community Board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3923928" y="2944368"/>
            <a:ext cx="1554472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131840" y="3645024"/>
            <a:ext cx="2952328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providers represented by NGIs/EIROs in the Operations Management Board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372200" y="3356992"/>
            <a:ext cx="2520280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USAG: User Services Advisory Group</a:t>
            </a:r>
          </a:p>
          <a:p>
            <a:pPr algn="ctr"/>
            <a:r>
              <a:rPr lang="en-GB" dirty="0" smtClean="0"/>
              <a:t>OTAG: Operational Tools Advisory Group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28184" y="4509120"/>
            <a:ext cx="2520280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Technology Coordination Board prioritised for Technology Providers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6" y="4437112"/>
            <a:ext cx="3024336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New technology releases assessed against defined criteria before being deployed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96" y="1412776"/>
            <a:ext cx="3261118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Production quality infrastructure built from technology deployed across Europe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82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Technology Innovation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xfrm>
            <a:off x="251520" y="1412875"/>
            <a:ext cx="8075612" cy="3600301"/>
          </a:xfrm>
        </p:spPr>
        <p:txBody>
          <a:bodyPr/>
          <a:lstStyle/>
          <a:p>
            <a:pPr eaLnBrk="1" hangingPunct="1"/>
            <a:r>
              <a:rPr lang="en-GB" dirty="0" smtClean="0"/>
              <a:t>Partnership </a:t>
            </a:r>
            <a:r>
              <a:rPr lang="en-GB" dirty="0" smtClean="0"/>
              <a:t>with technology projects</a:t>
            </a:r>
          </a:p>
          <a:p>
            <a:pPr lvl="1" eaLnBrk="1" hangingPunct="1"/>
            <a:r>
              <a:rPr lang="en-GB" dirty="0" smtClean="0"/>
              <a:t>EMI (European Middleware Initiative)</a:t>
            </a:r>
          </a:p>
          <a:p>
            <a:pPr lvl="1" eaLnBrk="1" hangingPunct="1"/>
            <a:r>
              <a:rPr lang="en-GB" dirty="0" smtClean="0"/>
              <a:t>IGE (Initiative for Globus in Europe)</a:t>
            </a:r>
          </a:p>
          <a:p>
            <a:pPr lvl="1" eaLnBrk="1" hangingPunct="1"/>
            <a:r>
              <a:rPr lang="en-GB" dirty="0" smtClean="0"/>
              <a:t>EDGI (</a:t>
            </a:r>
            <a:r>
              <a:rPr lang="en-US" dirty="0" smtClean="0"/>
              <a:t>European Desktop Grid Initiative)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StratusLab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VenusC</a:t>
            </a:r>
            <a:endParaRPr lang="en-GB" dirty="0" smtClean="0"/>
          </a:p>
          <a:p>
            <a:r>
              <a:rPr lang="en-GB" dirty="0" smtClean="0"/>
              <a:t>Standards across Grids and Clouds</a:t>
            </a:r>
            <a:endParaRPr lang="en-GB" dirty="0" smtClean="0"/>
          </a:p>
          <a:p>
            <a:pPr lvl="1" eaLnBrk="1" hangingPunct="1"/>
            <a:endParaRPr lang="en-GB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12/09/2010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EGI Technical Forum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8C6189-75FF-466C-AD49-C81F855F6643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2535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163763"/>
            <a:ext cx="20240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42" y="3573016"/>
            <a:ext cx="24479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AutoShape 10" descr="IGE_LOGO.jpg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AutoShape 12" descr="IGE_LOGO.jpg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9" name="Picture 6" descr="C:\Users\snewhous\AppData\Local\Temp\IG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0326"/>
          <a:stretch>
            <a:fillRect/>
          </a:stretch>
        </p:blipFill>
        <p:spPr bwMode="auto">
          <a:xfrm>
            <a:off x="7364413" y="1125538"/>
            <a:ext cx="17430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92" y="3646041"/>
            <a:ext cx="8016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4" descr="http://www.venus-c.eu/venus-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80" y="3814316"/>
            <a:ext cx="19256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Siena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18" y="5085184"/>
            <a:ext cx="29813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Boards</a:t>
            </a:r>
            <a:endParaRPr lang="en-GB" dirty="0" smtClean="0"/>
          </a:p>
        </p:txBody>
      </p:sp>
      <p:sp>
        <p:nvSpPr>
          <p:cNvPr id="14338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Terms of Reference have been drafted</a:t>
            </a:r>
          </a:p>
          <a:p>
            <a:pPr lvl="1"/>
            <a:r>
              <a:rPr lang="en-GB" dirty="0" smtClean="0"/>
              <a:t>Being approved and then boards established</a:t>
            </a:r>
          </a:p>
          <a:p>
            <a:r>
              <a:rPr lang="en-GB" dirty="0" smtClean="0"/>
              <a:t>Operations Management Board</a:t>
            </a:r>
          </a:p>
          <a:p>
            <a:pPr lvl="1"/>
            <a:r>
              <a:rPr lang="en-GB" dirty="0" smtClean="0"/>
              <a:t>Includes participants of EGI.eu by default</a:t>
            </a:r>
          </a:p>
          <a:p>
            <a:pPr lvl="1"/>
            <a:r>
              <a:rPr lang="en-GB" dirty="0" smtClean="0"/>
              <a:t>Others included by Infrastructure </a:t>
            </a:r>
            <a:r>
              <a:rPr lang="en-GB" dirty="0" err="1" smtClean="0"/>
              <a:t>MoUs</a:t>
            </a:r>
            <a:endParaRPr lang="en-GB" dirty="0" smtClean="0"/>
          </a:p>
          <a:p>
            <a:r>
              <a:rPr lang="en-GB" dirty="0" smtClean="0"/>
              <a:t>User Community Board</a:t>
            </a:r>
          </a:p>
          <a:p>
            <a:pPr lvl="1"/>
            <a:r>
              <a:rPr lang="en-GB" dirty="0" smtClean="0"/>
              <a:t>Virtual Research Community </a:t>
            </a:r>
            <a:r>
              <a:rPr lang="en-GB" dirty="0" err="1" smtClean="0"/>
              <a:t>MoUs</a:t>
            </a:r>
            <a:endParaRPr lang="en-GB" dirty="0" smtClean="0"/>
          </a:p>
          <a:p>
            <a:r>
              <a:rPr lang="en-GB" dirty="0" smtClean="0"/>
              <a:t>Technology Coordination Board</a:t>
            </a:r>
          </a:p>
          <a:p>
            <a:pPr lvl="1"/>
            <a:r>
              <a:rPr lang="en-GB" dirty="0" smtClean="0"/>
              <a:t>Technology Providers </a:t>
            </a:r>
            <a:r>
              <a:rPr lang="en-GB" dirty="0" err="1" smtClean="0"/>
              <a:t>MoUs</a:t>
            </a:r>
            <a:r>
              <a:rPr lang="en-GB" dirty="0" smtClean="0"/>
              <a:t> and SLAs</a:t>
            </a: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Technical Forum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Some Early Thank </a:t>
            </a:r>
            <a:r>
              <a:rPr lang="en-GB" dirty="0" err="1" smtClean="0"/>
              <a:t>Yous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Local Host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Arjen</a:t>
            </a:r>
            <a:r>
              <a:rPr lang="en-GB" dirty="0" smtClean="0"/>
              <a:t> van Rijn</a:t>
            </a:r>
          </a:p>
          <a:p>
            <a:pPr lvl="1"/>
            <a:r>
              <a:rPr lang="en-GB" dirty="0" err="1" smtClean="0"/>
              <a:t>Nikhef</a:t>
            </a:r>
            <a:r>
              <a:rPr lang="en-GB" dirty="0" smtClean="0"/>
              <a:t> Institute Manager</a:t>
            </a:r>
          </a:p>
          <a:p>
            <a:pPr lvl="1"/>
            <a:r>
              <a:rPr lang="en-GB" dirty="0" smtClean="0"/>
              <a:t>Chairman </a:t>
            </a:r>
            <a:r>
              <a:rPr lang="en-GB" dirty="0" err="1" smtClean="0"/>
              <a:t>BiGGrid</a:t>
            </a:r>
            <a:r>
              <a:rPr lang="en-GB" dirty="0" smtClean="0"/>
              <a:t> Executive Board</a:t>
            </a:r>
          </a:p>
          <a:p>
            <a:pPr lvl="1"/>
            <a:r>
              <a:rPr lang="en-GB" dirty="0" smtClean="0"/>
              <a:t>EGI.eu Executive Board</a:t>
            </a:r>
          </a:p>
          <a:p>
            <a:pPr lvl="1"/>
            <a:r>
              <a:rPr lang="en-GB" dirty="0" smtClean="0"/>
              <a:t>Behind the bid for hosting EGI.eu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pic>
        <p:nvPicPr>
          <p:cNvPr id="8" name="Picture 15" descr="http://staff.science.uva.nl/~delaat/sc08/logo-BigGrid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77" y="4077072"/>
            <a:ext cx="280262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15</a:t>
            </a:fld>
            <a:endParaRPr lang="en-GB"/>
          </a:p>
        </p:txBody>
      </p:sp>
      <p:sp>
        <p:nvSpPr>
          <p:cNvPr id="9" name="AutoShape 4" descr="EGITF2010 Heade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EGITF2010 Header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4326831"/>
            <a:ext cx="5148064" cy="1478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33" y="1052735"/>
            <a:ext cx="1800200" cy="25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ruba_Networks_new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300" y="2329656"/>
            <a:ext cx="8661400" cy="340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07912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</a:rPr>
              <a:t>Wireless connectivity has been provided by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330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Installation by the </a:t>
            </a:r>
            <a:r>
              <a:rPr lang="en-GB" sz="3200" dirty="0" err="1" smtClean="0"/>
              <a:t>Nikhef</a:t>
            </a:r>
            <a:r>
              <a:rPr lang="en-GB" sz="3200" dirty="0"/>
              <a:t>,</a:t>
            </a:r>
            <a:r>
              <a:rPr lang="en-GB" sz="3200" dirty="0" smtClean="0"/>
              <a:t> SARA &amp; EGI.eu staff</a:t>
            </a:r>
          </a:p>
          <a:p>
            <a:pPr algn="ctr"/>
            <a:r>
              <a:rPr lang="en-GB" sz="3200" dirty="0" smtClean="0"/>
              <a:t>led by David </a:t>
            </a:r>
            <a:r>
              <a:rPr lang="en-GB" sz="3200" dirty="0" err="1" smtClean="0"/>
              <a:t>Groep</a:t>
            </a:r>
            <a:r>
              <a:rPr lang="en-GB" sz="3200" dirty="0" smtClean="0"/>
              <a:t> , Tristan </a:t>
            </a:r>
            <a:r>
              <a:rPr lang="en-GB" sz="3200" dirty="0" err="1"/>
              <a:t>Suerink</a:t>
            </a:r>
            <a:r>
              <a:rPr lang="en-GB" sz="3200" dirty="0" smtClean="0"/>
              <a:t> &amp; Ramon de Jong</a:t>
            </a:r>
            <a:endParaRPr lang="en-GB" sz="3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5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Sponsors</a:t>
            </a:r>
            <a:endParaRPr lang="en-GB" dirty="0"/>
          </a:p>
        </p:txBody>
      </p:sp>
      <p:pic>
        <p:nvPicPr>
          <p:cNvPr id="2057" name="Picture 9" descr="arista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5" y="5444514"/>
            <a:ext cx="2095500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roc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55" y="3082780"/>
            <a:ext cx="3219646" cy="162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IB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818"/>
            <a:ext cx="4173521" cy="16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RV logo(CMYK) (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7" y="3846352"/>
            <a:ext cx="3729775" cy="8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i.dell.com/images/us/segments/biz/ddn_logo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7" y="5095673"/>
            <a:ext cx="3882504" cy="73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				</a:t>
            </a:r>
            <a:endParaRPr kumimoji="0" lang="en-GB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endParaRPr kumimoji="0" lang="en-GB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		</a:t>
            </a: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Sponsors</a:t>
            </a:r>
            <a:endParaRPr lang="en-GB" dirty="0"/>
          </a:p>
        </p:txBody>
      </p:sp>
      <p:pic>
        <p:nvPicPr>
          <p:cNvPr id="4" name="Picture 15" descr="http://staff.science.uva.nl/~delaat/sc08/logo-BigGrid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02" y="1282812"/>
            <a:ext cx="4011601" cy="29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engineersonline.nl/wosimages/nieuws_15434_16785_item_original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6349"/>
            <a:ext cx="18288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SURF basis 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27" y="1476374"/>
            <a:ext cx="1714500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http://staff.science.uva.nl/~delaat/logos/logo-surfnet.g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63" y="4877294"/>
            <a:ext cx="2098675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neuroinformatics.nl/images/logo-NWO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8" y="4948510"/>
            <a:ext cx="2044700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NCF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77" y="2759869"/>
            <a:ext cx="1785175" cy="12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www.ams-ix.net/assets/Marketing-Pictures/AMSix-logo-we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r:link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5349"/>
            <a:ext cx="234315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12/09/2010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Technical Forum 2010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3" name="Picture 8" descr="logo_Gridforum png_1995693214"/>
          <p:cNvPicPr>
            <a:picLocks noChangeAspect="1" noChangeArrowheads="1"/>
          </p:cNvPicPr>
          <p:nvPr/>
        </p:nvPicPr>
        <p:blipFill>
          <a:blip r:embed="rId1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78112"/>
            <a:ext cx="11430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Sponsors</a:t>
            </a:r>
            <a:endParaRPr lang="en-GB" dirty="0"/>
          </a:p>
        </p:txBody>
      </p:sp>
      <p:pic>
        <p:nvPicPr>
          <p:cNvPr id="4" name="Picture 2" descr="http://blog.dsa-research.org/wp-content/uploads/2008/09/gridcas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426616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59516"/>
            <a:ext cx="3272142" cy="117954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19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17032"/>
            <a:ext cx="2376264" cy="2376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8766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EGI.eu Established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pic>
        <p:nvPicPr>
          <p:cNvPr id="7170" name="Picture 2" descr="Cathe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1" y="1242483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izi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89" y="1268760"/>
            <a:ext cx="1718846" cy="171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ich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7" y="3981184"/>
            <a:ext cx="1565920" cy="15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teve 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89" y="1260829"/>
            <a:ext cx="1709845" cy="170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099" y="2996952"/>
            <a:ext cx="2771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Catherine </a:t>
            </a:r>
            <a:r>
              <a:rPr lang="en-GB" dirty="0" err="1" smtClean="0"/>
              <a:t>Gater</a:t>
            </a:r>
            <a:endParaRPr lang="en-GB" dirty="0" smtClean="0"/>
          </a:p>
          <a:p>
            <a:pPr algn="ctr"/>
            <a:r>
              <a:rPr lang="en-GB" dirty="0" smtClean="0"/>
              <a:t>Chief Administrative Officer</a:t>
            </a:r>
          </a:p>
          <a:p>
            <a:pPr algn="ctr"/>
            <a:r>
              <a:rPr lang="en-GB" dirty="0" smtClean="0"/>
              <a:t> &amp; Dissemination Manager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439379" y="3028182"/>
            <a:ext cx="2499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Tiziana</a:t>
            </a:r>
            <a:r>
              <a:rPr lang="en-GB" dirty="0" smtClean="0"/>
              <a:t> Ferrari</a:t>
            </a:r>
          </a:p>
          <a:p>
            <a:pPr algn="ctr"/>
            <a:r>
              <a:rPr lang="en-GB" dirty="0" smtClean="0"/>
              <a:t>Chief Operations  Officer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96854" y="3028182"/>
            <a:ext cx="2501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Stephen Brewer</a:t>
            </a:r>
          </a:p>
          <a:p>
            <a:pPr algn="ctr"/>
            <a:r>
              <a:rPr lang="en-GB" dirty="0" smtClean="0"/>
              <a:t>Chief Community Officer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41670" y="5636986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Michel </a:t>
            </a:r>
            <a:r>
              <a:rPr lang="en-GB" dirty="0" err="1" smtClean="0"/>
              <a:t>Drescher</a:t>
            </a:r>
            <a:endParaRPr lang="en-GB" dirty="0" smtClean="0"/>
          </a:p>
          <a:p>
            <a:pPr algn="ctr"/>
            <a:r>
              <a:rPr lang="en-GB" dirty="0" smtClean="0"/>
              <a:t>Technology Manager</a:t>
            </a:r>
            <a:endParaRPr lang="en-GB" dirty="0"/>
          </a:p>
        </p:txBody>
      </p:sp>
      <p:pic>
        <p:nvPicPr>
          <p:cNvPr id="7178" name="Picture 10" descr="Serg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24" y="3981184"/>
            <a:ext cx="1530516" cy="15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o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52" y="3920282"/>
            <a:ext cx="1565920" cy="15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18090" y="5599313"/>
            <a:ext cx="2342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Rob van der Meer</a:t>
            </a:r>
          </a:p>
          <a:p>
            <a:pPr algn="ctr"/>
            <a:r>
              <a:rPr lang="en-GB" dirty="0" smtClean="0"/>
              <a:t>Organisation Manager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236308" y="5599313"/>
            <a:ext cx="2944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Sergio </a:t>
            </a:r>
            <a:r>
              <a:rPr lang="en-GB" dirty="0" err="1" smtClean="0"/>
              <a:t>Andreozzi</a:t>
            </a:r>
            <a:endParaRPr lang="en-GB" dirty="0" smtClean="0"/>
          </a:p>
          <a:p>
            <a:pPr algn="ctr"/>
            <a:r>
              <a:rPr lang="en-GB" dirty="0" smtClean="0"/>
              <a:t>Policy Development Manager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5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 Technical Forum</a:t>
            </a:r>
            <a:br>
              <a:rPr lang="en-GB" dirty="0" smtClean="0"/>
            </a:br>
            <a:r>
              <a:rPr lang="en-GB" dirty="0" smtClean="0"/>
              <a:t>An Overview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2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to EGITF 2010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425308" cy="4525963"/>
          </a:xfrm>
        </p:spPr>
        <p:txBody>
          <a:bodyPr/>
          <a:lstStyle/>
          <a:p>
            <a:r>
              <a:rPr lang="en-GB" dirty="0" smtClean="0"/>
              <a:t>Enjoy this magnificent venue in Amsterdam</a:t>
            </a:r>
          </a:p>
          <a:p>
            <a:pPr lvl="1"/>
            <a:r>
              <a:rPr lang="en-GB" dirty="0" smtClean="0"/>
              <a:t>Try not to get lost!</a:t>
            </a:r>
          </a:p>
          <a:p>
            <a:r>
              <a:rPr lang="en-GB" dirty="0" smtClean="0"/>
              <a:t>Four days of activity</a:t>
            </a:r>
          </a:p>
          <a:p>
            <a:pPr lvl="1"/>
            <a:r>
              <a:rPr lang="en-GB" dirty="0" smtClean="0"/>
              <a:t>EGI-</a:t>
            </a:r>
            <a:r>
              <a:rPr lang="en-GB" dirty="0" err="1" smtClean="0"/>
              <a:t>InSPIRE</a:t>
            </a:r>
            <a:endParaRPr lang="en-GB" dirty="0" smtClean="0"/>
          </a:p>
          <a:p>
            <a:pPr lvl="1"/>
            <a:r>
              <a:rPr lang="en-GB" dirty="0" smtClean="0"/>
              <a:t>EMI &amp; IGE</a:t>
            </a:r>
          </a:p>
          <a:p>
            <a:pPr lvl="1"/>
            <a:r>
              <a:rPr lang="en-GB" dirty="0" smtClean="0"/>
              <a:t>TERENA</a:t>
            </a:r>
          </a:p>
          <a:p>
            <a:pPr lvl="1"/>
            <a:r>
              <a:rPr lang="en-GB" dirty="0" smtClean="0"/>
              <a:t>Regional Projects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pic>
        <p:nvPicPr>
          <p:cNvPr id="3074" name="Picture 2" descr="http://www.beursvanberlage.nl/assets/Uploads/_resampled/croppedimage308195-800px-BeursVanBerlage-gro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28" y="3354287"/>
            <a:ext cx="4644008" cy="29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eursvanberlage.nl/themes/default/images/logo_iamsterdam_168x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82" y="2276872"/>
            <a:ext cx="3608412" cy="9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Virtual Research Communities</a:t>
            </a:r>
          </a:p>
          <a:p>
            <a:r>
              <a:rPr lang="en-GB" dirty="0" smtClean="0"/>
              <a:t>European E-Infrastructure Forum (EEF):</a:t>
            </a:r>
          </a:p>
          <a:p>
            <a:pPr lvl="1"/>
            <a:r>
              <a:rPr lang="en-GB" dirty="0" smtClean="0"/>
              <a:t>ESFRI Social Sciences &amp; Humanities</a:t>
            </a:r>
          </a:p>
          <a:p>
            <a:r>
              <a:rPr lang="en-GB" dirty="0" smtClean="0"/>
              <a:t>Instrumenting the Infrastructure</a:t>
            </a:r>
          </a:p>
          <a:p>
            <a:r>
              <a:rPr lang="en-GB" dirty="0" smtClean="0"/>
              <a:t>AAI Needs of the DCIs</a:t>
            </a:r>
          </a:p>
          <a:p>
            <a:r>
              <a:rPr lang="en-GB" dirty="0" smtClean="0"/>
              <a:t>User Training: Getting started with EGI</a:t>
            </a:r>
          </a:p>
          <a:p>
            <a:r>
              <a:rPr lang="en-GB" dirty="0" smtClean="0"/>
              <a:t>Software Provisioning in EGI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EEF Requirements &amp; the ESFRI Projects</a:t>
            </a:r>
          </a:p>
          <a:p>
            <a:pPr lvl="1"/>
            <a:r>
              <a:rPr lang="en-GB" dirty="0" smtClean="0"/>
              <a:t>Environmental </a:t>
            </a:r>
          </a:p>
          <a:p>
            <a:pPr lvl="1"/>
            <a:r>
              <a:rPr lang="en-GB" dirty="0" smtClean="0"/>
              <a:t>Summary &amp; Next Steps</a:t>
            </a:r>
          </a:p>
          <a:p>
            <a:r>
              <a:rPr lang="en-GB" dirty="0" smtClean="0"/>
              <a:t>Data Management Requirements in EGI</a:t>
            </a:r>
          </a:p>
          <a:p>
            <a:r>
              <a:rPr lang="en-GB" dirty="0" smtClean="0"/>
              <a:t>Virtual Research Communities</a:t>
            </a:r>
          </a:p>
          <a:p>
            <a:r>
              <a:rPr lang="en-GB" dirty="0" smtClean="0"/>
              <a:t>EGI User Support Services</a:t>
            </a:r>
          </a:p>
          <a:p>
            <a:r>
              <a:rPr lang="en-GB" dirty="0" smtClean="0"/>
              <a:t>Telling Your Story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Operations: Grid Oversight &amp; OLAs</a:t>
            </a:r>
          </a:p>
          <a:p>
            <a:r>
              <a:rPr lang="en-GB" dirty="0" smtClean="0"/>
              <a:t>TERENA: </a:t>
            </a:r>
            <a:r>
              <a:rPr lang="en-GB" dirty="0"/>
              <a:t>NRENs and Grids Workshops</a:t>
            </a:r>
          </a:p>
          <a:p>
            <a:r>
              <a:rPr lang="en-GB" dirty="0"/>
              <a:t>DCI Projects &amp; their </a:t>
            </a:r>
            <a:r>
              <a:rPr lang="en-GB" dirty="0" smtClean="0"/>
              <a:t>Interactions</a:t>
            </a:r>
          </a:p>
          <a:p>
            <a:r>
              <a:rPr lang="en-GB" dirty="0" smtClean="0"/>
              <a:t>MPI Status &amp; Developments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Thursday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Enabling Cloud Computing for </a:t>
            </a:r>
            <a:r>
              <a:rPr lang="en-GB" dirty="0" err="1" smtClean="0"/>
              <a:t>eScience</a:t>
            </a:r>
            <a:endParaRPr lang="en-GB" dirty="0" smtClean="0"/>
          </a:p>
          <a:p>
            <a:r>
              <a:rPr lang="en-GB" dirty="0" smtClean="0"/>
              <a:t>Heavy User Communities</a:t>
            </a:r>
          </a:p>
          <a:p>
            <a:r>
              <a:rPr lang="en-GB" dirty="0" smtClean="0"/>
              <a:t>European Middleware Initiative</a:t>
            </a:r>
            <a:endParaRPr lang="en-GB" dirty="0"/>
          </a:p>
          <a:p>
            <a:r>
              <a:rPr lang="en-GB" dirty="0" smtClean="0"/>
              <a:t>Initiative for Globus In Europe</a:t>
            </a:r>
          </a:p>
          <a:p>
            <a:r>
              <a:rPr lang="en-GB" dirty="0" smtClean="0"/>
              <a:t>Regional Initiatives</a:t>
            </a:r>
          </a:p>
          <a:p>
            <a:r>
              <a:rPr lang="en-GB" dirty="0" smtClean="0"/>
              <a:t>Regional Dissemination</a:t>
            </a:r>
          </a:p>
          <a:p>
            <a:r>
              <a:rPr lang="en-GB" dirty="0" smtClean="0"/>
              <a:t>Security Discussions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Closing Plenary &amp; Awards Ceremony</a:t>
            </a:r>
          </a:p>
          <a:p>
            <a:r>
              <a:rPr lang="en-GB" dirty="0" smtClean="0"/>
              <a:t>NGI </a:t>
            </a:r>
            <a:r>
              <a:rPr lang="en-GB" dirty="0"/>
              <a:t>User Support </a:t>
            </a:r>
            <a:r>
              <a:rPr lang="en-GB" dirty="0" smtClean="0"/>
              <a:t>Teams</a:t>
            </a:r>
            <a:endParaRPr lang="en-GB" dirty="0"/>
          </a:p>
          <a:p>
            <a:r>
              <a:rPr lang="en-GB" dirty="0" smtClean="0"/>
              <a:t>EGI User Communities &amp; Desktop Grids</a:t>
            </a:r>
          </a:p>
          <a:p>
            <a:r>
              <a:rPr lang="en-GB" dirty="0" smtClean="0"/>
              <a:t>Training</a:t>
            </a:r>
          </a:p>
          <a:p>
            <a:pPr lvl="1"/>
            <a:r>
              <a:rPr lang="en-GB" dirty="0" smtClean="0"/>
              <a:t>Security</a:t>
            </a:r>
          </a:p>
          <a:p>
            <a:pPr lvl="1"/>
            <a:r>
              <a:rPr lang="en-GB" dirty="0" smtClean="0"/>
              <a:t>Using Desktop Grids</a:t>
            </a:r>
          </a:p>
          <a:p>
            <a:pPr lvl="1"/>
            <a:r>
              <a:rPr lang="en-GB" dirty="0" smtClean="0"/>
              <a:t>Grid Oversight</a:t>
            </a:r>
          </a:p>
          <a:p>
            <a:r>
              <a:rPr lang="en-GB" dirty="0" smtClean="0"/>
              <a:t>Software Rollout into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Demonstrations and posters</a:t>
            </a:r>
          </a:p>
          <a:p>
            <a:pPr lvl="1"/>
            <a:r>
              <a:rPr lang="en-GB" dirty="0" smtClean="0"/>
              <a:t>All week until Thursday 2pm</a:t>
            </a:r>
          </a:p>
          <a:p>
            <a:pPr lvl="1"/>
            <a:r>
              <a:rPr lang="en-GB" dirty="0" smtClean="0"/>
              <a:t>Located in the Exhibition/Lunch/Coffee room</a:t>
            </a:r>
          </a:p>
          <a:p>
            <a:pPr lvl="2"/>
            <a:r>
              <a:rPr lang="en-GB" dirty="0" smtClean="0"/>
              <a:t>Voting closes Thursday 2pm</a:t>
            </a:r>
          </a:p>
          <a:p>
            <a:pPr lvl="2"/>
            <a:r>
              <a:rPr lang="en-GB" dirty="0" smtClean="0"/>
              <a:t>Return your votes to the front desk</a:t>
            </a:r>
          </a:p>
          <a:p>
            <a:pPr lvl="1"/>
            <a:r>
              <a:rPr lang="nl-NL" dirty="0" smtClean="0"/>
              <a:t>Winners announced </a:t>
            </a:r>
            <a:r>
              <a:rPr lang="nl-NL" dirty="0"/>
              <a:t>at the Closing </a:t>
            </a:r>
            <a:r>
              <a:rPr lang="nl-NL" dirty="0" smtClean="0"/>
              <a:t>Plenary</a:t>
            </a:r>
            <a:endParaRPr lang="en-GB" dirty="0" smtClean="0"/>
          </a:p>
          <a:p>
            <a:r>
              <a:rPr lang="en-GB" dirty="0" smtClean="0"/>
              <a:t>Tuesday Evening: Welcome Reception</a:t>
            </a:r>
          </a:p>
          <a:p>
            <a:r>
              <a:rPr lang="en-GB" dirty="0" smtClean="0"/>
              <a:t>Thursday Evening: Conference Dinner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Follow EGI on line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3872408" y="1268760"/>
            <a:ext cx="5122912" cy="4525963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  <a:cs typeface="Arial" charset="0"/>
              </a:rPr>
              <a:t>Read the conference blog at </a:t>
            </a:r>
            <a:r>
              <a:rPr lang="en-US" sz="1800" dirty="0" smtClean="0">
                <a:latin typeface="Arial" charset="0"/>
                <a:cs typeface="Arial" charset="0"/>
                <a:hlinkClick r:id="rId3"/>
              </a:rPr>
              <a:t>www.gridcast.org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cs typeface="Arial" charset="0"/>
              </a:rPr>
              <a:t>Follow EGI on                    at </a:t>
            </a:r>
            <a:r>
              <a:rPr lang="en-GB" sz="1800" dirty="0">
                <a:hlinkClick r:id="rId4"/>
              </a:rPr>
              <a:t>http://twitter.com/egi_inspire</a:t>
            </a:r>
            <a:r>
              <a:rPr lang="en-GB" sz="1800" dirty="0"/>
              <a:t> (#</a:t>
            </a:r>
            <a:r>
              <a:rPr lang="en-GB" sz="1800" dirty="0" smtClean="0"/>
              <a:t>egi2010)</a:t>
            </a:r>
          </a:p>
          <a:p>
            <a:r>
              <a:rPr lang="en-GB" sz="1800" dirty="0" smtClean="0"/>
              <a:t>Download the </a:t>
            </a:r>
            <a:r>
              <a:rPr lang="en-GB" sz="1800" dirty="0"/>
              <a:t>conference iPhone app from </a:t>
            </a:r>
            <a:r>
              <a:rPr lang="en-GB" sz="1800" u="sng" dirty="0">
                <a:hlinkClick r:id="rId5"/>
              </a:rPr>
              <a:t>http://bit.ly/aqNYUQ</a:t>
            </a:r>
            <a:r>
              <a:rPr lang="en-GB" sz="1800" dirty="0"/>
              <a:t>.</a:t>
            </a:r>
          </a:p>
          <a:p>
            <a:r>
              <a:rPr lang="en-GB" sz="1800" dirty="0"/>
              <a:t>Live web streaming </a:t>
            </a:r>
            <a:r>
              <a:rPr lang="en-GB" sz="1800" dirty="0" smtClean="0"/>
              <a:t>at </a:t>
            </a:r>
            <a:r>
              <a:rPr lang="en-GB" sz="1800" dirty="0"/>
              <a:t> </a:t>
            </a:r>
            <a:r>
              <a:rPr lang="en-GB" sz="1800" dirty="0">
                <a:hlinkClick r:id="rId6"/>
              </a:rPr>
              <a:t>http://globalplaza.org/spaces/global/events/egi-technical-forum-2010-2</a:t>
            </a:r>
            <a:r>
              <a:rPr lang="en-GB" sz="1800" dirty="0"/>
              <a:t>.</a:t>
            </a:r>
          </a:p>
          <a:p>
            <a:r>
              <a:rPr lang="en-GB" sz="1800" dirty="0" smtClean="0"/>
              <a:t>Photos </a:t>
            </a:r>
            <a:r>
              <a:rPr lang="en-GB" sz="1800" dirty="0"/>
              <a:t>will appear on our </a:t>
            </a:r>
            <a:r>
              <a:rPr lang="en-GB" sz="1800" dirty="0" smtClean="0"/>
              <a:t>                   stream </a:t>
            </a:r>
            <a:r>
              <a:rPr lang="en-GB" sz="1800" dirty="0"/>
              <a:t>at </a:t>
            </a:r>
            <a:r>
              <a:rPr lang="en-GB" sz="1800" dirty="0">
                <a:hlinkClick r:id="rId7"/>
              </a:rPr>
              <a:t>http://www.flickr.com/photos/european_grid_initiative</a:t>
            </a:r>
            <a:r>
              <a:rPr lang="en-GB" sz="1800" dirty="0"/>
              <a:t> (use the egi2010 tag for your own photos)</a:t>
            </a:r>
          </a:p>
          <a:p>
            <a:r>
              <a:rPr lang="en-GB" sz="1800" dirty="0" smtClean="0"/>
              <a:t>Videos online on                     at </a:t>
            </a:r>
            <a:r>
              <a:rPr lang="en-GB" sz="1800" dirty="0" smtClean="0">
                <a:hlinkClick r:id="rId8"/>
              </a:rPr>
              <a:t>http://www.youtube.com/europeangrid</a:t>
            </a:r>
            <a:endParaRPr lang="en-GB" sz="18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12/09/2010</a:t>
            </a:r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EGI Technical Forum 2010</a:t>
            </a: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 descr="twitter_logo_head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93" y="1904393"/>
            <a:ext cx="1100584" cy="2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lickr_logo_gamma_gif_v59899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99324"/>
            <a:ext cx="933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0px-Youtub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34" y="5038682"/>
            <a:ext cx="9874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0086"/>
            <a:ext cx="3600400" cy="51121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202915" cy="59956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9512" y="150458"/>
            <a:ext cx="3416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Welcome</a:t>
            </a:r>
            <a:endParaRPr lang="en-GB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5777388"/>
            <a:ext cx="76714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Technical Forum 2010</a:t>
            </a:r>
            <a:endParaRPr lang="en-GB" sz="6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EGI.eu Staff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total 16 staff based at the Science Park</a:t>
            </a:r>
          </a:p>
          <a:p>
            <a:r>
              <a:rPr lang="en-GB" dirty="0" smtClean="0"/>
              <a:t>Next round of recruitment</a:t>
            </a:r>
          </a:p>
          <a:p>
            <a:pPr lvl="1"/>
            <a:r>
              <a:rPr lang="en-GB" dirty="0" smtClean="0"/>
              <a:t>User Community Support Officer</a:t>
            </a:r>
          </a:p>
          <a:p>
            <a:pPr lvl="1"/>
            <a:r>
              <a:rPr lang="en-GB" dirty="0" smtClean="0"/>
              <a:t>Policy Development Officer</a:t>
            </a:r>
          </a:p>
          <a:p>
            <a:pPr lvl="1"/>
            <a:r>
              <a:rPr lang="en-GB" dirty="0" smtClean="0"/>
              <a:t>Dissemination Officer</a:t>
            </a:r>
          </a:p>
          <a:p>
            <a:r>
              <a:rPr lang="en-GB" dirty="0" smtClean="0"/>
              <a:t>Positions will be advertised on website</a:t>
            </a:r>
          </a:p>
          <a:p>
            <a:pPr lvl="1"/>
            <a:r>
              <a:rPr lang="en-GB" dirty="0" smtClean="0"/>
              <a:t>http://www.egi.eu/about/jobs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EGI User Forum 2011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12/09/2010</a:t>
            </a:r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EGI Technical Forum 2010</a:t>
            </a: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3923928" y="1340768"/>
            <a:ext cx="4968924" cy="4525963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EGI User Forum 2011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11-15 April, Vilnius, Lithuania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Hosted by NGI </a:t>
            </a:r>
            <a:r>
              <a:rPr lang="en-GB" sz="2400" dirty="0" err="1" smtClean="0">
                <a:latin typeface="Arial" charset="0"/>
                <a:cs typeface="Arial" charset="0"/>
              </a:rPr>
              <a:t>LitGrid</a:t>
            </a:r>
            <a:r>
              <a:rPr lang="en-GB" sz="2400" dirty="0" smtClean="0">
                <a:latin typeface="Arial" charset="0"/>
                <a:cs typeface="Arial" charset="0"/>
              </a:rPr>
              <a:t>, presented by Vilnius University and BAIP.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In partnership with EMI.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Organisers AIM Group Baltic UAB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Call for papers opens October 2010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See </a:t>
            </a:r>
            <a:r>
              <a:rPr lang="en-GB" sz="2400" dirty="0" smtClean="0">
                <a:latin typeface="Arial" charset="0"/>
                <a:cs typeface="Arial" charset="0"/>
                <a:hlinkClick r:id="rId2"/>
              </a:rPr>
              <a:t>www.egi.eu</a:t>
            </a:r>
            <a:r>
              <a:rPr lang="en-GB" sz="2400" dirty="0" smtClean="0">
                <a:latin typeface="Arial" charset="0"/>
                <a:cs typeface="Arial" charset="0"/>
              </a:rPr>
              <a:t>/EGIUF2011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  <a:cs typeface="Arial" charset="0"/>
              </a:rPr>
              <a:t>for more details</a:t>
            </a:r>
            <a:endParaRPr lang="en-GB" sz="24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8" y="1124744"/>
            <a:ext cx="3624454" cy="51197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Follow EGI on line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12/09/2010</a:t>
            </a:r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EGI Technical Forum 2010</a:t>
            </a: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7157"/>
          <a:stretch/>
        </p:blipFill>
        <p:spPr>
          <a:xfrm>
            <a:off x="4792384" y="1340768"/>
            <a:ext cx="4279900" cy="4849856"/>
          </a:xfr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" y="1340768"/>
            <a:ext cx="4608512" cy="48498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EGI.eu Support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Administrative &amp; Technical Services</a:t>
            </a:r>
          </a:p>
          <a:p>
            <a:pPr lvl="1"/>
            <a:r>
              <a:rPr lang="en-GB" dirty="0" smtClean="0"/>
              <a:t>Account &amp; group management (SSO)</a:t>
            </a:r>
          </a:p>
          <a:p>
            <a:pPr lvl="1"/>
            <a:r>
              <a:rPr lang="en-GB" dirty="0" smtClean="0"/>
              <a:t>Web, wiki, mailing lists</a:t>
            </a:r>
          </a:p>
          <a:p>
            <a:pPr lvl="1"/>
            <a:r>
              <a:rPr lang="en-GB" dirty="0" err="1" smtClean="0"/>
              <a:t>Indico</a:t>
            </a:r>
            <a:r>
              <a:rPr lang="en-GB" dirty="0" smtClean="0"/>
              <a:t>, Jabber, Document database</a:t>
            </a:r>
          </a:p>
          <a:p>
            <a:pPr lvl="1"/>
            <a:r>
              <a:rPr lang="en-GB" dirty="0" smtClean="0"/>
              <a:t>http://www.egi.eu/about/intranet</a:t>
            </a:r>
          </a:p>
          <a:p>
            <a:r>
              <a:rPr lang="en-GB" dirty="0" smtClean="0"/>
              <a:t>Over 860 people registered in SSO</a:t>
            </a:r>
          </a:p>
          <a:p>
            <a:pPr lvl="1"/>
            <a:r>
              <a:rPr lang="en-GB" dirty="0" smtClean="0"/>
              <a:t>Across the whole EGI community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EGI.eu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44" y="1412776"/>
            <a:ext cx="8075612" cy="4525963"/>
          </a:xfrm>
        </p:spPr>
        <p:txBody>
          <a:bodyPr/>
          <a:lstStyle/>
          <a:p>
            <a:r>
              <a:rPr lang="en-GB" dirty="0" smtClean="0"/>
              <a:t>EGI-</a:t>
            </a:r>
            <a:r>
              <a:rPr lang="en-GB" dirty="0" err="1" smtClean="0"/>
              <a:t>InSPIRE</a:t>
            </a:r>
            <a:r>
              <a:rPr lang="en-GB" dirty="0" smtClean="0"/>
              <a:t> started 1</a:t>
            </a:r>
            <a:r>
              <a:rPr lang="en-GB" baseline="30000" dirty="0" smtClean="0"/>
              <a:t>st</a:t>
            </a:r>
            <a:r>
              <a:rPr lang="en-GB" dirty="0" smtClean="0"/>
              <a:t> May 2010</a:t>
            </a:r>
          </a:p>
          <a:p>
            <a:pPr lvl="1"/>
            <a:r>
              <a:rPr lang="en-GB" dirty="0" smtClean="0"/>
              <a:t>Grant Agreement now signed</a:t>
            </a:r>
          </a:p>
          <a:p>
            <a:pPr lvl="1"/>
            <a:r>
              <a:rPr lang="en-GB" dirty="0" smtClean="0"/>
              <a:t>473 staff registered with partners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e</a:t>
            </a:r>
            <a:r>
              <a:rPr lang="en-GB" dirty="0" smtClean="0"/>
              <a:t>-</a:t>
            </a:r>
            <a:r>
              <a:rPr lang="en-GB" dirty="0" err="1" smtClean="0"/>
              <a:t>ScienceTalk</a:t>
            </a:r>
            <a:r>
              <a:rPr lang="en-GB" dirty="0" smtClean="0"/>
              <a:t> started 1</a:t>
            </a:r>
            <a:r>
              <a:rPr lang="en-GB" baseline="30000" dirty="0" smtClean="0"/>
              <a:t>st</a:t>
            </a:r>
            <a:r>
              <a:rPr lang="en-GB" dirty="0" smtClean="0"/>
              <a:t> September 2010</a:t>
            </a:r>
          </a:p>
          <a:p>
            <a:pPr lvl="1"/>
            <a:r>
              <a:rPr lang="en-GB" dirty="0" smtClean="0"/>
              <a:t>Continuation from </a:t>
            </a:r>
            <a:r>
              <a:rPr lang="en-GB" dirty="0" err="1" smtClean="0"/>
              <a:t>GridTalk</a:t>
            </a:r>
            <a:endParaRPr lang="en-GB" dirty="0" smtClean="0"/>
          </a:p>
          <a:p>
            <a:pPr lvl="1"/>
            <a:r>
              <a:rPr lang="en-GB" dirty="0" smtClean="0"/>
              <a:t>Beyond Grids to </a:t>
            </a:r>
            <a:r>
              <a:rPr lang="en-GB" dirty="0" err="1" smtClean="0"/>
              <a:t>eScience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pic>
        <p:nvPicPr>
          <p:cNvPr id="11266" name="Picture 2" descr="H:\Teamspaces\EGI-InSPIRE\Dissemination\EGI Logos\EGI-inspireLogoR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6" y="1052736"/>
            <a:ext cx="20063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62" y="4869160"/>
            <a:ext cx="3272142" cy="11795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916832"/>
            <a:ext cx="7200800" cy="1470025"/>
          </a:xfrm>
        </p:spPr>
        <p:txBody>
          <a:bodyPr/>
          <a:lstStyle/>
          <a:p>
            <a:r>
              <a:rPr lang="en-GB" dirty="0" smtClean="0"/>
              <a:t>Highlights from</a:t>
            </a:r>
            <a:br>
              <a:rPr lang="en-GB" dirty="0" smtClean="0"/>
            </a:br>
            <a:r>
              <a:rPr lang="en-GB" dirty="0" smtClean="0"/>
              <a:t>May-July 2010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1753"/>
          <a:stretch/>
        </p:blipFill>
        <p:spPr>
          <a:xfrm>
            <a:off x="3345191" y="3339763"/>
            <a:ext cx="3531065" cy="295835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EGI-InSPIRE Project</a:t>
            </a:r>
            <a:endParaRPr lang="en-GB" smtClean="0"/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12/09/2010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EGI Technical Forum 2010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3318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0" y="1119088"/>
            <a:ext cx="9144000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In</a:t>
            </a:r>
            <a:r>
              <a:rPr lang="en-GB" dirty="0" smtClean="0"/>
              <a:t>tegrated </a:t>
            </a:r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ustainable </a:t>
            </a:r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an-European </a:t>
            </a:r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nfrastructure for </a:t>
            </a:r>
            <a:r>
              <a:rPr lang="en-GB" dirty="0" smtClean="0">
                <a:solidFill>
                  <a:srgbClr val="FF0000"/>
                </a:solidFill>
              </a:rPr>
              <a:t>R</a:t>
            </a:r>
            <a:r>
              <a:rPr lang="en-GB" dirty="0" smtClean="0"/>
              <a:t>esearchers in </a:t>
            </a:r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urope</a:t>
            </a:r>
          </a:p>
          <a:p>
            <a:pPr eaLnBrk="1" hangingPunct="1"/>
            <a:r>
              <a:rPr lang="en-GB" dirty="0" smtClean="0"/>
              <a:t>A 4 year project with €25M EC contribution</a:t>
            </a:r>
          </a:p>
          <a:p>
            <a:pPr lvl="1" eaLnBrk="1" hangingPunct="1"/>
            <a:r>
              <a:rPr lang="en-GB" dirty="0" smtClean="0"/>
              <a:t>Project cost €72M</a:t>
            </a:r>
          </a:p>
          <a:p>
            <a:pPr lvl="1" eaLnBrk="1" hangingPunct="1"/>
            <a:r>
              <a:rPr lang="en-GB" dirty="0" smtClean="0"/>
              <a:t>Total Effort ~€330M</a:t>
            </a:r>
          </a:p>
          <a:p>
            <a:pPr lvl="1" eaLnBrk="1" hangingPunct="1"/>
            <a:r>
              <a:rPr lang="en-GB" dirty="0" smtClean="0"/>
              <a:t>Effort: 9261PMs</a:t>
            </a:r>
          </a:p>
          <a:p>
            <a:pPr eaLnBrk="1" hangingPunct="1"/>
            <a:r>
              <a:rPr lang="en-GB" dirty="0" smtClean="0"/>
              <a:t>Started 1</a:t>
            </a:r>
            <a:r>
              <a:rPr lang="en-GB" baseline="30000" dirty="0" smtClean="0"/>
              <a:t>st</a:t>
            </a:r>
            <a:r>
              <a:rPr lang="en-GB" dirty="0" smtClean="0"/>
              <a:t> May ‘10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3"/>
          <a:stretch>
            <a:fillRect/>
          </a:stretch>
        </p:blipFill>
        <p:spPr bwMode="auto">
          <a:xfrm>
            <a:off x="4157663" y="2870200"/>
            <a:ext cx="4906962" cy="3222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0" y="4937125"/>
            <a:ext cx="4121150" cy="1035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>
                <a:solidFill>
                  <a:srgbClr val="333399"/>
                </a:solidFill>
              </a:rPr>
              <a:t>Project Partners (50)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333399"/>
                </a:solidFill>
              </a:rPr>
              <a:t> EGI.eu, 39 NGIs, 2 EIROs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333399"/>
                </a:solidFill>
              </a:rPr>
              <a:t> Asia Pacific (8 partners)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7386638" y="3714750"/>
            <a:ext cx="781050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Funded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4591050" y="3948113"/>
            <a:ext cx="957263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Un-Funded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1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Transition to 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412777"/>
            <a:ext cx="8964487" cy="3024336"/>
          </a:xfrm>
        </p:spPr>
        <p:txBody>
          <a:bodyPr/>
          <a:lstStyle/>
          <a:p>
            <a:r>
              <a:rPr lang="en-GB" dirty="0" smtClean="0"/>
              <a:t>The world did not end on the 30</a:t>
            </a:r>
            <a:r>
              <a:rPr lang="en-GB" baseline="30000" dirty="0" smtClean="0"/>
              <a:t>th</a:t>
            </a:r>
            <a:r>
              <a:rPr lang="en-GB" dirty="0" smtClean="0"/>
              <a:t> April 2010!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lobal and national operational services continued</a:t>
            </a:r>
          </a:p>
          <a:p>
            <a:pPr lvl="2"/>
            <a:r>
              <a:rPr lang="en-GB" dirty="0" smtClean="0"/>
              <a:t>Site management, security, monitoring, accounting, helpdesk, etc.</a:t>
            </a:r>
          </a:p>
          <a:p>
            <a:pPr lvl="1"/>
            <a:r>
              <a:rPr lang="en-GB" dirty="0" smtClean="0"/>
              <a:t>Several user support services migrated</a:t>
            </a:r>
          </a:p>
          <a:p>
            <a:pPr lvl="2"/>
            <a:r>
              <a:rPr lang="en-GB" dirty="0" smtClean="0"/>
              <a:t>Application database, training, etc.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Technical Forum 2010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9513" y="445162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Thank you to the partners in EGI-</a:t>
            </a:r>
            <a:r>
              <a:rPr lang="en-GB" sz="3200" dirty="0" err="1" smtClean="0"/>
              <a:t>InSPIRE</a:t>
            </a:r>
            <a:r>
              <a:rPr lang="en-GB" sz="3200" dirty="0" smtClean="0"/>
              <a:t> for working alongside EGEE-III during the last few months to achieve this smooth transition.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2004</TotalTime>
  <Words>970</Words>
  <Application>Microsoft Office PowerPoint</Application>
  <PresentationFormat>On-screen Show (4:3)</PresentationFormat>
  <Paragraphs>291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EG-InSPIRE</vt:lpstr>
      <vt:lpstr>EGI: Up and Running!</vt:lpstr>
      <vt:lpstr>EGI.eu Established</vt:lpstr>
      <vt:lpstr>The EGI.eu Staff</vt:lpstr>
      <vt:lpstr>Follow EGI on line</vt:lpstr>
      <vt:lpstr>EGI.eu Support Services</vt:lpstr>
      <vt:lpstr>EGI.eu Activities</vt:lpstr>
      <vt:lpstr>Highlights from May-July 2010</vt:lpstr>
      <vt:lpstr>The EGI-InSPIRE Project</vt:lpstr>
      <vt:lpstr>Transition to EGI</vt:lpstr>
      <vt:lpstr>Moving to an NGI Model</vt:lpstr>
      <vt:lpstr>A Virtuous Cycle</vt:lpstr>
      <vt:lpstr>Technology Innovation</vt:lpstr>
      <vt:lpstr>Policy Boards</vt:lpstr>
      <vt:lpstr>Some Early Thank Yous!</vt:lpstr>
      <vt:lpstr>The Local Host</vt:lpstr>
      <vt:lpstr>PowerPoint Presentation</vt:lpstr>
      <vt:lpstr>Further Sponsors</vt:lpstr>
      <vt:lpstr>Local Sponsors</vt:lpstr>
      <vt:lpstr>Media Sponsors</vt:lpstr>
      <vt:lpstr>EGI Technical Forum An Overview</vt:lpstr>
      <vt:lpstr>Welcome to EGITF 2010</vt:lpstr>
      <vt:lpstr>Tuesday</vt:lpstr>
      <vt:lpstr>Wednesday (1/2)</vt:lpstr>
      <vt:lpstr>Wednesday (2/2)</vt:lpstr>
      <vt:lpstr>Thursday</vt:lpstr>
      <vt:lpstr>Friday</vt:lpstr>
      <vt:lpstr>Social Activity</vt:lpstr>
      <vt:lpstr>Follow EGI on line</vt:lpstr>
      <vt:lpstr>PowerPoint Presentation</vt:lpstr>
      <vt:lpstr>EGI User Forum 2011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EGI: Current Status</dc:title>
  <dc:creator>StevenNewhouse</dc:creator>
  <cp:lastModifiedBy>StevenNewhouse</cp:lastModifiedBy>
  <cp:revision>29</cp:revision>
  <dcterms:created xsi:type="dcterms:W3CDTF">2010-09-12T19:31:11Z</dcterms:created>
  <dcterms:modified xsi:type="dcterms:W3CDTF">2010-09-14T04:55:35Z</dcterms:modified>
</cp:coreProperties>
</file>