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5"/>
  </p:notesMasterIdLst>
  <p:sldIdLst>
    <p:sldId id="256" r:id="rId2"/>
    <p:sldId id="264" r:id="rId3"/>
    <p:sldId id="266" r:id="rId4"/>
    <p:sldId id="267" r:id="rId5"/>
    <p:sldId id="268" r:id="rId6"/>
    <p:sldId id="269" r:id="rId7"/>
    <p:sldId id="275" r:id="rId8"/>
    <p:sldId id="276" r:id="rId9"/>
    <p:sldId id="274" r:id="rId10"/>
    <p:sldId id="271" r:id="rId11"/>
    <p:sldId id="272" r:id="rId12"/>
    <p:sldId id="273" r:id="rId13"/>
    <p:sldId id="265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40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9/16/2010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4301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089EF599-EF5B-4AB6-BDD3-9FB9877C3177}" type="slidenum">
              <a:rPr lang="en-GB" sz="1200">
                <a:latin typeface="Arial" charset="0"/>
              </a:rPr>
              <a:pPr algn="r" eaLnBrk="1" hangingPunct="1"/>
              <a:t>4</a:t>
            </a:fld>
            <a:endParaRPr lang="en-GB" sz="120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9/16/2010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9/16/2010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9/16/2010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9/16/2010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gi.eu/indico/sessionDisplay.py?sessionId=55&amp;slotId=0&amp;confId=48#2010-09-16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egi.eu/wiki/S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roj-lcg-security.web.cern.ch/proj-lcg-security/docs/LCG_Security_Guide.as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egi.eu/wiki/S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EGI Security Policy </a:t>
            </a:r>
            <a:r>
              <a:rPr lang="en-GB" dirty="0" smtClean="0"/>
              <a:t>Group</a:t>
            </a:r>
            <a:br>
              <a:rPr lang="en-GB" dirty="0" smtClean="0"/>
            </a:br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EGI TF</a:t>
            </a:r>
            <a:br>
              <a:rPr lang="en-GB" dirty="0" smtClean="0"/>
            </a:br>
            <a:r>
              <a:rPr lang="en-GB" dirty="0" smtClean="0"/>
              <a:t>David Kelsey</a:t>
            </a:r>
            <a:endParaRPr lang="en-GB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87163-61FB-4675-9153-F0293FEAB010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9/16/2010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 algn="ctr">
              <a:buNone/>
            </a:pPr>
            <a:r>
              <a:rPr lang="en-GB" sz="4000" dirty="0" smtClean="0"/>
              <a:t>SPG Tasks for Year 1</a:t>
            </a:r>
            <a:endParaRPr lang="en-GB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16/9/2010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Kelsey/Security Policy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Immediate 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Firm up SPG </a:t>
            </a:r>
            <a:r>
              <a:rPr lang="en-GB" dirty="0" smtClean="0"/>
              <a:t>membership</a:t>
            </a:r>
          </a:p>
          <a:p>
            <a:pPr lvl="1"/>
            <a:r>
              <a:rPr lang="en-GB" dirty="0" smtClean="0"/>
              <a:t>Nominated by NGIs and EIROs</a:t>
            </a:r>
          </a:p>
          <a:p>
            <a:pPr lvl="1"/>
            <a:r>
              <a:rPr lang="en-GB" dirty="0" smtClean="0"/>
              <a:t>Other DCIs, experts welcome</a:t>
            </a:r>
          </a:p>
          <a:p>
            <a:pPr lvl="1"/>
            <a:r>
              <a:rPr lang="en-GB" dirty="0" smtClean="0"/>
              <a:t>Please contact me</a:t>
            </a:r>
            <a:endParaRPr lang="en-GB" dirty="0" smtClean="0"/>
          </a:p>
          <a:p>
            <a:r>
              <a:rPr lang="en-GB" dirty="0" smtClean="0"/>
              <a:t>Populate mail list</a:t>
            </a:r>
          </a:p>
          <a:p>
            <a:r>
              <a:rPr lang="en-GB" dirty="0" smtClean="0"/>
              <a:t>Complete </a:t>
            </a:r>
            <a:r>
              <a:rPr lang="en-GB" dirty="0" err="1" smtClean="0"/>
              <a:t>ToR</a:t>
            </a:r>
            <a:r>
              <a:rPr lang="en-GB" dirty="0" smtClean="0"/>
              <a:t> and MS209 procedures</a:t>
            </a:r>
          </a:p>
          <a:p>
            <a:r>
              <a:rPr lang="en-GB" dirty="0" smtClean="0"/>
              <a:t>Both will be sent to the mail list for final comment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16/9/2010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Kelsey/Security Policy Group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Work for year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To date there have been no requests from EGI management for SPG to study particular policy issues</a:t>
            </a:r>
          </a:p>
          <a:p>
            <a:pPr lvl="1"/>
            <a:r>
              <a:rPr lang="en-GB" sz="2400" dirty="0" smtClean="0"/>
              <a:t>Except for some comments from EB</a:t>
            </a:r>
          </a:p>
          <a:p>
            <a:r>
              <a:rPr lang="en-GB" sz="2800" dirty="0" smtClean="0"/>
              <a:t>Revise top-level policy document</a:t>
            </a:r>
          </a:p>
          <a:p>
            <a:r>
              <a:rPr lang="en-GB" sz="2800" dirty="0" smtClean="0"/>
              <a:t>Trustworthy Virtual Machines?</a:t>
            </a:r>
          </a:p>
          <a:p>
            <a:r>
              <a:rPr lang="en-GB" sz="2800" dirty="0" smtClean="0"/>
              <a:t>Policy Framework (standards)</a:t>
            </a:r>
          </a:p>
          <a:p>
            <a:pPr lvl="1"/>
            <a:r>
              <a:rPr lang="en-GB" sz="2400" dirty="0" smtClean="0"/>
              <a:t>Security incident response</a:t>
            </a:r>
          </a:p>
          <a:p>
            <a:r>
              <a:rPr lang="en-GB" sz="2800" dirty="0" smtClean="0"/>
              <a:t>Discussed other possible topics</a:t>
            </a:r>
          </a:p>
          <a:p>
            <a:pPr lvl="1"/>
            <a:r>
              <a:rPr lang="en-GB" sz="2400" dirty="0" smtClean="0"/>
              <a:t>Data protection/privacy, Liability, ...</a:t>
            </a:r>
            <a:endParaRPr lang="en-GB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16/9/2010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Kelsey/Security Policy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SPG session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See slides at SPG session today</a:t>
            </a:r>
          </a:p>
          <a:p>
            <a:r>
              <a:rPr lang="en-GB" sz="2800" i="1" dirty="0" smtClean="0">
                <a:hlinkClick r:id="rId2"/>
              </a:rPr>
              <a:t>https://</a:t>
            </a:r>
            <a:r>
              <a:rPr lang="en-GB" sz="2800" i="1" dirty="0" smtClean="0">
                <a:hlinkClick r:id="rId2"/>
              </a:rPr>
              <a:t>www.egi.eu/indico/sessionDisplay.py?sessionId=55&amp;slotId=0&amp;confId=48#2010-09-16</a:t>
            </a:r>
            <a:endParaRPr lang="en-GB" sz="2800" i="1" dirty="0" smtClean="0"/>
          </a:p>
          <a:p>
            <a:r>
              <a:rPr lang="en-GB" sz="2800" dirty="0" smtClean="0"/>
              <a:t>Many more details available there</a:t>
            </a:r>
          </a:p>
          <a:p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Status and history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current EGI Security Policy is available on the SPG wiki</a:t>
            </a:r>
            <a:r>
              <a:rPr lang="en-GB" dirty="0"/>
              <a:t/>
            </a:r>
            <a:br>
              <a:rPr lang="en-GB" dirty="0"/>
            </a:br>
            <a:r>
              <a:rPr lang="en-GB" i="1" dirty="0" smtClean="0">
                <a:hlinkClick r:id="rId2"/>
              </a:rPr>
              <a:t>https://wiki.egi.eu/wiki/SPG</a:t>
            </a:r>
            <a:endParaRPr lang="en-GB" i="1" dirty="0" smtClean="0"/>
          </a:p>
          <a:p>
            <a:r>
              <a:rPr lang="en-GB" dirty="0" smtClean="0"/>
              <a:t>Policies from the Joint (EGEE/WLCG) Security Policy Group have been imported into new EGI templates</a:t>
            </a:r>
          </a:p>
          <a:p>
            <a:pPr lvl="1"/>
            <a:r>
              <a:rPr lang="en-GB" dirty="0" smtClean="0"/>
              <a:t>No change to wording</a:t>
            </a:r>
          </a:p>
          <a:p>
            <a:pPr lvl="1"/>
            <a:r>
              <a:rPr lang="en-GB" dirty="0" smtClean="0"/>
              <a:t>Except for titles of and links to documents</a:t>
            </a:r>
          </a:p>
          <a:p>
            <a:r>
              <a:rPr lang="en-GB" dirty="0" smtClean="0"/>
              <a:t>Adopted by EGI (from 1</a:t>
            </a:r>
            <a:r>
              <a:rPr lang="en-GB" baseline="30000" dirty="0" smtClean="0"/>
              <a:t>st</a:t>
            </a:r>
            <a:r>
              <a:rPr lang="en-GB" dirty="0" smtClean="0"/>
              <a:t> May 2010)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16/9/2010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Kelsey/Security Policy Group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7 Mar 2010</a:t>
            </a:r>
          </a:p>
        </p:txBody>
      </p:sp>
      <p:sp>
        <p:nvSpPr>
          <p:cNvPr id="24579" name="Rectangle 8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Kelsey, Security Policy</a:t>
            </a:r>
          </a:p>
        </p:txBody>
      </p:sp>
      <p:sp>
        <p:nvSpPr>
          <p:cNvPr id="24580" name="AutoShape 3"/>
          <p:cNvSpPr>
            <a:spLocks noChangeArrowheads="1"/>
          </p:cNvSpPr>
          <p:nvPr/>
        </p:nvSpPr>
        <p:spPr bwMode="auto">
          <a:xfrm>
            <a:off x="2484438" y="2909888"/>
            <a:ext cx="4248150" cy="1368425"/>
          </a:xfrm>
          <a:prstGeom prst="horizontalScroll">
            <a:avLst>
              <a:gd name="adj" fmla="val 12500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Security </a:t>
            </a:r>
          </a:p>
          <a:p>
            <a:pPr algn="ctr"/>
            <a:r>
              <a:rPr lang="en-US"/>
              <a:t>Policy</a:t>
            </a:r>
          </a:p>
        </p:txBody>
      </p:sp>
      <p:sp>
        <p:nvSpPr>
          <p:cNvPr id="24581" name="AutoShape 4"/>
          <p:cNvSpPr>
            <a:spLocks noChangeArrowheads="1"/>
          </p:cNvSpPr>
          <p:nvPr/>
        </p:nvSpPr>
        <p:spPr bwMode="auto">
          <a:xfrm>
            <a:off x="196850" y="2843213"/>
            <a:ext cx="2139950" cy="1511300"/>
          </a:xfrm>
          <a:prstGeom prst="verticalScroll">
            <a:avLst>
              <a:gd name="adj" fmla="val 12500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Site &amp; VO</a:t>
            </a:r>
          </a:p>
          <a:p>
            <a:pPr algn="ctr"/>
            <a:r>
              <a:rPr lang="en-US"/>
              <a:t>Policies</a:t>
            </a:r>
          </a:p>
        </p:txBody>
      </p:sp>
      <p:sp>
        <p:nvSpPr>
          <p:cNvPr id="24582" name="AutoShape 5"/>
          <p:cNvSpPr>
            <a:spLocks noChangeArrowheads="1"/>
          </p:cNvSpPr>
          <p:nvPr/>
        </p:nvSpPr>
        <p:spPr bwMode="auto">
          <a:xfrm>
            <a:off x="555625" y="1343025"/>
            <a:ext cx="2447925" cy="1295400"/>
          </a:xfrm>
          <a:prstGeom prst="horizontalScroll">
            <a:avLst>
              <a:gd name="adj" fmla="val 12500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Certification </a:t>
            </a:r>
          </a:p>
          <a:p>
            <a:pPr algn="ctr"/>
            <a:r>
              <a:rPr lang="en-US"/>
              <a:t>Authorities</a:t>
            </a:r>
          </a:p>
        </p:txBody>
      </p:sp>
      <p:sp>
        <p:nvSpPr>
          <p:cNvPr id="24583" name="AutoShape 6"/>
          <p:cNvSpPr>
            <a:spLocks noChangeArrowheads="1"/>
          </p:cNvSpPr>
          <p:nvPr/>
        </p:nvSpPr>
        <p:spPr bwMode="auto">
          <a:xfrm>
            <a:off x="6084888" y="1416050"/>
            <a:ext cx="2663825" cy="1150938"/>
          </a:xfrm>
          <a:prstGeom prst="horizontalScroll">
            <a:avLst>
              <a:gd name="adj" fmla="val 12500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Traceability and </a:t>
            </a:r>
            <a:br>
              <a:rPr lang="en-US"/>
            </a:br>
            <a:r>
              <a:rPr lang="en-US"/>
              <a:t>Logging</a:t>
            </a:r>
          </a:p>
        </p:txBody>
      </p:sp>
      <p:sp>
        <p:nvSpPr>
          <p:cNvPr id="24584" name="AutoShape 7"/>
          <p:cNvSpPr>
            <a:spLocks noChangeArrowheads="1"/>
          </p:cNvSpPr>
          <p:nvPr/>
        </p:nvSpPr>
        <p:spPr bwMode="auto">
          <a:xfrm>
            <a:off x="3603625" y="1008063"/>
            <a:ext cx="2016125" cy="1250950"/>
          </a:xfrm>
          <a:prstGeom prst="verticalScroll">
            <a:avLst>
              <a:gd name="adj" fmla="val 12500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Security</a:t>
            </a:r>
          </a:p>
          <a:p>
            <a:pPr algn="ctr"/>
            <a:r>
              <a:rPr lang="en-US"/>
              <a:t>Incident </a:t>
            </a:r>
          </a:p>
          <a:p>
            <a:pPr algn="ctr"/>
            <a:r>
              <a:rPr lang="en-US"/>
              <a:t>Response</a:t>
            </a:r>
          </a:p>
        </p:txBody>
      </p:sp>
      <p:cxnSp>
        <p:nvCxnSpPr>
          <p:cNvPr id="24585" name="AutoShape 8"/>
          <p:cNvCxnSpPr>
            <a:cxnSpLocks noChangeShapeType="1"/>
            <a:stCxn id="24581" idx="3"/>
            <a:endCxn id="24580" idx="1"/>
          </p:cNvCxnSpPr>
          <p:nvPr/>
        </p:nvCxnSpPr>
        <p:spPr bwMode="auto">
          <a:xfrm flipV="1">
            <a:off x="2147888" y="3594100"/>
            <a:ext cx="336550" cy="4763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4586" name="AutoShape 9"/>
          <p:cNvCxnSpPr>
            <a:cxnSpLocks noChangeShapeType="1"/>
            <a:stCxn id="24582" idx="2"/>
            <a:endCxn id="24580" idx="0"/>
          </p:cNvCxnSpPr>
          <p:nvPr/>
        </p:nvCxnSpPr>
        <p:spPr bwMode="auto">
          <a:xfrm>
            <a:off x="1779588" y="2476500"/>
            <a:ext cx="2828925" cy="604838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4587" name="AutoShape 10"/>
          <p:cNvCxnSpPr>
            <a:cxnSpLocks noChangeShapeType="1"/>
            <a:stCxn id="24584" idx="2"/>
            <a:endCxn id="24580" idx="0"/>
          </p:cNvCxnSpPr>
          <p:nvPr/>
        </p:nvCxnSpPr>
        <p:spPr bwMode="auto">
          <a:xfrm flipH="1">
            <a:off x="4608513" y="2259013"/>
            <a:ext cx="3175" cy="822325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4588" name="AutoShape 11"/>
          <p:cNvCxnSpPr>
            <a:cxnSpLocks noChangeShapeType="1"/>
            <a:stCxn id="24583" idx="2"/>
            <a:endCxn id="24580" idx="0"/>
          </p:cNvCxnSpPr>
          <p:nvPr/>
        </p:nvCxnSpPr>
        <p:spPr bwMode="auto">
          <a:xfrm flipH="1">
            <a:off x="4608513" y="2422525"/>
            <a:ext cx="2808287" cy="658813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4589" name="AutoShape 12"/>
          <p:cNvCxnSpPr>
            <a:cxnSpLocks noChangeShapeType="1"/>
            <a:endCxn id="24580" idx="3"/>
          </p:cNvCxnSpPr>
          <p:nvPr/>
        </p:nvCxnSpPr>
        <p:spPr bwMode="auto">
          <a:xfrm flipH="1">
            <a:off x="6732588" y="3592513"/>
            <a:ext cx="414337" cy="1587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</p:cxnSp>
      <p:sp>
        <p:nvSpPr>
          <p:cNvPr id="24590" name="AutoShape 13"/>
          <p:cNvSpPr>
            <a:spLocks noChangeArrowheads="1"/>
          </p:cNvSpPr>
          <p:nvPr/>
        </p:nvSpPr>
        <p:spPr bwMode="auto">
          <a:xfrm>
            <a:off x="539750" y="4611688"/>
            <a:ext cx="3063875" cy="1355725"/>
          </a:xfrm>
          <a:prstGeom prst="horizontalScroll">
            <a:avLst>
              <a:gd name="adj" fmla="val 12500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Accounting Data</a:t>
            </a:r>
            <a:br>
              <a:rPr lang="en-US"/>
            </a:br>
            <a:r>
              <a:rPr lang="en-US"/>
              <a:t>Privacy</a:t>
            </a:r>
          </a:p>
        </p:txBody>
      </p:sp>
      <p:cxnSp>
        <p:nvCxnSpPr>
          <p:cNvPr id="24591" name="AutoShape 14"/>
          <p:cNvCxnSpPr>
            <a:cxnSpLocks noChangeShapeType="1"/>
            <a:stCxn id="24580" idx="2"/>
            <a:endCxn id="24590" idx="0"/>
          </p:cNvCxnSpPr>
          <p:nvPr/>
        </p:nvCxnSpPr>
        <p:spPr bwMode="auto">
          <a:xfrm flipH="1">
            <a:off x="2071688" y="4106863"/>
            <a:ext cx="2536825" cy="674687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</p:cxnSp>
      <p:sp>
        <p:nvSpPr>
          <p:cNvPr id="24592" name="Text Box 15"/>
          <p:cNvSpPr txBox="1">
            <a:spLocks noChangeArrowheads="1"/>
          </p:cNvSpPr>
          <p:nvPr/>
        </p:nvSpPr>
        <p:spPr bwMode="auto">
          <a:xfrm>
            <a:off x="3003550" y="5967413"/>
            <a:ext cx="5911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GB"/>
          </a:p>
        </p:txBody>
      </p:sp>
      <p:sp>
        <p:nvSpPr>
          <p:cNvPr id="24593" name="AutoShape 16">
            <a:hlinkClick r:id="rId3"/>
          </p:cNvPr>
          <p:cNvSpPr>
            <a:spLocks noChangeArrowheads="1"/>
          </p:cNvSpPr>
          <p:nvPr/>
        </p:nvSpPr>
        <p:spPr bwMode="auto">
          <a:xfrm>
            <a:off x="4859338" y="4581525"/>
            <a:ext cx="3706812" cy="1352550"/>
          </a:xfrm>
          <a:prstGeom prst="horizontalScroll">
            <a:avLst>
              <a:gd name="adj" fmla="val 12500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Pilot Jobs and </a:t>
            </a:r>
            <a:br>
              <a:rPr lang="en-US"/>
            </a:br>
            <a:r>
              <a:rPr lang="en-US"/>
              <a:t>VO Portals</a:t>
            </a:r>
          </a:p>
        </p:txBody>
      </p:sp>
      <p:cxnSp>
        <p:nvCxnSpPr>
          <p:cNvPr id="24594" name="AutoShape 17"/>
          <p:cNvCxnSpPr>
            <a:cxnSpLocks noChangeShapeType="1"/>
            <a:stCxn id="24580" idx="2"/>
            <a:endCxn id="24593" idx="0"/>
          </p:cNvCxnSpPr>
          <p:nvPr/>
        </p:nvCxnSpPr>
        <p:spPr bwMode="auto">
          <a:xfrm>
            <a:off x="4608513" y="4106863"/>
            <a:ext cx="2105025" cy="644525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</p:cxnSp>
      <p:sp>
        <p:nvSpPr>
          <p:cNvPr id="24595" name="AutoShape 19"/>
          <p:cNvSpPr>
            <a:spLocks noChangeArrowheads="1"/>
          </p:cNvSpPr>
          <p:nvPr/>
        </p:nvSpPr>
        <p:spPr bwMode="auto">
          <a:xfrm>
            <a:off x="6948488" y="2924175"/>
            <a:ext cx="2195512" cy="1511300"/>
          </a:xfrm>
          <a:prstGeom prst="verticalScroll">
            <a:avLst>
              <a:gd name="adj" fmla="val 12500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Grid &amp; VO</a:t>
            </a:r>
            <a:endParaRPr lang="en-US"/>
          </a:p>
          <a:p>
            <a:pPr algn="ctr"/>
            <a:r>
              <a:rPr lang="en-GB"/>
              <a:t>AUPs</a:t>
            </a:r>
            <a:endParaRPr lang="en-US"/>
          </a:p>
        </p:txBody>
      </p:sp>
      <p:sp>
        <p:nvSpPr>
          <p:cNvPr id="24596" name="TextBox 21"/>
          <p:cNvSpPr txBox="1">
            <a:spLocks noChangeArrowheads="1"/>
          </p:cNvSpPr>
          <p:nvPr/>
        </p:nvSpPr>
        <p:spPr bwMode="auto">
          <a:xfrm>
            <a:off x="928688" y="285750"/>
            <a:ext cx="7429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800"/>
              <a:t>JSPG Security Policies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 algn="ctr">
              <a:buNone/>
            </a:pPr>
            <a:r>
              <a:rPr lang="en-GB" sz="4000" dirty="0" smtClean="0"/>
              <a:t>SPG Terms of Reference </a:t>
            </a:r>
            <a:br>
              <a:rPr lang="en-GB" sz="4000" dirty="0" smtClean="0"/>
            </a:br>
            <a:r>
              <a:rPr lang="en-GB" sz="4000" dirty="0" smtClean="0"/>
              <a:t>and Procedures</a:t>
            </a:r>
            <a:endParaRPr lang="en-GB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16/9/2010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Kelsey/Security Policy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Terms of Reference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Draft SPG Terms of Reference have been produced</a:t>
            </a:r>
          </a:p>
          <a:p>
            <a:r>
              <a:rPr lang="en-GB" dirty="0" smtClean="0"/>
              <a:t>See ... </a:t>
            </a:r>
            <a:r>
              <a:rPr lang="en-GB" i="1" dirty="0" smtClean="0">
                <a:hlinkClick r:id="rId2"/>
              </a:rPr>
              <a:t>https://wiki.egi.eu/wiki/SPG</a:t>
            </a:r>
            <a:endParaRPr lang="en-GB" i="1" dirty="0" smtClean="0"/>
          </a:p>
          <a:p>
            <a:r>
              <a:rPr lang="en-GB" dirty="0" smtClean="0"/>
              <a:t>Discussed today</a:t>
            </a:r>
          </a:p>
          <a:p>
            <a:r>
              <a:rPr lang="en-GB" dirty="0" smtClean="0"/>
              <a:t>New version soon</a:t>
            </a:r>
            <a:endParaRPr lang="en-GB" dirty="0" smtClean="0"/>
          </a:p>
          <a:p>
            <a:r>
              <a:rPr lang="en-GB" dirty="0" smtClean="0"/>
              <a:t>Comments and suggestions are welcome 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16/9/2010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Kelsey/Security Policy Group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Terms of Ref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 smtClean="0"/>
              <a:t>SPG Purpose and Responsibilities</a:t>
            </a:r>
          </a:p>
          <a:p>
            <a:r>
              <a:rPr lang="en-GB" dirty="0" smtClean="0"/>
              <a:t>Develop and maintain Security Policy</a:t>
            </a:r>
          </a:p>
          <a:p>
            <a:pPr lvl="1"/>
            <a:r>
              <a:rPr lang="en-GB" dirty="0" smtClean="0"/>
              <a:t>For use by EGI and NGIs</a:t>
            </a:r>
          </a:p>
          <a:p>
            <a:pPr lvl="1"/>
            <a:r>
              <a:rPr lang="en-GB" dirty="0" smtClean="0"/>
              <a:t>Defines expected behaviour of NGIs, Sites, Users and others</a:t>
            </a:r>
          </a:p>
          <a:p>
            <a:pPr lvl="1"/>
            <a:r>
              <a:rPr lang="en-GB" dirty="0" smtClean="0"/>
              <a:t>To facilitate the operation of a secure and trustworthy DCI</a:t>
            </a:r>
          </a:p>
          <a:p>
            <a:r>
              <a:rPr lang="en-GB" dirty="0" smtClean="0"/>
              <a:t>May also provide policy advice on any security matter related to operations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16/9/2010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Kelsey/Security Policy Group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Terms of Ref (3)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Where possible SPG should prepare simple and general policies</a:t>
            </a:r>
          </a:p>
          <a:p>
            <a:pPr lvl="1"/>
            <a:r>
              <a:rPr lang="en-GB" sz="2400" dirty="0" smtClean="0"/>
              <a:t>Of use to other Grids and DCIs (global)</a:t>
            </a:r>
          </a:p>
          <a:p>
            <a:pPr lvl="1"/>
            <a:r>
              <a:rPr lang="en-GB" sz="2400" dirty="0" smtClean="0"/>
              <a:t>Adoption of common policies eases interoperability</a:t>
            </a:r>
          </a:p>
          <a:p>
            <a:r>
              <a:rPr lang="en-GB" sz="2800" dirty="0" smtClean="0"/>
              <a:t>SPG does not formally approve policy</a:t>
            </a:r>
          </a:p>
          <a:p>
            <a:pPr lvl="1"/>
            <a:r>
              <a:rPr lang="en-GB" sz="2400" dirty="0" smtClean="0"/>
              <a:t>EGI.eu Executive Board (and Council?)</a:t>
            </a:r>
          </a:p>
          <a:p>
            <a:pPr lvl="1"/>
            <a:r>
              <a:rPr lang="en-GB" sz="2400" dirty="0" smtClean="0"/>
              <a:t>And management bodies of NGIs</a:t>
            </a:r>
          </a:p>
          <a:p>
            <a:r>
              <a:rPr lang="en-GB" sz="2800" dirty="0" smtClean="0"/>
              <a:t>Topics for consideration can be specified either by EGI management or SPG</a:t>
            </a:r>
          </a:p>
          <a:p>
            <a:r>
              <a:rPr lang="en-GB" sz="2800" dirty="0" smtClean="0"/>
              <a:t>SPG may create focused sub-groups</a:t>
            </a:r>
            <a:endParaRPr lang="en-GB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16/9/2010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Kelsey/Security Policy Group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SPG Procedures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To produce a new/revised policy (MS209)</a:t>
            </a:r>
          </a:p>
          <a:p>
            <a:r>
              <a:rPr lang="en-GB" dirty="0" smtClean="0"/>
              <a:t>Tasks:</a:t>
            </a:r>
          </a:p>
          <a:p>
            <a:pPr lvl="1"/>
            <a:r>
              <a:rPr lang="en-GB" dirty="0" smtClean="0"/>
              <a:t>Write </a:t>
            </a:r>
            <a:r>
              <a:rPr lang="en-GB" i="1" dirty="0" smtClean="0"/>
              <a:t>internal</a:t>
            </a:r>
            <a:r>
              <a:rPr lang="en-GB" dirty="0" smtClean="0"/>
              <a:t> draft (editorial team)</a:t>
            </a:r>
          </a:p>
          <a:p>
            <a:pPr lvl="1"/>
            <a:r>
              <a:rPr lang="en-GB" dirty="0" smtClean="0"/>
              <a:t>Discuss within SPG</a:t>
            </a:r>
          </a:p>
          <a:p>
            <a:pPr lvl="1"/>
            <a:r>
              <a:rPr lang="en-GB" dirty="0" smtClean="0"/>
              <a:t>Prepared updated </a:t>
            </a:r>
            <a:r>
              <a:rPr lang="en-GB" i="1" dirty="0" smtClean="0"/>
              <a:t>external</a:t>
            </a:r>
            <a:r>
              <a:rPr lang="en-GB" dirty="0" smtClean="0"/>
              <a:t> draft</a:t>
            </a:r>
          </a:p>
          <a:p>
            <a:pPr lvl="1"/>
            <a:r>
              <a:rPr lang="en-GB" dirty="0" smtClean="0"/>
              <a:t>Consult stakeholders</a:t>
            </a:r>
          </a:p>
          <a:p>
            <a:pPr lvl="1"/>
            <a:r>
              <a:rPr lang="en-GB" dirty="0" smtClean="0"/>
              <a:t>Prepare updated </a:t>
            </a:r>
            <a:r>
              <a:rPr lang="en-GB" i="1" dirty="0" smtClean="0"/>
              <a:t>final call </a:t>
            </a:r>
            <a:r>
              <a:rPr lang="en-GB" dirty="0" smtClean="0"/>
              <a:t>draft</a:t>
            </a:r>
          </a:p>
          <a:p>
            <a:pPr lvl="1"/>
            <a:r>
              <a:rPr lang="en-GB" dirty="0" smtClean="0"/>
              <a:t>SPG agrees version for approval</a:t>
            </a:r>
          </a:p>
          <a:p>
            <a:pPr lvl="1"/>
            <a:r>
              <a:rPr lang="en-GB" dirty="0" smtClean="0"/>
              <a:t>Policy approval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16/9/2010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Kelsey/Security Policy Group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</Template>
  <TotalTime>28</TotalTime>
  <Words>404</Words>
  <Application>Microsoft Office PowerPoint</Application>
  <PresentationFormat>On-screen Show (4:3)</PresentationFormat>
  <Paragraphs>115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EGI-InSPIRE-Slide-Template_v4</vt:lpstr>
      <vt:lpstr>EGI Security Policy Group Summary</vt:lpstr>
      <vt:lpstr>SPG session</vt:lpstr>
      <vt:lpstr>Status and history</vt:lpstr>
      <vt:lpstr>Slide 4</vt:lpstr>
      <vt:lpstr>Slide 5</vt:lpstr>
      <vt:lpstr>Terms of Reference</vt:lpstr>
      <vt:lpstr>Terms of Ref (2)</vt:lpstr>
      <vt:lpstr>Terms of Ref (3)</vt:lpstr>
      <vt:lpstr>SPG Procedures</vt:lpstr>
      <vt:lpstr>Slide 10</vt:lpstr>
      <vt:lpstr>Immediate work</vt:lpstr>
      <vt:lpstr>Work for year 1</vt:lpstr>
      <vt:lpstr>Questions?</vt:lpstr>
    </vt:vector>
  </TitlesOfParts>
  <Company>PPD, RAL, STFC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EGI Security Policy Group</dc:title>
  <dc:creator>Kelsey</dc:creator>
  <cp:lastModifiedBy>Kelsey</cp:lastModifiedBy>
  <cp:revision>7</cp:revision>
  <dcterms:created xsi:type="dcterms:W3CDTF">2010-09-13T13:47:14Z</dcterms:created>
  <dcterms:modified xsi:type="dcterms:W3CDTF">2010-09-16T09:56:53Z</dcterms:modified>
</cp:coreProperties>
</file>