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2"/>
  </p:notesMasterIdLst>
  <p:sldIdLst>
    <p:sldId id="256" r:id="rId2"/>
    <p:sldId id="270" r:id="rId3"/>
    <p:sldId id="257" r:id="rId4"/>
    <p:sldId id="271" r:id="rId5"/>
    <p:sldId id="269" r:id="rId6"/>
    <p:sldId id="264" r:id="rId7"/>
    <p:sldId id="259" r:id="rId8"/>
    <p:sldId id="260" r:id="rId9"/>
    <p:sldId id="262" r:id="rId10"/>
    <p:sldId id="267"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4" autoAdjust="0"/>
  </p:normalViewPr>
  <p:slideViewPr>
    <p:cSldViewPr>
      <p:cViewPr varScale="1">
        <p:scale>
          <a:sx n="75" d="100"/>
          <a:sy n="75" d="100"/>
        </p:scale>
        <p:origin x="-1008" y="-84"/>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25EC04-85ED-4980-A93C-254655F4773A}" type="datetimeFigureOut">
              <a:rPr lang="en-US"/>
              <a:pPr>
                <a:defRPr/>
              </a:pPr>
              <a:t>9/14/2010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5342547-175C-4771-B122-6320BEBD11C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a:stretch>
            <a:fillRect/>
          </a:stretch>
        </p:blipFill>
        <p:spPr bwMode="auto">
          <a:xfrm>
            <a:off x="0" y="685800"/>
            <a:ext cx="1447800" cy="5794375"/>
          </a:xfrm>
          <a:prstGeom prst="rect">
            <a:avLst/>
          </a:prstGeom>
          <a:noFill/>
          <a:ln w="9525">
            <a:noFill/>
            <a:round/>
            <a:headEnd/>
            <a:tailEnd/>
          </a:ln>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p:nvPicPr>
          <p:blipFill>
            <a:blip r:embed="rId3" cstate="print"/>
            <a:srcRect/>
            <a:stretch>
              <a:fillRect/>
            </a:stretch>
          </p:blipFill>
          <p:spPr bwMode="auto">
            <a:xfrm>
              <a:off x="0" y="0"/>
              <a:ext cx="1735138" cy="979488"/>
            </a:xfrm>
            <a:prstGeom prst="rect">
              <a:avLst/>
            </a:prstGeom>
            <a:noFill/>
            <a:ln w="9525">
              <a:noFill/>
              <a:round/>
              <a:headEnd/>
              <a:tailEnd/>
            </a:ln>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p:nvSpPr>
          <p:spPr bwMode="auto">
            <a:xfrm>
              <a:off x="6551613" y="503238"/>
              <a:ext cx="2663825" cy="5778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a:solidFill>
                    <a:srgbClr val="FFFFFF"/>
                  </a:solidFill>
                  <a:ea typeface="SimSun" pitchFamily="2" charset="-122"/>
                  <a:cs typeface="Arial" charset="0"/>
                </a:rPr>
                <a:t>EGI-InSPIRE</a:t>
              </a:r>
            </a:p>
          </p:txBody>
        </p:sp>
      </p:grpSp>
      <p:pic>
        <p:nvPicPr>
          <p:cNvPr id="12" name="Picture 3"/>
          <p:cNvPicPr>
            <a:picLocks noChangeAspect="1" noChangeArrowheads="1"/>
          </p:cNvPicPr>
          <p:nvPr/>
        </p:nvPicPr>
        <p:blipFill>
          <a:blip r:embed="rId4" cstate="print"/>
          <a:srcRect/>
          <a:stretch>
            <a:fillRect/>
          </a:stretch>
        </p:blipFill>
        <p:spPr bwMode="auto">
          <a:xfrm>
            <a:off x="8243888" y="5713413"/>
            <a:ext cx="781050" cy="523875"/>
          </a:xfrm>
          <a:prstGeom prst="rect">
            <a:avLst/>
          </a:prstGeom>
          <a:noFill/>
          <a:ln w="9525">
            <a:noFill/>
            <a:round/>
            <a:headEnd/>
            <a:tailEnd/>
          </a:ln>
        </p:spPr>
      </p:pic>
      <p:pic>
        <p:nvPicPr>
          <p:cNvPr id="13" name="Picture 4"/>
          <p:cNvPicPr>
            <a:picLocks noChangeAspect="1" noChangeArrowheads="1"/>
          </p:cNvPicPr>
          <p:nvPr/>
        </p:nvPicPr>
        <p:blipFill>
          <a:blip r:embed="rId5" cstate="print"/>
          <a:srcRect/>
          <a:stretch>
            <a:fillRect/>
          </a:stretch>
        </p:blipFill>
        <p:spPr bwMode="auto">
          <a:xfrm>
            <a:off x="6516688" y="5640388"/>
            <a:ext cx="1447800" cy="588962"/>
          </a:xfrm>
          <a:prstGeom prst="rect">
            <a:avLst/>
          </a:prstGeom>
          <a:noFill/>
          <a:ln w="9525">
            <a:noFill/>
            <a:round/>
            <a:headEnd/>
            <a:tailEnd/>
          </a:ln>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pPr>
              <a:defRPr/>
            </a:pPr>
            <a:fld id="{5D30BDEB-DAC9-4436-925D-F77FA7140691}" type="datetime1">
              <a:rPr lang="en-US"/>
              <a:pPr>
                <a:defRPr/>
              </a:pPr>
              <a:t>9/14/2010</a:t>
            </a:fld>
            <a:endParaRPr lang="en-US" dirty="0"/>
          </a:p>
        </p:txBody>
      </p:sp>
      <p:sp>
        <p:nvSpPr>
          <p:cNvPr id="17"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6FCAF05D-2C30-416E-8458-D40E94A1842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351257E-A9F2-4982-BA75-CD5FB10C4229}" type="datetimeFigureOut">
              <a:rPr lang="en-US"/>
              <a:pPr>
                <a:defRPr/>
              </a:pPr>
              <a:t>9/14/2010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EA376A-B156-4F4F-9210-39900DB4EDE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99BE0A2-E9E6-4F08-A8E5-3017A5EB9DFD}" type="datetimeFigureOut">
              <a:rPr lang="en-US"/>
              <a:pPr>
                <a:defRPr/>
              </a:pPr>
              <a:t>9/14/2010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57E7448-09E9-4916-BCE5-70C8E3D2A9E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D2A85-EE92-414D-BD25-3C14551AA6AF}" type="datetimeFigureOut">
              <a:rPr lang="en-GB" smtClean="0"/>
              <a:pPr/>
              <a:t>14/09/2010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9227C9-D4C7-4DCB-A018-BC56E3DF12D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p:nvPicPr>
          <p:blipFill>
            <a:blip r:embed="rId6" cstate="print"/>
            <a:srcRect/>
            <a:stretch>
              <a:fillRect/>
            </a:stretch>
          </p:blipFill>
          <p:spPr bwMode="auto">
            <a:xfrm>
              <a:off x="0" y="0"/>
              <a:ext cx="1735138" cy="979488"/>
            </a:xfrm>
            <a:prstGeom prst="rect">
              <a:avLst/>
            </a:prstGeom>
            <a:noFill/>
            <a:ln w="9525">
              <a:noFill/>
              <a:round/>
              <a:headEnd/>
              <a:tailEnd/>
            </a:ln>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Text Placeholder 2"/>
          <p:cNvSpPr>
            <a:spLocks noGrp="1"/>
          </p:cNvSpPr>
          <p:nvPr>
            <p:ph type="body" idx="1"/>
          </p:nvPr>
        </p:nvSpPr>
        <p:spPr bwMode="auto">
          <a:xfrm>
            <a:off x="611188" y="1600200"/>
            <a:ext cx="80756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Arial" pitchFamily="34" charset="0"/>
                <a:cs typeface="Arial" pitchFamily="34" charset="0"/>
              </a:defRPr>
            </a:lvl1pPr>
          </a:lstStyle>
          <a:p>
            <a:pPr>
              <a:defRPr/>
            </a:pPr>
            <a:fld id="{AF5C7D94-CBF7-440A-92C1-1494CD029C61}" type="datetimeFigureOut">
              <a:rPr lang="en-US"/>
              <a:pPr>
                <a:defRPr/>
              </a:pPr>
              <a:t>9/14/2010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C8E6CE0C-A6E2-48F6-89E1-3F25982E39A5}"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034"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 id="2147483663" r:id="rId4"/>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1619250" y="2130425"/>
            <a:ext cx="7200900" cy="1470025"/>
          </a:xfrm>
        </p:spPr>
        <p:txBody>
          <a:bodyPr/>
          <a:lstStyle/>
          <a:p>
            <a:pPr eaLnBrk="1" hangingPunct="1"/>
            <a:r>
              <a:rPr lang="en-GB" dirty="0" smtClean="0">
                <a:latin typeface="Arial" charset="0"/>
                <a:cs typeface="Arial" charset="0"/>
              </a:rPr>
              <a:t>The Software Vulnerability Group (SVG)</a:t>
            </a:r>
          </a:p>
        </p:txBody>
      </p:sp>
      <p:sp>
        <p:nvSpPr>
          <p:cNvPr id="3075" name="Subtitle 4"/>
          <p:cNvSpPr>
            <a:spLocks noGrp="1"/>
          </p:cNvSpPr>
          <p:nvPr>
            <p:ph type="subTitle" idx="1"/>
          </p:nvPr>
        </p:nvSpPr>
        <p:spPr>
          <a:xfrm>
            <a:off x="2268538" y="3886200"/>
            <a:ext cx="6047878" cy="1343025"/>
          </a:xfrm>
        </p:spPr>
        <p:txBody>
          <a:bodyPr/>
          <a:lstStyle/>
          <a:p>
            <a:pPr eaLnBrk="1" hangingPunct="1"/>
            <a:r>
              <a:rPr lang="en-GB" dirty="0" smtClean="0">
                <a:latin typeface="Arial" charset="0"/>
                <a:cs typeface="Arial" charset="0"/>
              </a:rPr>
              <a:t>Dr Linda Cornwall, STFC,  Rutherford Appleton Laboratory</a:t>
            </a:r>
          </a:p>
        </p:txBody>
      </p:sp>
      <p:sp>
        <p:nvSpPr>
          <p:cNvPr id="307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EF4035-1F75-4096-B2BA-0A04B0ACBA43}" type="datetime1">
              <a:rPr lang="en-GB" smtClean="0">
                <a:latin typeface="Arial" charset="0"/>
                <a:cs typeface="Arial" charset="0"/>
              </a:rPr>
              <a:pPr fontAlgn="base">
                <a:spcBef>
                  <a:spcPct val="0"/>
                </a:spcBef>
                <a:spcAft>
                  <a:spcPct val="0"/>
                </a:spcAft>
              </a:pPr>
              <a:t>14/09/2010</a:t>
            </a:fld>
            <a:endParaRPr lang="en-GB" smtClean="0">
              <a:latin typeface="Arial" charset="0"/>
              <a:cs typeface="Arial" charset="0"/>
            </a:endParaRPr>
          </a:p>
        </p:txBody>
      </p:sp>
      <p:sp>
        <p:nvSpPr>
          <p:cNvPr id="3077"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EGI TF Security Forum 16</a:t>
            </a:r>
            <a:r>
              <a:rPr lang="en-US" baseline="30000" dirty="0" smtClean="0">
                <a:latin typeface="Arial" charset="0"/>
                <a:cs typeface="Arial" charset="0"/>
              </a:rPr>
              <a:t>th</a:t>
            </a:r>
            <a:r>
              <a:rPr lang="en-US" dirty="0" smtClean="0">
                <a:latin typeface="Arial" charset="0"/>
                <a:cs typeface="Arial" charset="0"/>
              </a:rPr>
              <a:t> Sept 2010</a:t>
            </a:r>
          </a:p>
        </p:txBody>
      </p:sp>
      <p:sp>
        <p:nvSpPr>
          <p:cNvPr id="307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3F1E2B-CA03-4973-9DB2-993CADEC7B8B}" type="slidenum">
              <a:rPr lang="en-GB" smtClean="0">
                <a:latin typeface="Arial" charset="0"/>
                <a:cs typeface="Arial" charset="0"/>
              </a:rPr>
              <a:pPr fontAlgn="base">
                <a:spcBef>
                  <a:spcPct val="0"/>
                </a:spcBef>
                <a:spcAft>
                  <a:spcPct val="0"/>
                </a:spcAft>
              </a:pPr>
              <a:t>1</a:t>
            </a:fld>
            <a:endParaRPr lang="en-GB" smtClean="0">
              <a:latin typeface="Arial" charset="0"/>
              <a:cs typeface="Arial" charset="0"/>
            </a:endParaRPr>
          </a:p>
        </p:txBody>
      </p:sp>
      <p:pic>
        <p:nvPicPr>
          <p:cNvPr id="7" name="Picture 226" descr="GridPP_logo_high"/>
          <p:cNvPicPr>
            <a:picLocks noChangeAspect="1" noChangeArrowheads="1"/>
          </p:cNvPicPr>
          <p:nvPr/>
        </p:nvPicPr>
        <p:blipFill>
          <a:blip r:embed="rId2" cstate="print"/>
          <a:srcRect/>
          <a:stretch>
            <a:fillRect/>
          </a:stretch>
        </p:blipFill>
        <p:spPr bwMode="auto">
          <a:xfrm>
            <a:off x="1475656" y="5301208"/>
            <a:ext cx="3240360" cy="97853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Developers – please don’t introduce vulnerabilities!</a:t>
            </a:r>
            <a:endParaRPr lang="en-GB" sz="3600" dirty="0"/>
          </a:p>
        </p:txBody>
      </p:sp>
      <p:sp>
        <p:nvSpPr>
          <p:cNvPr id="3" name="Content Placeholder 2"/>
          <p:cNvSpPr>
            <a:spLocks noGrp="1"/>
          </p:cNvSpPr>
          <p:nvPr>
            <p:ph idx="1"/>
          </p:nvPr>
        </p:nvSpPr>
        <p:spPr>
          <a:xfrm>
            <a:off x="467544" y="1196752"/>
            <a:ext cx="8496944" cy="4752528"/>
          </a:xfrm>
        </p:spPr>
        <p:txBody>
          <a:bodyPr/>
          <a:lstStyle/>
          <a:p>
            <a:r>
              <a:rPr lang="en-GB" sz="2400" dirty="0" smtClean="0"/>
              <a:t>Obviously better not to introduce them rather than fix them!</a:t>
            </a:r>
          </a:p>
          <a:p>
            <a:pPr lvl="1"/>
            <a:r>
              <a:rPr lang="en-GB" sz="2400" dirty="0" smtClean="0"/>
              <a:t>Fixing the code is not sufficient</a:t>
            </a:r>
          </a:p>
          <a:p>
            <a:pPr lvl="2"/>
            <a:r>
              <a:rPr lang="en-GB" dirty="0" smtClean="0"/>
              <a:t>New code needs to be certified</a:t>
            </a:r>
          </a:p>
          <a:p>
            <a:pPr lvl="2"/>
            <a:r>
              <a:rPr lang="en-GB" dirty="0" smtClean="0"/>
              <a:t>Integration into distribution system takes time</a:t>
            </a:r>
          </a:p>
          <a:p>
            <a:pPr lvl="2"/>
            <a:r>
              <a:rPr lang="en-GB" dirty="0" smtClean="0"/>
              <a:t>Adoption by sites takes time</a:t>
            </a:r>
          </a:p>
          <a:p>
            <a:pPr lvl="1"/>
            <a:r>
              <a:rPr lang="en-GB" sz="2400" dirty="0" smtClean="0"/>
              <a:t>Even worse would </a:t>
            </a:r>
            <a:r>
              <a:rPr lang="en-GB" sz="2400" smtClean="0"/>
              <a:t>be finding </a:t>
            </a:r>
            <a:r>
              <a:rPr lang="en-GB" sz="2400" dirty="0" smtClean="0"/>
              <a:t>they are exploited </a:t>
            </a:r>
          </a:p>
          <a:p>
            <a:r>
              <a:rPr lang="en-GB" sz="2400" dirty="0" smtClean="0"/>
              <a:t>3 tips</a:t>
            </a:r>
          </a:p>
          <a:p>
            <a:pPr lvl="1"/>
            <a:r>
              <a:rPr lang="en-GB" sz="2400" dirty="0" smtClean="0"/>
              <a:t>Don’t trust input – check it – including that from clients you have written</a:t>
            </a:r>
          </a:p>
          <a:p>
            <a:pPr lvl="1"/>
            <a:r>
              <a:rPr lang="en-GB" sz="2400" dirty="0" smtClean="0"/>
              <a:t>Check file permissions </a:t>
            </a:r>
          </a:p>
          <a:p>
            <a:pPr lvl="1"/>
            <a:r>
              <a:rPr lang="en-GB" sz="2400" dirty="0" smtClean="0"/>
              <a:t>Learn about secure programming </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vulnerability?</a:t>
            </a:r>
            <a:endParaRPr lang="en-GB" dirty="0"/>
          </a:p>
        </p:txBody>
      </p:sp>
      <p:sp>
        <p:nvSpPr>
          <p:cNvPr id="3" name="Content Placeholder 2"/>
          <p:cNvSpPr>
            <a:spLocks noGrp="1"/>
          </p:cNvSpPr>
          <p:nvPr>
            <p:ph idx="1"/>
          </p:nvPr>
        </p:nvSpPr>
        <p:spPr>
          <a:xfrm>
            <a:off x="611560" y="1124744"/>
            <a:ext cx="8208912" cy="4968552"/>
          </a:xfrm>
        </p:spPr>
        <p:txBody>
          <a:bodyPr/>
          <a:lstStyle/>
          <a:p>
            <a:r>
              <a:rPr lang="en-GB" sz="2800" dirty="0" smtClean="0"/>
              <a:t>A weakness allowing a principal (e.g. a user) to gain access to or influence a system beyond the intended rights</a:t>
            </a:r>
          </a:p>
          <a:p>
            <a:pPr lvl="1"/>
            <a:r>
              <a:rPr lang="en-GB" sz="2400" dirty="0" smtClean="0"/>
              <a:t>Unauthorized user can gain access</a:t>
            </a:r>
          </a:p>
          <a:p>
            <a:pPr lvl="1"/>
            <a:r>
              <a:rPr lang="en-GB" sz="2400" dirty="0" smtClean="0"/>
              <a:t>Authorized user can </a:t>
            </a:r>
          </a:p>
          <a:p>
            <a:pPr lvl="2"/>
            <a:r>
              <a:rPr lang="en-GB" dirty="0" smtClean="0"/>
              <a:t>gain unintended privileges – e.g. root or admin</a:t>
            </a:r>
          </a:p>
          <a:p>
            <a:pPr lvl="2"/>
            <a:r>
              <a:rPr lang="en-GB" dirty="0" smtClean="0"/>
              <a:t>damage a system</a:t>
            </a:r>
          </a:p>
          <a:p>
            <a:pPr lvl="2"/>
            <a:r>
              <a:rPr lang="en-GB" dirty="0" smtClean="0"/>
              <a:t>gain unintended access to data or information</a:t>
            </a:r>
          </a:p>
          <a:p>
            <a:pPr lvl="2"/>
            <a:r>
              <a:rPr lang="en-GB" dirty="0" smtClean="0"/>
              <a:t>delete or change another user’s data</a:t>
            </a:r>
          </a:p>
          <a:p>
            <a:pPr lvl="2"/>
            <a:r>
              <a:rPr lang="en-GB" dirty="0" smtClean="0"/>
              <a:t>impersonate another user</a:t>
            </a:r>
          </a:p>
          <a:p>
            <a:pPr lvl="1">
              <a:buNone/>
            </a:pP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Purpose of SVG</a:t>
            </a:r>
          </a:p>
        </p:txBody>
      </p:sp>
      <p:sp>
        <p:nvSpPr>
          <p:cNvPr id="4099" name="Content Placeholder 13"/>
          <p:cNvSpPr>
            <a:spLocks noGrp="1"/>
          </p:cNvSpPr>
          <p:nvPr>
            <p:ph idx="1"/>
          </p:nvPr>
        </p:nvSpPr>
        <p:spPr>
          <a:xfrm>
            <a:off x="611188" y="1412875"/>
            <a:ext cx="8075612" cy="4525963"/>
          </a:xfrm>
        </p:spPr>
        <p:txBody>
          <a:bodyPr/>
          <a:lstStyle/>
          <a:p>
            <a:pPr>
              <a:buNone/>
            </a:pPr>
            <a:r>
              <a:rPr lang="en-GB" dirty="0" smtClean="0"/>
              <a:t>The main purpose of the EGI Software Vulnerability Group is “To eliminate existing vulnerabilities from the deployed infrastructure, primarily from the grid middleware, prevent the introduction of new ones and prevent security incidents”.</a:t>
            </a:r>
            <a:endParaRPr lang="en-US"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123F33-D0C9-4724-96E2-02C62F17FA13}" type="datetime1">
              <a:rPr lang="en-GB" smtClean="0">
                <a:latin typeface="Arial" charset="0"/>
                <a:cs typeface="Arial" charset="0"/>
              </a:rPr>
              <a:pPr fontAlgn="base">
                <a:spcBef>
                  <a:spcPct val="0"/>
                </a:spcBef>
                <a:spcAft>
                  <a:spcPct val="0"/>
                </a:spcAft>
              </a:pPr>
              <a:t>14/09/2010</a:t>
            </a:fld>
            <a:endParaRPr lang="en-GB" smtClean="0">
              <a:latin typeface="Arial" charset="0"/>
              <a:cs typeface="Arial" charset="0"/>
            </a:endParaRP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02EA53-A952-496D-B3CA-BB73EFFB4B77}" type="slidenum">
              <a:rPr lang="en-GB" smtClean="0">
                <a:latin typeface="Arial" charset="0"/>
                <a:cs typeface="Arial" charset="0"/>
              </a:rPr>
              <a:pPr fontAlgn="base">
                <a:spcBef>
                  <a:spcPct val="0"/>
                </a:spcBef>
                <a:spcAft>
                  <a:spcPct val="0"/>
                </a:spcAft>
              </a:pPr>
              <a:t>3</a:t>
            </a:fld>
            <a:endParaRPr lang="en-GB" smtClean="0">
              <a:latin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SVG membership</a:t>
            </a:r>
            <a:endParaRPr lang="en-GB" dirty="0"/>
          </a:p>
        </p:txBody>
      </p:sp>
      <p:sp>
        <p:nvSpPr>
          <p:cNvPr id="3" name="Content Placeholder 2"/>
          <p:cNvSpPr>
            <a:spLocks noGrp="1"/>
          </p:cNvSpPr>
          <p:nvPr>
            <p:ph idx="1"/>
          </p:nvPr>
        </p:nvSpPr>
        <p:spPr>
          <a:xfrm>
            <a:off x="539552" y="1052736"/>
            <a:ext cx="8075612" cy="4525963"/>
          </a:xfrm>
        </p:spPr>
        <p:txBody>
          <a:bodyPr/>
          <a:lstStyle/>
          <a:p>
            <a:r>
              <a:rPr lang="en-GB" dirty="0" smtClean="0"/>
              <a:t>SVG membership comes from various sources</a:t>
            </a:r>
          </a:p>
          <a:p>
            <a:pPr lvl="1"/>
            <a:r>
              <a:rPr lang="en-GB" dirty="0" smtClean="0"/>
              <a:t>Software providers</a:t>
            </a:r>
          </a:p>
          <a:p>
            <a:pPr lvl="2"/>
            <a:r>
              <a:rPr lang="en-GB" dirty="0" err="1" smtClean="0"/>
              <a:t>gLite</a:t>
            </a:r>
            <a:r>
              <a:rPr lang="en-GB" dirty="0" smtClean="0"/>
              <a:t>, ARC, </a:t>
            </a:r>
            <a:r>
              <a:rPr lang="en-GB" dirty="0" err="1" smtClean="0"/>
              <a:t>Unicore</a:t>
            </a:r>
            <a:endParaRPr lang="en-GB" dirty="0" smtClean="0"/>
          </a:p>
          <a:p>
            <a:pPr lvl="1"/>
            <a:r>
              <a:rPr lang="en-GB" dirty="0" smtClean="0"/>
              <a:t>EGI CSIRT team</a:t>
            </a:r>
          </a:p>
          <a:p>
            <a:pPr lvl="2"/>
            <a:r>
              <a:rPr lang="en-GB" dirty="0" smtClean="0"/>
              <a:t>The computer Security Incident Response Team who strive to ensure that the deployment is as secure as possible</a:t>
            </a:r>
          </a:p>
          <a:p>
            <a:pPr lvl="1"/>
            <a:r>
              <a:rPr lang="en-GB" dirty="0" smtClean="0"/>
              <a:t>Sites and NGIs</a:t>
            </a:r>
          </a:p>
          <a:p>
            <a:pPr lvl="1"/>
            <a:r>
              <a:rPr lang="en-GB" dirty="0" smtClean="0"/>
              <a:t>Others </a:t>
            </a:r>
          </a:p>
          <a:p>
            <a:pPr lvl="2"/>
            <a:r>
              <a:rPr lang="en-GB" dirty="0" smtClean="0"/>
              <a:t> from the grid world with appropriate skills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072408" y="2827040"/>
            <a:ext cx="2362200" cy="1600200"/>
          </a:xfrm>
          <a:prstGeom prst="rect">
            <a:avLst/>
          </a:prstGeom>
          <a:noFill/>
          <a:ln w="9525" cap="flat" cmpd="sng" algn="ctr">
            <a:solidFill>
              <a:schemeClr val="tx1"/>
            </a:solidFill>
            <a:prstDash val="lgDashDot"/>
            <a:round/>
            <a:headEnd type="none" w="med" len="med"/>
            <a:tailEnd type="none" w="med" len="med"/>
          </a:ln>
          <a:effectLst/>
        </p:spPr>
        <p:txBody>
          <a:bodyPr/>
          <a:lstStyle/>
          <a:p>
            <a:pPr algn="ctr" defTabSz="2085975">
              <a:defRPr/>
            </a:pPr>
            <a:r>
              <a:rPr lang="en-GB" sz="1400" b="1" dirty="0">
                <a:latin typeface="+mj-lt"/>
              </a:rPr>
              <a:t>EGI </a:t>
            </a:r>
            <a:r>
              <a:rPr lang="en-GB" sz="1400" dirty="0">
                <a:latin typeface="+mj-lt"/>
              </a:rPr>
              <a:t>Security</a:t>
            </a:r>
          </a:p>
        </p:txBody>
      </p:sp>
      <p:sp>
        <p:nvSpPr>
          <p:cNvPr id="5" name="Rectangle 43"/>
          <p:cNvSpPr>
            <a:spLocks noChangeArrowheads="1"/>
          </p:cNvSpPr>
          <p:nvPr/>
        </p:nvSpPr>
        <p:spPr bwMode="auto">
          <a:xfrm>
            <a:off x="3224808" y="31318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a:t>SPG</a:t>
            </a:r>
          </a:p>
        </p:txBody>
      </p:sp>
      <p:sp>
        <p:nvSpPr>
          <p:cNvPr id="6" name="Rectangle 44"/>
          <p:cNvSpPr>
            <a:spLocks noChangeArrowheads="1"/>
          </p:cNvSpPr>
          <p:nvPr/>
        </p:nvSpPr>
        <p:spPr bwMode="auto">
          <a:xfrm>
            <a:off x="4367808" y="31318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a:solidFill>
                  <a:srgbClr val="C00000"/>
                </a:solidFill>
              </a:rPr>
              <a:t>SVG</a:t>
            </a:r>
          </a:p>
        </p:txBody>
      </p:sp>
      <p:sp>
        <p:nvSpPr>
          <p:cNvPr id="7" name="Rectangle 45"/>
          <p:cNvSpPr>
            <a:spLocks noChangeArrowheads="1"/>
          </p:cNvSpPr>
          <p:nvPr/>
        </p:nvSpPr>
        <p:spPr bwMode="auto">
          <a:xfrm>
            <a:off x="4367808" y="3817640"/>
            <a:ext cx="914400" cy="457200"/>
          </a:xfrm>
          <a:prstGeom prst="rect">
            <a:avLst/>
          </a:prstGeom>
          <a:solidFill>
            <a:srgbClr val="FFFF99"/>
          </a:solidFill>
          <a:ln w="6350" algn="ctr">
            <a:solidFill>
              <a:schemeClr val="tx1"/>
            </a:solidFill>
            <a:round/>
            <a:headEnd/>
            <a:tailEnd/>
          </a:ln>
        </p:spPr>
        <p:txBody>
          <a:bodyPr anchor="ctr"/>
          <a:lstStyle/>
          <a:p>
            <a:pPr algn="ctr" defTabSz="2085975"/>
            <a:r>
              <a:rPr lang="en-GB" sz="1400"/>
              <a:t>SSG</a:t>
            </a:r>
          </a:p>
        </p:txBody>
      </p:sp>
      <p:sp>
        <p:nvSpPr>
          <p:cNvPr id="8" name="Rectangle 46"/>
          <p:cNvSpPr>
            <a:spLocks noChangeArrowheads="1"/>
          </p:cNvSpPr>
          <p:nvPr/>
        </p:nvSpPr>
        <p:spPr bwMode="auto">
          <a:xfrm>
            <a:off x="3224808" y="3817640"/>
            <a:ext cx="915987" cy="457200"/>
          </a:xfrm>
          <a:prstGeom prst="rect">
            <a:avLst/>
          </a:prstGeom>
          <a:solidFill>
            <a:srgbClr val="FFFF99"/>
          </a:solidFill>
          <a:ln w="6350" algn="ctr">
            <a:solidFill>
              <a:schemeClr val="tx1"/>
            </a:solidFill>
            <a:round/>
            <a:headEnd/>
            <a:tailEnd/>
          </a:ln>
        </p:spPr>
        <p:txBody>
          <a:bodyPr anchor="ctr"/>
          <a:lstStyle/>
          <a:p>
            <a:pPr algn="ctr" defTabSz="2085975"/>
            <a:r>
              <a:rPr lang="en-GB" sz="1400"/>
              <a:t>EGI CSIRT</a:t>
            </a:r>
          </a:p>
        </p:txBody>
      </p:sp>
      <p:sp>
        <p:nvSpPr>
          <p:cNvPr id="9" name="Rectangle 47"/>
          <p:cNvSpPr>
            <a:spLocks noChangeArrowheads="1"/>
          </p:cNvSpPr>
          <p:nvPr/>
        </p:nvSpPr>
        <p:spPr bwMode="auto">
          <a:xfrm>
            <a:off x="3148608" y="2446040"/>
            <a:ext cx="2286000" cy="228600"/>
          </a:xfrm>
          <a:prstGeom prst="rect">
            <a:avLst/>
          </a:prstGeom>
          <a:solidFill>
            <a:srgbClr val="FFFF99"/>
          </a:solidFill>
          <a:ln w="6350" algn="ctr">
            <a:solidFill>
              <a:schemeClr val="tx1"/>
            </a:solidFill>
            <a:round/>
            <a:headEnd/>
            <a:tailEnd/>
          </a:ln>
        </p:spPr>
        <p:txBody>
          <a:bodyPr anchor="ctr"/>
          <a:lstStyle/>
          <a:p>
            <a:pPr algn="ctr" defTabSz="2085975"/>
            <a:r>
              <a:rPr lang="en-GB" sz="1400"/>
              <a:t>EGI Management</a:t>
            </a:r>
          </a:p>
        </p:txBody>
      </p:sp>
      <p:sp>
        <p:nvSpPr>
          <p:cNvPr id="10" name="Rounded Rectangle 48"/>
          <p:cNvSpPr>
            <a:spLocks noChangeArrowheads="1"/>
          </p:cNvSpPr>
          <p:nvPr/>
        </p:nvSpPr>
        <p:spPr bwMode="auto">
          <a:xfrm>
            <a:off x="38344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2</a:t>
            </a:r>
          </a:p>
        </p:txBody>
      </p:sp>
      <p:sp>
        <p:nvSpPr>
          <p:cNvPr id="11" name="Rectangle 49"/>
          <p:cNvSpPr>
            <a:spLocks noChangeArrowheads="1"/>
          </p:cNvSpPr>
          <p:nvPr/>
        </p:nvSpPr>
        <p:spPr bwMode="auto">
          <a:xfrm>
            <a:off x="39106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2" name="Rounded Rectangle 50"/>
          <p:cNvSpPr>
            <a:spLocks noChangeArrowheads="1"/>
          </p:cNvSpPr>
          <p:nvPr/>
        </p:nvSpPr>
        <p:spPr bwMode="auto">
          <a:xfrm>
            <a:off x="29962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1</a:t>
            </a:r>
          </a:p>
        </p:txBody>
      </p:sp>
      <p:sp>
        <p:nvSpPr>
          <p:cNvPr id="13" name="Rectangle 51"/>
          <p:cNvSpPr>
            <a:spLocks noChangeArrowheads="1"/>
          </p:cNvSpPr>
          <p:nvPr/>
        </p:nvSpPr>
        <p:spPr bwMode="auto">
          <a:xfrm>
            <a:off x="30724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4" name="Rounded Rectangle 52"/>
          <p:cNvSpPr>
            <a:spLocks noChangeArrowheads="1"/>
          </p:cNvSpPr>
          <p:nvPr/>
        </p:nvSpPr>
        <p:spPr bwMode="auto">
          <a:xfrm>
            <a:off x="4672608" y="4732040"/>
            <a:ext cx="685800" cy="4572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200"/>
              <a:t>NGI 3</a:t>
            </a:r>
          </a:p>
        </p:txBody>
      </p:sp>
      <p:sp>
        <p:nvSpPr>
          <p:cNvPr id="15" name="Rectangle 53"/>
          <p:cNvSpPr>
            <a:spLocks noChangeArrowheads="1"/>
          </p:cNvSpPr>
          <p:nvPr/>
        </p:nvSpPr>
        <p:spPr bwMode="auto">
          <a:xfrm>
            <a:off x="4748808" y="5189240"/>
            <a:ext cx="533400" cy="381000"/>
          </a:xfrm>
          <a:prstGeom prst="rect">
            <a:avLst/>
          </a:prstGeom>
          <a:solidFill>
            <a:srgbClr val="FFFF99"/>
          </a:solidFill>
          <a:ln w="9525" algn="ctr">
            <a:solidFill>
              <a:schemeClr val="tx1"/>
            </a:solidFill>
            <a:round/>
            <a:headEnd/>
            <a:tailEnd/>
          </a:ln>
        </p:spPr>
        <p:txBody>
          <a:bodyPr anchor="ctr"/>
          <a:lstStyle/>
          <a:p>
            <a:pPr algn="ctr" defTabSz="2085975"/>
            <a:r>
              <a:rPr lang="en-GB" sz="1000"/>
              <a:t>Sites</a:t>
            </a:r>
          </a:p>
        </p:txBody>
      </p:sp>
      <p:sp>
        <p:nvSpPr>
          <p:cNvPr id="16" name="Rectangle 54"/>
          <p:cNvSpPr>
            <a:spLocks noChangeArrowheads="1"/>
          </p:cNvSpPr>
          <p:nvPr/>
        </p:nvSpPr>
        <p:spPr bwMode="auto">
          <a:xfrm>
            <a:off x="2843808" y="1988840"/>
            <a:ext cx="2819400" cy="3810000"/>
          </a:xfrm>
          <a:prstGeom prst="rect">
            <a:avLst/>
          </a:prstGeom>
          <a:noFill/>
          <a:ln w="9525" algn="ctr">
            <a:solidFill>
              <a:schemeClr val="tx1"/>
            </a:solidFill>
            <a:prstDash val="lgDashDot"/>
            <a:round/>
            <a:headEnd/>
            <a:tailEnd/>
          </a:ln>
        </p:spPr>
        <p:txBody>
          <a:bodyPr/>
          <a:lstStyle/>
          <a:p>
            <a:pPr algn="ctr" defTabSz="2085975"/>
            <a:r>
              <a:rPr lang="en-GB" sz="1400"/>
              <a:t>EGI</a:t>
            </a:r>
          </a:p>
        </p:txBody>
      </p:sp>
      <p:sp>
        <p:nvSpPr>
          <p:cNvPr id="17" name="Rectangle 55"/>
          <p:cNvSpPr>
            <a:spLocks noChangeArrowheads="1"/>
          </p:cNvSpPr>
          <p:nvPr/>
        </p:nvSpPr>
        <p:spPr bwMode="auto">
          <a:xfrm>
            <a:off x="1167408" y="2369840"/>
            <a:ext cx="1219200" cy="1905000"/>
          </a:xfrm>
          <a:prstGeom prst="rect">
            <a:avLst/>
          </a:prstGeom>
          <a:noFill/>
          <a:ln w="9525" algn="ctr">
            <a:solidFill>
              <a:schemeClr val="tx1"/>
            </a:solidFill>
            <a:prstDash val="lgDashDot"/>
            <a:round/>
            <a:headEnd/>
            <a:tailEnd/>
          </a:ln>
        </p:spPr>
        <p:txBody>
          <a:bodyPr/>
          <a:lstStyle/>
          <a:p>
            <a:pPr defTabSz="2085975"/>
            <a:r>
              <a:rPr lang="en-GB" sz="1000"/>
              <a:t>Virtual Research</a:t>
            </a:r>
          </a:p>
          <a:p>
            <a:pPr algn="ctr" defTabSz="2085975"/>
            <a:r>
              <a:rPr lang="en-GB" sz="1000"/>
              <a:t>Communities</a:t>
            </a:r>
          </a:p>
        </p:txBody>
      </p:sp>
      <p:sp>
        <p:nvSpPr>
          <p:cNvPr id="18" name="Rectangle 56"/>
          <p:cNvSpPr>
            <a:spLocks noChangeArrowheads="1"/>
          </p:cNvSpPr>
          <p:nvPr/>
        </p:nvSpPr>
        <p:spPr bwMode="auto">
          <a:xfrm>
            <a:off x="1243608" y="2903240"/>
            <a:ext cx="457200" cy="304800"/>
          </a:xfrm>
          <a:prstGeom prst="rect">
            <a:avLst/>
          </a:prstGeom>
          <a:solidFill>
            <a:srgbClr val="FFFF99"/>
          </a:solidFill>
          <a:ln w="9525" algn="ctr">
            <a:solidFill>
              <a:schemeClr val="tx1"/>
            </a:solidFill>
            <a:round/>
            <a:headEnd/>
            <a:tailEnd/>
          </a:ln>
        </p:spPr>
        <p:txBody>
          <a:bodyPr anchor="ctr"/>
          <a:lstStyle/>
          <a:p>
            <a:pPr algn="ctr" defTabSz="2085975"/>
            <a:r>
              <a:rPr lang="en-GB" sz="900"/>
              <a:t>User</a:t>
            </a:r>
          </a:p>
        </p:txBody>
      </p:sp>
      <p:sp>
        <p:nvSpPr>
          <p:cNvPr id="19" name="Rectangle 57"/>
          <p:cNvSpPr>
            <a:spLocks noChangeArrowheads="1"/>
          </p:cNvSpPr>
          <p:nvPr/>
        </p:nvSpPr>
        <p:spPr bwMode="auto">
          <a:xfrm>
            <a:off x="1243608" y="3589040"/>
            <a:ext cx="457200" cy="304800"/>
          </a:xfrm>
          <a:prstGeom prst="rect">
            <a:avLst/>
          </a:prstGeom>
          <a:solidFill>
            <a:srgbClr val="FFFF99"/>
          </a:solidFill>
          <a:ln w="9525" algn="ctr">
            <a:solidFill>
              <a:schemeClr val="tx1"/>
            </a:solidFill>
            <a:round/>
            <a:headEnd/>
            <a:tailEnd/>
          </a:ln>
        </p:spPr>
        <p:txBody>
          <a:bodyPr anchor="ctr"/>
          <a:lstStyle/>
          <a:p>
            <a:pPr algn="ctr" defTabSz="2085975"/>
            <a:r>
              <a:rPr lang="en-GB" sz="900"/>
              <a:t>User</a:t>
            </a:r>
          </a:p>
        </p:txBody>
      </p:sp>
      <p:sp>
        <p:nvSpPr>
          <p:cNvPr id="20" name="Rounded Rectangle 58"/>
          <p:cNvSpPr>
            <a:spLocks noChangeArrowheads="1"/>
          </p:cNvSpPr>
          <p:nvPr/>
        </p:nvSpPr>
        <p:spPr bwMode="auto">
          <a:xfrm>
            <a:off x="1700808" y="2827040"/>
            <a:ext cx="609600" cy="457200"/>
          </a:xfrm>
          <a:prstGeom prst="roundRect">
            <a:avLst>
              <a:gd name="adj" fmla="val 16667"/>
            </a:avLst>
          </a:prstGeom>
          <a:solidFill>
            <a:srgbClr val="FFFF99"/>
          </a:solidFill>
          <a:ln w="9525" algn="ctr">
            <a:solidFill>
              <a:schemeClr val="tx1"/>
            </a:solidFill>
            <a:round/>
            <a:headEnd/>
            <a:tailEnd/>
          </a:ln>
        </p:spPr>
        <p:txBody>
          <a:bodyPr anchor="ctr"/>
          <a:lstStyle/>
          <a:p>
            <a:pPr defTabSz="2085975"/>
            <a:r>
              <a:rPr lang="en-GB" sz="1000"/>
              <a:t>Appl.1</a:t>
            </a:r>
          </a:p>
        </p:txBody>
      </p:sp>
      <p:sp>
        <p:nvSpPr>
          <p:cNvPr id="21" name="Rounded Rectangle 59"/>
          <p:cNvSpPr>
            <a:spLocks noChangeArrowheads="1"/>
          </p:cNvSpPr>
          <p:nvPr/>
        </p:nvSpPr>
        <p:spPr bwMode="auto">
          <a:xfrm>
            <a:off x="1700808" y="3512840"/>
            <a:ext cx="609600" cy="457200"/>
          </a:xfrm>
          <a:prstGeom prst="roundRect">
            <a:avLst>
              <a:gd name="adj" fmla="val 16667"/>
            </a:avLst>
          </a:prstGeom>
          <a:solidFill>
            <a:srgbClr val="FFFF99"/>
          </a:solidFill>
          <a:ln w="9525" algn="ctr">
            <a:solidFill>
              <a:schemeClr val="tx1"/>
            </a:solidFill>
            <a:round/>
            <a:headEnd/>
            <a:tailEnd/>
          </a:ln>
        </p:spPr>
        <p:txBody>
          <a:bodyPr anchor="ctr"/>
          <a:lstStyle/>
          <a:p>
            <a:pPr defTabSz="2085975"/>
            <a:r>
              <a:rPr lang="en-GB" sz="1000"/>
              <a:t>Appl.2</a:t>
            </a:r>
          </a:p>
        </p:txBody>
      </p:sp>
      <p:sp>
        <p:nvSpPr>
          <p:cNvPr id="22" name="Oval 60"/>
          <p:cNvSpPr>
            <a:spLocks noChangeArrowheads="1"/>
          </p:cNvSpPr>
          <p:nvPr/>
        </p:nvSpPr>
        <p:spPr bwMode="auto">
          <a:xfrm>
            <a:off x="6196608" y="1988840"/>
            <a:ext cx="1295400" cy="457200"/>
          </a:xfrm>
          <a:prstGeom prst="ellipse">
            <a:avLst/>
          </a:prstGeom>
          <a:solidFill>
            <a:srgbClr val="FFFF99"/>
          </a:solidFill>
          <a:ln w="9525" algn="ctr">
            <a:solidFill>
              <a:schemeClr val="tx1"/>
            </a:solidFill>
            <a:round/>
            <a:headEnd/>
            <a:tailEnd/>
          </a:ln>
        </p:spPr>
        <p:txBody>
          <a:bodyPr anchor="ctr"/>
          <a:lstStyle/>
          <a:p>
            <a:pPr algn="ctr" defTabSz="2085975"/>
            <a:r>
              <a:rPr lang="en-GB" sz="1100"/>
              <a:t>Other Grids</a:t>
            </a:r>
          </a:p>
        </p:txBody>
      </p:sp>
      <p:sp>
        <p:nvSpPr>
          <p:cNvPr id="23" name="Rectangle 61"/>
          <p:cNvSpPr>
            <a:spLocks noChangeArrowheads="1"/>
          </p:cNvSpPr>
          <p:nvPr/>
        </p:nvSpPr>
        <p:spPr bwMode="auto">
          <a:xfrm>
            <a:off x="6272808" y="2674640"/>
            <a:ext cx="1219200" cy="304800"/>
          </a:xfrm>
          <a:prstGeom prst="rect">
            <a:avLst/>
          </a:prstGeom>
          <a:solidFill>
            <a:srgbClr val="FFFF99"/>
          </a:solidFill>
          <a:ln w="9525" algn="ctr">
            <a:solidFill>
              <a:schemeClr val="tx1"/>
            </a:solidFill>
            <a:round/>
            <a:headEnd/>
            <a:tailEnd/>
          </a:ln>
        </p:spPr>
        <p:txBody>
          <a:bodyPr anchor="ctr"/>
          <a:lstStyle/>
          <a:p>
            <a:pPr algn="ctr" defTabSz="2085975"/>
            <a:r>
              <a:rPr lang="en-GB" sz="1200"/>
              <a:t>EUGridPMA</a:t>
            </a:r>
          </a:p>
        </p:txBody>
      </p:sp>
      <p:sp>
        <p:nvSpPr>
          <p:cNvPr id="24" name="Rectangle 62"/>
          <p:cNvSpPr>
            <a:spLocks noChangeArrowheads="1"/>
          </p:cNvSpPr>
          <p:nvPr/>
        </p:nvSpPr>
        <p:spPr bwMode="auto">
          <a:xfrm>
            <a:off x="5968008" y="3208040"/>
            <a:ext cx="1676400" cy="1371600"/>
          </a:xfrm>
          <a:prstGeom prst="rect">
            <a:avLst/>
          </a:prstGeom>
          <a:noFill/>
          <a:ln w="9525" algn="ctr">
            <a:solidFill>
              <a:schemeClr val="tx1"/>
            </a:solidFill>
            <a:prstDash val="lgDashDot"/>
            <a:round/>
            <a:headEnd/>
            <a:tailEnd/>
          </a:ln>
        </p:spPr>
        <p:txBody>
          <a:bodyPr/>
          <a:lstStyle/>
          <a:p>
            <a:pPr algn="ctr" defTabSz="2085975"/>
            <a:r>
              <a:rPr lang="en-GB" sz="1400"/>
              <a:t>UMD Middleware</a:t>
            </a:r>
          </a:p>
        </p:txBody>
      </p:sp>
      <p:sp>
        <p:nvSpPr>
          <p:cNvPr id="25" name="Rectangle 63"/>
          <p:cNvSpPr>
            <a:spLocks noChangeArrowheads="1"/>
          </p:cNvSpPr>
          <p:nvPr/>
        </p:nvSpPr>
        <p:spPr bwMode="auto">
          <a:xfrm>
            <a:off x="1167408" y="4655840"/>
            <a:ext cx="1447800" cy="1143000"/>
          </a:xfrm>
          <a:prstGeom prst="rect">
            <a:avLst/>
          </a:prstGeom>
          <a:noFill/>
          <a:ln w="3175" algn="ctr">
            <a:solidFill>
              <a:schemeClr val="tx1"/>
            </a:solidFill>
            <a:round/>
            <a:headEnd/>
            <a:tailEnd/>
          </a:ln>
        </p:spPr>
        <p:txBody>
          <a:bodyPr/>
          <a:lstStyle/>
          <a:p>
            <a:pPr defTabSz="2085975"/>
            <a:r>
              <a:rPr lang="en-GB" sz="800" dirty="0"/>
              <a:t>NGI: National Grid Infrastructure</a:t>
            </a:r>
          </a:p>
          <a:p>
            <a:pPr defTabSz="2085975"/>
            <a:r>
              <a:rPr lang="en-GB" sz="800" dirty="0"/>
              <a:t>SVG: Software </a:t>
            </a:r>
            <a:r>
              <a:rPr lang="en-GB" sz="800" dirty="0" smtClean="0"/>
              <a:t>Vulnerability </a:t>
            </a:r>
            <a:r>
              <a:rPr lang="en-GB" sz="800" dirty="0"/>
              <a:t>Group</a:t>
            </a:r>
          </a:p>
          <a:p>
            <a:pPr defTabSz="2085975"/>
            <a:r>
              <a:rPr lang="en-GB" sz="800" dirty="0"/>
              <a:t>SPG: Security Policy Group</a:t>
            </a:r>
          </a:p>
          <a:p>
            <a:pPr defTabSz="2085975"/>
            <a:r>
              <a:rPr lang="en-GB" sz="800" dirty="0"/>
              <a:t>SSG: Software Security Group</a:t>
            </a:r>
          </a:p>
          <a:p>
            <a:pPr defTabSz="2085975"/>
            <a:r>
              <a:rPr lang="en-GB" sz="800" dirty="0"/>
              <a:t>CSIRT: Computer Security Incident Response team</a:t>
            </a:r>
          </a:p>
        </p:txBody>
      </p:sp>
      <p:sp>
        <p:nvSpPr>
          <p:cNvPr id="26" name="Rounded Rectangle 66"/>
          <p:cNvSpPr>
            <a:spLocks noChangeArrowheads="1"/>
          </p:cNvSpPr>
          <p:nvPr/>
        </p:nvSpPr>
        <p:spPr bwMode="auto">
          <a:xfrm>
            <a:off x="6120408" y="35890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gLite</a:t>
            </a:r>
          </a:p>
        </p:txBody>
      </p:sp>
      <p:sp>
        <p:nvSpPr>
          <p:cNvPr id="27" name="Rounded Rectangle 67"/>
          <p:cNvSpPr>
            <a:spLocks noChangeArrowheads="1"/>
          </p:cNvSpPr>
          <p:nvPr/>
        </p:nvSpPr>
        <p:spPr bwMode="auto">
          <a:xfrm>
            <a:off x="6120408" y="40462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ARC</a:t>
            </a:r>
          </a:p>
        </p:txBody>
      </p:sp>
      <p:sp>
        <p:nvSpPr>
          <p:cNvPr id="28" name="Rounded Rectangle 68"/>
          <p:cNvSpPr>
            <a:spLocks noChangeArrowheads="1"/>
          </p:cNvSpPr>
          <p:nvPr/>
        </p:nvSpPr>
        <p:spPr bwMode="auto">
          <a:xfrm>
            <a:off x="6882408" y="40462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1000"/>
              <a:t>....</a:t>
            </a:r>
          </a:p>
        </p:txBody>
      </p:sp>
      <p:sp>
        <p:nvSpPr>
          <p:cNvPr id="29" name="Rounded Rectangle 69"/>
          <p:cNvSpPr>
            <a:spLocks noChangeArrowheads="1"/>
          </p:cNvSpPr>
          <p:nvPr/>
        </p:nvSpPr>
        <p:spPr bwMode="auto">
          <a:xfrm>
            <a:off x="6882408" y="3589040"/>
            <a:ext cx="609600" cy="381000"/>
          </a:xfrm>
          <a:prstGeom prst="roundRect">
            <a:avLst>
              <a:gd name="adj" fmla="val 16667"/>
            </a:avLst>
          </a:prstGeom>
          <a:solidFill>
            <a:srgbClr val="FFFF99"/>
          </a:solidFill>
          <a:ln w="9525" algn="ctr">
            <a:solidFill>
              <a:schemeClr val="tx1"/>
            </a:solidFill>
            <a:round/>
            <a:headEnd/>
            <a:tailEnd/>
          </a:ln>
        </p:spPr>
        <p:txBody>
          <a:bodyPr anchor="ctr"/>
          <a:lstStyle/>
          <a:p>
            <a:pPr algn="ctr" defTabSz="2085975"/>
            <a:r>
              <a:rPr lang="en-GB" sz="800"/>
              <a:t>Unicore</a:t>
            </a:r>
          </a:p>
        </p:txBody>
      </p:sp>
      <p:sp>
        <p:nvSpPr>
          <p:cNvPr id="30" name="TextBox 70"/>
          <p:cNvSpPr txBox="1">
            <a:spLocks noChangeArrowheads="1"/>
          </p:cNvSpPr>
          <p:nvPr/>
        </p:nvSpPr>
        <p:spPr bwMode="auto">
          <a:xfrm>
            <a:off x="5891808" y="5113040"/>
            <a:ext cx="1301750" cy="214312"/>
          </a:xfrm>
          <a:prstGeom prst="rect">
            <a:avLst/>
          </a:prstGeom>
          <a:noFill/>
          <a:ln w="9525">
            <a:noFill/>
            <a:miter lim="800000"/>
            <a:headEnd/>
            <a:tailEnd/>
          </a:ln>
        </p:spPr>
        <p:txBody>
          <a:bodyPr wrap="none">
            <a:spAutoFit/>
          </a:bodyPr>
          <a:lstStyle/>
          <a:p>
            <a:r>
              <a:rPr lang="en-GB" sz="800"/>
              <a:t>SVG draws membership</a:t>
            </a:r>
          </a:p>
        </p:txBody>
      </p:sp>
      <p:sp>
        <p:nvSpPr>
          <p:cNvPr id="31" name="TextBox 71"/>
          <p:cNvSpPr txBox="1">
            <a:spLocks noChangeArrowheads="1"/>
          </p:cNvSpPr>
          <p:nvPr/>
        </p:nvSpPr>
        <p:spPr bwMode="auto">
          <a:xfrm>
            <a:off x="5891808" y="5341640"/>
            <a:ext cx="1211262" cy="214312"/>
          </a:xfrm>
          <a:prstGeom prst="rect">
            <a:avLst/>
          </a:prstGeom>
          <a:noFill/>
          <a:ln w="9525">
            <a:noFill/>
            <a:miter lim="800000"/>
            <a:headEnd/>
            <a:tailEnd/>
          </a:ln>
        </p:spPr>
        <p:txBody>
          <a:bodyPr wrap="none">
            <a:spAutoFit/>
          </a:bodyPr>
          <a:lstStyle/>
          <a:p>
            <a:r>
              <a:rPr lang="en-GB" sz="800"/>
              <a:t>SVG main interactions</a:t>
            </a:r>
          </a:p>
        </p:txBody>
      </p:sp>
      <p:sp>
        <p:nvSpPr>
          <p:cNvPr id="32" name="TextBox 72"/>
          <p:cNvSpPr txBox="1">
            <a:spLocks noChangeArrowheads="1"/>
          </p:cNvSpPr>
          <p:nvPr/>
        </p:nvSpPr>
        <p:spPr bwMode="auto">
          <a:xfrm>
            <a:off x="5891808" y="5570240"/>
            <a:ext cx="1246187" cy="214312"/>
          </a:xfrm>
          <a:prstGeom prst="rect">
            <a:avLst/>
          </a:prstGeom>
          <a:noFill/>
          <a:ln w="9525">
            <a:noFill/>
            <a:miter lim="800000"/>
            <a:headEnd/>
            <a:tailEnd/>
          </a:ln>
        </p:spPr>
        <p:txBody>
          <a:bodyPr>
            <a:spAutoFit/>
          </a:bodyPr>
          <a:lstStyle/>
          <a:p>
            <a:r>
              <a:rPr lang="en-GB" sz="800"/>
              <a:t>Other SVG interactions</a:t>
            </a:r>
          </a:p>
        </p:txBody>
      </p:sp>
      <p:cxnSp>
        <p:nvCxnSpPr>
          <p:cNvPr id="33" name="Straight Arrow Connector 74"/>
          <p:cNvCxnSpPr>
            <a:cxnSpLocks noChangeShapeType="1"/>
          </p:cNvCxnSpPr>
          <p:nvPr/>
        </p:nvCxnSpPr>
        <p:spPr bwMode="auto">
          <a:xfrm>
            <a:off x="7111008" y="5417840"/>
            <a:ext cx="533400" cy="1587"/>
          </a:xfrm>
          <a:prstGeom prst="straightConnector1">
            <a:avLst/>
          </a:prstGeom>
          <a:noFill/>
          <a:ln w="12700" algn="ctr">
            <a:solidFill>
              <a:srgbClr val="C00000"/>
            </a:solidFill>
            <a:round/>
            <a:headEnd type="arrow" w="med" len="med"/>
            <a:tailEnd type="arrow" w="med" len="med"/>
          </a:ln>
        </p:spPr>
      </p:cxnSp>
      <p:sp>
        <p:nvSpPr>
          <p:cNvPr id="34" name="5-Point Star 33"/>
          <p:cNvSpPr/>
          <p:nvPr/>
        </p:nvSpPr>
        <p:spPr bwMode="auto">
          <a:xfrm>
            <a:off x="7187208" y="51130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5" name="5-Point Star 34"/>
          <p:cNvSpPr/>
          <p:nvPr/>
        </p:nvSpPr>
        <p:spPr bwMode="auto">
          <a:xfrm>
            <a:off x="3910608" y="5417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6" name="5-Point Star 35"/>
          <p:cNvSpPr/>
          <p:nvPr/>
        </p:nvSpPr>
        <p:spPr bwMode="auto">
          <a:xfrm>
            <a:off x="4748808" y="5417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7" name="5-Point Star 36"/>
          <p:cNvSpPr/>
          <p:nvPr/>
        </p:nvSpPr>
        <p:spPr bwMode="auto">
          <a:xfrm>
            <a:off x="6882408" y="4274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8" name="5-Point Star 37"/>
          <p:cNvSpPr/>
          <p:nvPr/>
        </p:nvSpPr>
        <p:spPr bwMode="auto">
          <a:xfrm>
            <a:off x="6120408" y="38176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39" name="5-Point Star 38"/>
          <p:cNvSpPr/>
          <p:nvPr/>
        </p:nvSpPr>
        <p:spPr bwMode="auto">
          <a:xfrm>
            <a:off x="2996208" y="5036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40" name="5-Point Star 39"/>
          <p:cNvSpPr/>
          <p:nvPr/>
        </p:nvSpPr>
        <p:spPr bwMode="auto">
          <a:xfrm>
            <a:off x="6120408" y="42748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41" name="5-Point Star 40"/>
          <p:cNvSpPr/>
          <p:nvPr/>
        </p:nvSpPr>
        <p:spPr bwMode="auto">
          <a:xfrm>
            <a:off x="4367808" y="41224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cxnSp>
        <p:nvCxnSpPr>
          <p:cNvPr id="42" name="Straight Arrow Connector 85"/>
          <p:cNvCxnSpPr>
            <a:cxnSpLocks noChangeShapeType="1"/>
          </p:cNvCxnSpPr>
          <p:nvPr/>
        </p:nvCxnSpPr>
        <p:spPr bwMode="auto">
          <a:xfrm rot="5400000">
            <a:off x="3872508" y="4160540"/>
            <a:ext cx="1143000" cy="0"/>
          </a:xfrm>
          <a:prstGeom prst="straightConnector1">
            <a:avLst/>
          </a:prstGeom>
          <a:noFill/>
          <a:ln w="12700" algn="ctr">
            <a:solidFill>
              <a:srgbClr val="404040"/>
            </a:solidFill>
            <a:prstDash val="sysDash"/>
            <a:round/>
            <a:headEnd type="arrow" w="med" len="med"/>
            <a:tailEnd type="arrow" w="med" len="med"/>
          </a:ln>
        </p:spPr>
      </p:cxnSp>
      <p:cxnSp>
        <p:nvCxnSpPr>
          <p:cNvPr id="43" name="Straight Arrow Connector 88"/>
          <p:cNvCxnSpPr>
            <a:cxnSpLocks noChangeShapeType="1"/>
            <a:endCxn id="8" idx="0"/>
          </p:cNvCxnSpPr>
          <p:nvPr/>
        </p:nvCxnSpPr>
        <p:spPr bwMode="auto">
          <a:xfrm rot="10800000" flipV="1">
            <a:off x="3683595" y="3589040"/>
            <a:ext cx="685800" cy="228600"/>
          </a:xfrm>
          <a:prstGeom prst="straightConnector1">
            <a:avLst/>
          </a:prstGeom>
          <a:noFill/>
          <a:ln w="12700" algn="ctr">
            <a:solidFill>
              <a:srgbClr val="C00000"/>
            </a:solidFill>
            <a:round/>
            <a:headEnd type="arrow" w="med" len="med"/>
            <a:tailEnd type="arrow" w="med" len="med"/>
          </a:ln>
        </p:spPr>
      </p:cxnSp>
      <p:cxnSp>
        <p:nvCxnSpPr>
          <p:cNvPr id="44" name="Straight Arrow Connector 89"/>
          <p:cNvCxnSpPr>
            <a:cxnSpLocks noChangeShapeType="1"/>
          </p:cNvCxnSpPr>
          <p:nvPr/>
        </p:nvCxnSpPr>
        <p:spPr bwMode="auto">
          <a:xfrm>
            <a:off x="7111008" y="5646440"/>
            <a:ext cx="533400" cy="1587"/>
          </a:xfrm>
          <a:prstGeom prst="straightConnector1">
            <a:avLst/>
          </a:prstGeom>
          <a:noFill/>
          <a:ln w="12700" algn="ctr">
            <a:solidFill>
              <a:srgbClr val="404040"/>
            </a:solidFill>
            <a:prstDash val="sysDash"/>
            <a:round/>
            <a:headEnd type="arrow" w="med" len="med"/>
            <a:tailEnd type="arrow" w="med" len="med"/>
          </a:ln>
        </p:spPr>
      </p:cxnSp>
      <p:cxnSp>
        <p:nvCxnSpPr>
          <p:cNvPr id="45" name="Straight Arrow Connector 90"/>
          <p:cNvCxnSpPr>
            <a:cxnSpLocks noChangeShapeType="1"/>
          </p:cNvCxnSpPr>
          <p:nvPr/>
        </p:nvCxnSpPr>
        <p:spPr bwMode="auto">
          <a:xfrm rot="16200000" flipH="1">
            <a:off x="4139208" y="4425652"/>
            <a:ext cx="1677988" cy="1587"/>
          </a:xfrm>
          <a:prstGeom prst="straightConnector1">
            <a:avLst/>
          </a:prstGeom>
          <a:noFill/>
          <a:ln w="12700" algn="ctr">
            <a:solidFill>
              <a:srgbClr val="404040"/>
            </a:solidFill>
            <a:prstDash val="sysDash"/>
            <a:round/>
            <a:headEnd type="arrow" w="med" len="med"/>
            <a:tailEnd type="arrow" w="med" len="med"/>
          </a:ln>
        </p:spPr>
      </p:cxnSp>
      <p:cxnSp>
        <p:nvCxnSpPr>
          <p:cNvPr id="46" name="Straight Arrow Connector 105"/>
          <p:cNvCxnSpPr>
            <a:cxnSpLocks noChangeShapeType="1"/>
            <a:stCxn id="6" idx="2"/>
            <a:endCxn id="7" idx="0"/>
          </p:cNvCxnSpPr>
          <p:nvPr/>
        </p:nvCxnSpPr>
        <p:spPr bwMode="auto">
          <a:xfrm rot="16200000" flipH="1">
            <a:off x="4710708" y="3703340"/>
            <a:ext cx="228600" cy="0"/>
          </a:xfrm>
          <a:prstGeom prst="straightConnector1">
            <a:avLst/>
          </a:prstGeom>
          <a:noFill/>
          <a:ln w="12700" algn="ctr">
            <a:solidFill>
              <a:srgbClr val="C00000"/>
            </a:solidFill>
            <a:round/>
            <a:headEnd type="arrow" w="med" len="med"/>
            <a:tailEnd type="arrow" w="med" len="med"/>
          </a:ln>
        </p:spPr>
      </p:cxnSp>
      <p:cxnSp>
        <p:nvCxnSpPr>
          <p:cNvPr id="47" name="Straight Arrow Connector 110"/>
          <p:cNvCxnSpPr>
            <a:cxnSpLocks noChangeShapeType="1"/>
          </p:cNvCxnSpPr>
          <p:nvPr/>
        </p:nvCxnSpPr>
        <p:spPr bwMode="auto">
          <a:xfrm>
            <a:off x="5282208" y="3284240"/>
            <a:ext cx="839787" cy="36512"/>
          </a:xfrm>
          <a:prstGeom prst="straightConnector1">
            <a:avLst/>
          </a:prstGeom>
          <a:noFill/>
          <a:ln w="12700" algn="ctr">
            <a:solidFill>
              <a:srgbClr val="C00000"/>
            </a:solidFill>
            <a:round/>
            <a:headEnd type="arrow" w="med" len="med"/>
            <a:tailEnd type="arrow" w="med" len="med"/>
          </a:ln>
        </p:spPr>
      </p:cxnSp>
      <p:cxnSp>
        <p:nvCxnSpPr>
          <p:cNvPr id="48" name="Straight Arrow Connector 112"/>
          <p:cNvCxnSpPr>
            <a:cxnSpLocks noChangeShapeType="1"/>
            <a:stCxn id="6" idx="3"/>
          </p:cNvCxnSpPr>
          <p:nvPr/>
        </p:nvCxnSpPr>
        <p:spPr bwMode="auto">
          <a:xfrm>
            <a:off x="5282208" y="3360440"/>
            <a:ext cx="838200" cy="266700"/>
          </a:xfrm>
          <a:prstGeom prst="straightConnector1">
            <a:avLst/>
          </a:prstGeom>
          <a:noFill/>
          <a:ln w="12700" algn="ctr">
            <a:solidFill>
              <a:srgbClr val="C00000"/>
            </a:solidFill>
            <a:round/>
            <a:headEnd type="arrow" w="med" len="med"/>
            <a:tailEnd type="arrow" w="med" len="med"/>
          </a:ln>
        </p:spPr>
      </p:cxnSp>
      <p:cxnSp>
        <p:nvCxnSpPr>
          <p:cNvPr id="49" name="Straight Arrow Connector 115"/>
          <p:cNvCxnSpPr>
            <a:cxnSpLocks noChangeShapeType="1"/>
          </p:cNvCxnSpPr>
          <p:nvPr/>
        </p:nvCxnSpPr>
        <p:spPr bwMode="auto">
          <a:xfrm>
            <a:off x="5282208" y="3512840"/>
            <a:ext cx="838200" cy="609600"/>
          </a:xfrm>
          <a:prstGeom prst="straightConnector1">
            <a:avLst/>
          </a:prstGeom>
          <a:noFill/>
          <a:ln w="12700" algn="ctr">
            <a:solidFill>
              <a:srgbClr val="C00000"/>
            </a:solidFill>
            <a:round/>
            <a:headEnd type="arrow" w="med" len="med"/>
            <a:tailEnd type="arrow" w="med" len="med"/>
          </a:ln>
        </p:spPr>
      </p:cxnSp>
      <p:cxnSp>
        <p:nvCxnSpPr>
          <p:cNvPr id="50" name="Straight Arrow Connector 121"/>
          <p:cNvCxnSpPr>
            <a:cxnSpLocks noChangeShapeType="1"/>
          </p:cNvCxnSpPr>
          <p:nvPr/>
        </p:nvCxnSpPr>
        <p:spPr bwMode="auto">
          <a:xfrm rot="5400000">
            <a:off x="4444802" y="2902446"/>
            <a:ext cx="457200" cy="1587"/>
          </a:xfrm>
          <a:prstGeom prst="straightConnector1">
            <a:avLst/>
          </a:prstGeom>
          <a:noFill/>
          <a:ln w="12700" algn="ctr">
            <a:solidFill>
              <a:srgbClr val="404040"/>
            </a:solidFill>
            <a:prstDash val="sysDash"/>
            <a:round/>
            <a:headEnd type="arrow" w="med" len="med"/>
            <a:tailEnd type="arrow" w="med" len="med"/>
          </a:ln>
        </p:spPr>
      </p:cxnSp>
      <p:cxnSp>
        <p:nvCxnSpPr>
          <p:cNvPr id="51" name="Straight Arrow Connector 124"/>
          <p:cNvCxnSpPr>
            <a:cxnSpLocks noChangeShapeType="1"/>
            <a:stCxn id="6" idx="0"/>
          </p:cNvCxnSpPr>
          <p:nvPr/>
        </p:nvCxnSpPr>
        <p:spPr bwMode="auto">
          <a:xfrm rot="5400000" flipH="1" flipV="1">
            <a:off x="5225852" y="1968996"/>
            <a:ext cx="762000" cy="1563687"/>
          </a:xfrm>
          <a:prstGeom prst="straightConnector1">
            <a:avLst/>
          </a:prstGeom>
          <a:noFill/>
          <a:ln w="12700" algn="ctr">
            <a:solidFill>
              <a:srgbClr val="404040"/>
            </a:solidFill>
            <a:prstDash val="sysDash"/>
            <a:round/>
            <a:headEnd type="arrow" w="med" len="med"/>
            <a:tailEnd type="arrow" w="med" len="med"/>
          </a:ln>
        </p:spPr>
      </p:cxnSp>
      <p:cxnSp>
        <p:nvCxnSpPr>
          <p:cNvPr id="52" name="Straight Arrow Connector 132"/>
          <p:cNvCxnSpPr>
            <a:cxnSpLocks noChangeShapeType="1"/>
          </p:cNvCxnSpPr>
          <p:nvPr/>
        </p:nvCxnSpPr>
        <p:spPr bwMode="auto">
          <a:xfrm>
            <a:off x="2310408" y="3208040"/>
            <a:ext cx="2057400" cy="76200"/>
          </a:xfrm>
          <a:prstGeom prst="straightConnector1">
            <a:avLst/>
          </a:prstGeom>
          <a:noFill/>
          <a:ln w="12700" algn="ctr">
            <a:solidFill>
              <a:srgbClr val="404040"/>
            </a:solidFill>
            <a:prstDash val="sysDash"/>
            <a:round/>
            <a:headEnd type="arrow" w="med" len="med"/>
            <a:tailEnd type="arrow" w="med" len="med"/>
          </a:ln>
        </p:spPr>
      </p:cxnSp>
      <p:sp>
        <p:nvSpPr>
          <p:cNvPr id="53" name="TextBox 135"/>
          <p:cNvSpPr txBox="1">
            <a:spLocks noChangeArrowheads="1"/>
          </p:cNvSpPr>
          <p:nvPr/>
        </p:nvSpPr>
        <p:spPr bwMode="auto">
          <a:xfrm>
            <a:off x="5891808" y="4884440"/>
            <a:ext cx="781050" cy="214312"/>
          </a:xfrm>
          <a:prstGeom prst="rect">
            <a:avLst/>
          </a:prstGeom>
          <a:noFill/>
          <a:ln w="9525">
            <a:noFill/>
            <a:miter lim="800000"/>
            <a:headEnd/>
            <a:tailEnd/>
          </a:ln>
        </p:spPr>
        <p:txBody>
          <a:bodyPr>
            <a:spAutoFit/>
          </a:bodyPr>
          <a:lstStyle/>
          <a:p>
            <a:r>
              <a:rPr lang="en-GB" sz="800"/>
              <a:t>Examples of:</a:t>
            </a:r>
          </a:p>
        </p:txBody>
      </p:sp>
      <p:cxnSp>
        <p:nvCxnSpPr>
          <p:cNvPr id="54" name="Straight Arrow Connector 136"/>
          <p:cNvCxnSpPr>
            <a:cxnSpLocks noChangeShapeType="1"/>
          </p:cNvCxnSpPr>
          <p:nvPr/>
        </p:nvCxnSpPr>
        <p:spPr bwMode="auto">
          <a:xfrm flipV="1">
            <a:off x="1624608" y="3512840"/>
            <a:ext cx="2743200" cy="304800"/>
          </a:xfrm>
          <a:prstGeom prst="straightConnector1">
            <a:avLst/>
          </a:prstGeom>
          <a:noFill/>
          <a:ln w="12700" algn="ctr">
            <a:solidFill>
              <a:srgbClr val="404040"/>
            </a:solidFill>
            <a:prstDash val="sysDash"/>
            <a:round/>
            <a:headEnd type="arrow" w="med" len="med"/>
            <a:tailEnd type="arrow" w="med" len="med"/>
          </a:ln>
        </p:spPr>
      </p:cxnSp>
      <p:cxnSp>
        <p:nvCxnSpPr>
          <p:cNvPr id="55" name="Straight Arrow Connector 141"/>
          <p:cNvCxnSpPr>
            <a:cxnSpLocks noChangeShapeType="1"/>
            <a:endCxn id="23" idx="1"/>
          </p:cNvCxnSpPr>
          <p:nvPr/>
        </p:nvCxnSpPr>
        <p:spPr bwMode="auto">
          <a:xfrm flipV="1">
            <a:off x="5282208" y="2827040"/>
            <a:ext cx="990600" cy="304800"/>
          </a:xfrm>
          <a:prstGeom prst="straightConnector1">
            <a:avLst/>
          </a:prstGeom>
          <a:noFill/>
          <a:ln w="12700" algn="ctr">
            <a:solidFill>
              <a:srgbClr val="404040"/>
            </a:solidFill>
            <a:prstDash val="sysDash"/>
            <a:round/>
            <a:headEnd type="arrow" w="med" len="med"/>
            <a:tailEnd type="arrow" w="med" len="med"/>
          </a:ln>
        </p:spPr>
      </p:cxnSp>
      <p:cxnSp>
        <p:nvCxnSpPr>
          <p:cNvPr id="56" name="Straight Arrow Connector 89"/>
          <p:cNvCxnSpPr>
            <a:cxnSpLocks noChangeShapeType="1"/>
            <a:stCxn id="5" idx="3"/>
            <a:endCxn id="6" idx="1"/>
          </p:cNvCxnSpPr>
          <p:nvPr/>
        </p:nvCxnSpPr>
        <p:spPr bwMode="auto">
          <a:xfrm>
            <a:off x="4139208" y="3360440"/>
            <a:ext cx="228600" cy="1587"/>
          </a:xfrm>
          <a:prstGeom prst="straightConnector1">
            <a:avLst/>
          </a:prstGeom>
          <a:noFill/>
          <a:ln w="12700" algn="ctr">
            <a:solidFill>
              <a:srgbClr val="404040"/>
            </a:solidFill>
            <a:prstDash val="sysDash"/>
            <a:round/>
            <a:headEnd type="arrow" w="med" len="med"/>
            <a:tailEnd type="arrow" w="med" len="med"/>
          </a:ln>
        </p:spPr>
      </p:cxnSp>
      <p:sp>
        <p:nvSpPr>
          <p:cNvPr id="57" name="5-Point Star 56"/>
          <p:cNvSpPr/>
          <p:nvPr/>
        </p:nvSpPr>
        <p:spPr bwMode="auto">
          <a:xfrm>
            <a:off x="3224808" y="41224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58" name="5-Point Star 57"/>
          <p:cNvSpPr/>
          <p:nvPr/>
        </p:nvSpPr>
        <p:spPr bwMode="auto">
          <a:xfrm>
            <a:off x="6272808" y="28270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59" name="5-Point Star 58"/>
          <p:cNvSpPr/>
          <p:nvPr/>
        </p:nvSpPr>
        <p:spPr bwMode="auto">
          <a:xfrm>
            <a:off x="6882408" y="3817640"/>
            <a:ext cx="152400" cy="152400"/>
          </a:xfrm>
          <a:prstGeom prst="star5">
            <a:avLst/>
          </a:prstGeom>
          <a:solidFill>
            <a:srgbClr val="00B050"/>
          </a:solidFill>
          <a:ln w="9525" cap="flat" cmpd="sng" algn="ctr">
            <a:solidFill>
              <a:schemeClr val="tx1"/>
            </a:solidFill>
            <a:prstDash val="solid"/>
            <a:round/>
            <a:headEnd type="none" w="med" len="med"/>
            <a:tailEnd type="none" w="med" len="med"/>
          </a:ln>
          <a:effectLst/>
        </p:spPr>
        <p:txBody>
          <a:bodyPr/>
          <a:lstStyle/>
          <a:p>
            <a:pPr defTabSz="2085975">
              <a:defRPr/>
            </a:pPr>
            <a:endParaRPr lang="en-GB"/>
          </a:p>
        </p:txBody>
      </p:sp>
      <p:sp>
        <p:nvSpPr>
          <p:cNvPr id="60" name="Title 59"/>
          <p:cNvSpPr>
            <a:spLocks noGrp="1"/>
          </p:cNvSpPr>
          <p:nvPr>
            <p:ph type="title"/>
          </p:nvPr>
        </p:nvSpPr>
        <p:spPr/>
        <p:txBody>
          <a:bodyPr/>
          <a:lstStyle/>
          <a:p>
            <a:r>
              <a:rPr lang="en-GB" smtClean="0"/>
              <a:t>SVG interactions</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3 main activities for </a:t>
            </a:r>
            <a:br>
              <a:rPr lang="en-GB" sz="3200" dirty="0" smtClean="0"/>
            </a:br>
            <a:r>
              <a:rPr lang="en-GB" sz="3200" dirty="0" smtClean="0"/>
              <a:t>reducing vulnerabilities</a:t>
            </a:r>
            <a:endParaRPr lang="en-GB" sz="3200" dirty="0"/>
          </a:p>
        </p:txBody>
      </p:sp>
      <p:sp>
        <p:nvSpPr>
          <p:cNvPr id="3" name="Content Placeholder 2"/>
          <p:cNvSpPr>
            <a:spLocks noGrp="1"/>
          </p:cNvSpPr>
          <p:nvPr>
            <p:ph idx="1"/>
          </p:nvPr>
        </p:nvSpPr>
        <p:spPr>
          <a:xfrm>
            <a:off x="611560" y="1340768"/>
            <a:ext cx="8075612" cy="5112568"/>
          </a:xfrm>
        </p:spPr>
        <p:txBody>
          <a:bodyPr/>
          <a:lstStyle/>
          <a:p>
            <a:r>
              <a:rPr lang="en-GB" sz="2800" dirty="0" smtClean="0"/>
              <a:t>Handling vulnerabilities found/reported</a:t>
            </a:r>
          </a:p>
          <a:p>
            <a:pPr lvl="1"/>
            <a:r>
              <a:rPr lang="en-GB" dirty="0" smtClean="0"/>
              <a:t>This was the largest activity of the EGEE Grid Security Vulnerability Group (GSVG) </a:t>
            </a:r>
          </a:p>
          <a:p>
            <a:r>
              <a:rPr lang="en-GB" sz="2800" dirty="0" smtClean="0"/>
              <a:t>Software assessment – proactive examination of software for vulnerabilities</a:t>
            </a:r>
          </a:p>
          <a:p>
            <a:pPr lvl="1"/>
            <a:r>
              <a:rPr lang="en-GB" dirty="0" smtClean="0"/>
              <a:t>Resolving any found</a:t>
            </a:r>
          </a:p>
          <a:p>
            <a:r>
              <a:rPr lang="en-GB" sz="2800" dirty="0" smtClean="0"/>
              <a:t>Preventing new vulnerabilities being introduced </a:t>
            </a:r>
          </a:p>
          <a:p>
            <a:pPr lvl="1"/>
            <a:r>
              <a:rPr lang="en-GB" dirty="0" smtClean="0"/>
              <a:t>Developer education, awareness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5888"/>
            <a:ext cx="7560840" cy="865187"/>
          </a:xfrm>
        </p:spPr>
        <p:txBody>
          <a:bodyPr/>
          <a:lstStyle/>
          <a:p>
            <a:r>
              <a:rPr lang="en-GB" sz="4000" dirty="0" smtClean="0"/>
              <a:t>What if you find a vulnerability?</a:t>
            </a:r>
            <a:endParaRPr lang="en-GB" sz="4000" dirty="0"/>
          </a:p>
        </p:txBody>
      </p:sp>
      <p:sp>
        <p:nvSpPr>
          <p:cNvPr id="3" name="Content Placeholder 2"/>
          <p:cNvSpPr>
            <a:spLocks noGrp="1"/>
          </p:cNvSpPr>
          <p:nvPr>
            <p:ph idx="1"/>
          </p:nvPr>
        </p:nvSpPr>
        <p:spPr>
          <a:xfrm>
            <a:off x="611188" y="1412776"/>
            <a:ext cx="8075612" cy="4752528"/>
          </a:xfrm>
        </p:spPr>
        <p:txBody>
          <a:bodyPr/>
          <a:lstStyle/>
          <a:p>
            <a:r>
              <a:rPr lang="en-GB" dirty="0" smtClean="0"/>
              <a:t>DO </a:t>
            </a:r>
            <a:r>
              <a:rPr lang="en-GB" dirty="0" smtClean="0">
                <a:solidFill>
                  <a:srgbClr val="FF0000"/>
                </a:solidFill>
              </a:rPr>
              <a:t>NOT</a:t>
            </a:r>
            <a:r>
              <a:rPr lang="en-GB" dirty="0" smtClean="0"/>
              <a:t> </a:t>
            </a:r>
          </a:p>
          <a:p>
            <a:pPr lvl="1"/>
            <a:r>
              <a:rPr lang="en-GB" dirty="0" smtClean="0"/>
              <a:t>Discuss on a mailing list – especially one with an open subscription policy or which is archived publically</a:t>
            </a:r>
          </a:p>
          <a:p>
            <a:pPr lvl="1"/>
            <a:r>
              <a:rPr lang="en-GB" dirty="0" smtClean="0"/>
              <a:t>Post information on a web page</a:t>
            </a:r>
          </a:p>
          <a:p>
            <a:pPr lvl="1"/>
            <a:r>
              <a:rPr lang="en-GB" dirty="0" smtClean="0"/>
              <a:t>Publicise in any way</a:t>
            </a:r>
          </a:p>
          <a:p>
            <a:r>
              <a:rPr lang="en-GB" dirty="0" smtClean="0">
                <a:solidFill>
                  <a:srgbClr val="C00000"/>
                </a:solidFill>
              </a:rPr>
              <a:t>DO</a:t>
            </a:r>
          </a:p>
          <a:p>
            <a:pPr>
              <a:buNone/>
            </a:pPr>
            <a:r>
              <a:rPr lang="en-GB" dirty="0" smtClean="0"/>
              <a:t>   Report it immediately to </a:t>
            </a:r>
          </a:p>
          <a:p>
            <a:pPr>
              <a:buNone/>
            </a:pPr>
            <a:r>
              <a:rPr lang="en-GB" dirty="0" smtClean="0"/>
              <a:t>   </a:t>
            </a:r>
            <a:r>
              <a:rPr lang="en-GB" dirty="0" smtClean="0">
                <a:solidFill>
                  <a:srgbClr val="C00000"/>
                </a:solidFill>
              </a:rPr>
              <a:t> report-vulnerability@egi.eu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happens next</a:t>
            </a:r>
            <a:endParaRPr lang="en-GB" dirty="0"/>
          </a:p>
        </p:txBody>
      </p:sp>
      <p:sp>
        <p:nvSpPr>
          <p:cNvPr id="3" name="Content Placeholder 2"/>
          <p:cNvSpPr>
            <a:spLocks noGrp="1"/>
          </p:cNvSpPr>
          <p:nvPr>
            <p:ph idx="1"/>
          </p:nvPr>
        </p:nvSpPr>
        <p:spPr>
          <a:xfrm>
            <a:off x="611560" y="1052736"/>
            <a:ext cx="8075612" cy="4968552"/>
          </a:xfrm>
        </p:spPr>
        <p:txBody>
          <a:bodyPr/>
          <a:lstStyle/>
          <a:p>
            <a:r>
              <a:rPr lang="en-GB" sz="2400" dirty="0" smtClean="0"/>
              <a:t>The SVG Risk Assessment team (RAT), along with the provider of the software investigate the issue</a:t>
            </a:r>
          </a:p>
          <a:p>
            <a:r>
              <a:rPr lang="en-GB" sz="2400" dirty="0" smtClean="0"/>
              <a:t>If the issue is valid, the RAT carries out a risk assessment and place the issue in 1 of 4 categories </a:t>
            </a:r>
          </a:p>
          <a:p>
            <a:pPr lvl="1"/>
            <a:r>
              <a:rPr lang="en-GB" sz="2400" dirty="0" smtClean="0"/>
              <a:t>Critical, High, Moderate or Low</a:t>
            </a:r>
          </a:p>
          <a:p>
            <a:r>
              <a:rPr lang="en-GB" sz="2400" dirty="0" smtClean="0"/>
              <a:t>Target date for resolution is set according to risk </a:t>
            </a:r>
          </a:p>
          <a:p>
            <a:pPr lvl="1"/>
            <a:r>
              <a:rPr lang="en-GB" sz="2400" dirty="0" smtClean="0"/>
              <a:t>Critical 3 days, High 6 weeks, Moderate 4 months, Low 1 year</a:t>
            </a:r>
          </a:p>
          <a:p>
            <a:r>
              <a:rPr lang="en-GB" sz="2400" dirty="0" smtClean="0"/>
              <a:t>The developers and those distributing the software should try to ensure the issue is fixed by the target date or earlier</a:t>
            </a:r>
          </a:p>
          <a:p>
            <a:pPr lvl="1"/>
            <a:r>
              <a:rPr lang="en-GB" sz="2400" dirty="0" smtClean="0"/>
              <a:t>SVG can provide help and advice if needed</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Responsible disclosure</a:t>
            </a:r>
            <a:endParaRPr lang="en-GB" dirty="0"/>
          </a:p>
        </p:txBody>
      </p:sp>
      <p:sp>
        <p:nvSpPr>
          <p:cNvPr id="3" name="Content Placeholder 2"/>
          <p:cNvSpPr>
            <a:spLocks noGrp="1"/>
          </p:cNvSpPr>
          <p:nvPr>
            <p:ph idx="1"/>
          </p:nvPr>
        </p:nvSpPr>
        <p:spPr/>
        <p:txBody>
          <a:bodyPr/>
          <a:lstStyle/>
          <a:p>
            <a:r>
              <a:rPr lang="en-GB" dirty="0" smtClean="0"/>
              <a:t>Advisory issued on Target Date, or when issue fixed, whichever is the sooner</a:t>
            </a:r>
          </a:p>
          <a:p>
            <a:r>
              <a:rPr lang="en-GB" dirty="0" smtClean="0"/>
              <a:t>This is known as ‘responsible disclosure’</a:t>
            </a:r>
          </a:p>
          <a:p>
            <a:endParaRPr lang="en-GB" dirty="0" smtClean="0"/>
          </a:p>
          <a:p>
            <a:pPr>
              <a:buNone/>
            </a:pPr>
            <a:r>
              <a:rPr lang="en-GB" dirty="0" smtClean="0"/>
              <a:t> This process allows the prioritization of</a:t>
            </a:r>
          </a:p>
          <a:p>
            <a:pPr>
              <a:buNone/>
            </a:pPr>
            <a:r>
              <a:rPr lang="en-GB" dirty="0" smtClean="0"/>
              <a:t> fixing of issues according to their severity</a:t>
            </a:r>
          </a:p>
          <a:p>
            <a:pPr>
              <a:buNone/>
            </a:pPr>
            <a:endParaRPr lang="en-GB" dirty="0" smtClean="0"/>
          </a:p>
        </p:txBody>
      </p:sp>
    </p:spTree>
  </p:cSld>
  <p:clrMapOvr>
    <a:masterClrMapping/>
  </p:clrMapOvr>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403</TotalTime>
  <Words>558</Words>
  <Application>Microsoft Office PowerPoint</Application>
  <PresentationFormat>On-screen Show (4:3)</PresentationFormat>
  <Paragraphs>103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EGI-InSPIRE-Slide-Template_v4</vt:lpstr>
      <vt:lpstr>The Software Vulnerability Group (SVG)</vt:lpstr>
      <vt:lpstr>What is a vulnerability?</vt:lpstr>
      <vt:lpstr>Purpose of SVG</vt:lpstr>
      <vt:lpstr>SVG membership</vt:lpstr>
      <vt:lpstr>SVG interactions</vt:lpstr>
      <vt:lpstr>3 main activities for  reducing vulnerabilities</vt:lpstr>
      <vt:lpstr>What if you find a vulnerability?</vt:lpstr>
      <vt:lpstr>What happens next</vt:lpstr>
      <vt:lpstr>Responsible disclosure</vt:lpstr>
      <vt:lpstr>Developers – please don’t introduce vulnerabilities!</vt:lpstr>
    </vt:vector>
  </TitlesOfParts>
  <Company>PPD, RAL, STFC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lac78</dc:creator>
  <cp:lastModifiedBy>lac78</cp:lastModifiedBy>
  <cp:revision>45</cp:revision>
  <dcterms:created xsi:type="dcterms:W3CDTF">2010-09-06T11:51:53Z</dcterms:created>
  <dcterms:modified xsi:type="dcterms:W3CDTF">2010-09-14T10:20:01Z</dcterms:modified>
</cp:coreProperties>
</file>