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16"/>
  </p:notesMasterIdLst>
  <p:handoutMasterIdLst>
    <p:handoutMasterId r:id="rId17"/>
  </p:handoutMasterIdLst>
  <p:sldIdLst>
    <p:sldId id="256" r:id="rId2"/>
    <p:sldId id="257" r:id="rId3"/>
    <p:sldId id="262" r:id="rId4"/>
    <p:sldId id="266" r:id="rId5"/>
    <p:sldId id="267" r:id="rId6"/>
    <p:sldId id="268" r:id="rId7"/>
    <p:sldId id="269" r:id="rId8"/>
    <p:sldId id="271" r:id="rId9"/>
    <p:sldId id="270" r:id="rId10"/>
    <p:sldId id="258" r:id="rId11"/>
    <p:sldId id="272" r:id="rId12"/>
    <p:sldId id="259" r:id="rId13"/>
    <p:sldId id="260" r:id="rId14"/>
    <p:sldId id="273" r:id="rId1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882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08AD86-E7F7-46CF-848A-E21546A576E0}" type="datetimeFigureOut">
              <a:rPr lang="en-GB" smtClean="0"/>
              <a:pPr/>
              <a:t>16/09/2010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4829F7-AB01-46CC-B0A5-F6EF3456774C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672A105D-3D27-4A51-A2A2-65FB6A3B9EE6}" type="datetimeFigureOut">
              <a:rPr lang="en-US"/>
              <a:pPr>
                <a:defRPr/>
              </a:pPr>
              <a:t>9/16/2010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37501649-B9E3-4875-A626-A910092959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387137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501649-B9E3-4875-A626-A9100929597C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1447800" cy="579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" name="Text Box 2"/>
          <p:cNvSpPr txBox="1">
            <a:spLocks noChangeArrowheads="1"/>
          </p:cNvSpPr>
          <p:nvPr userDrawn="1"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67B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grpSp>
        <p:nvGrpSpPr>
          <p:cNvPr id="6" name="Group 21"/>
          <p:cNvGrpSpPr>
            <a:grpSpLocks/>
          </p:cNvGrpSpPr>
          <p:nvPr userDrawn="1"/>
        </p:nvGrpSpPr>
        <p:grpSpPr bwMode="auto">
          <a:xfrm>
            <a:off x="0" y="0"/>
            <a:ext cx="9215438" cy="1081088"/>
            <a:chOff x="-1" y="0"/>
            <a:chExt cx="9215439" cy="1081088"/>
          </a:xfrm>
        </p:grpSpPr>
        <p:sp>
          <p:nvSpPr>
            <p:cNvPr id="7" name="Rectangle 4"/>
            <p:cNvSpPr>
              <a:spLocks noChangeArrowheads="1"/>
            </p:cNvSpPr>
            <p:nvPr userDrawn="1"/>
          </p:nvSpPr>
          <p:spPr bwMode="auto">
            <a:xfrm>
              <a:off x="-1" y="0"/>
              <a:ext cx="9144001" cy="1044575"/>
            </a:xfrm>
            <a:prstGeom prst="rect">
              <a:avLst/>
            </a:pr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pic>
          <p:nvPicPr>
            <p:cNvPr id="8" name="Picture 5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735138" cy="979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9" name="Rectangle 6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0" name="Freeform 7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custGeom>
              <a:avLst/>
              <a:gdLst/>
              <a:ahLst/>
              <a:cxnLst>
                <a:cxn ang="0">
                  <a:pos x="5000" y="0"/>
                </a:cxn>
                <a:cxn ang="0">
                  <a:pos x="5000" y="2720"/>
                </a:cxn>
                <a:cxn ang="0">
                  <a:pos x="0" y="2720"/>
                </a:cxn>
                <a:cxn ang="0">
                  <a:pos x="2000" y="0"/>
                </a:cxn>
                <a:cxn ang="0">
                  <a:pos x="5000" y="0"/>
                </a:cxn>
              </a:cxnLst>
              <a:rect l="0" t="0" r="r" b="b"/>
              <a:pathLst>
                <a:path w="5001" h="2721">
                  <a:moveTo>
                    <a:pt x="5000" y="0"/>
                  </a:moveTo>
                  <a:lnTo>
                    <a:pt x="5000" y="2720"/>
                  </a:lnTo>
                  <a:lnTo>
                    <a:pt x="0" y="2720"/>
                  </a:lnTo>
                  <a:cubicBezTo>
                    <a:pt x="2000" y="2720"/>
                    <a:pt x="0" y="0"/>
                    <a:pt x="2000" y="0"/>
                  </a:cubicBezTo>
                  <a:cubicBezTo>
                    <a:pt x="2667" y="0"/>
                    <a:pt x="4333" y="0"/>
                    <a:pt x="5000" y="0"/>
                  </a:cubicBezTo>
                </a:path>
              </a:pathLst>
            </a:cu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1" name="Text Box 12"/>
            <p:cNvSpPr txBox="1">
              <a:spLocks noChangeArrowheads="1"/>
            </p:cNvSpPr>
            <p:nvPr userDrawn="1"/>
          </p:nvSpPr>
          <p:spPr bwMode="auto">
            <a:xfrm>
              <a:off x="6551613" y="503238"/>
              <a:ext cx="2663825" cy="57785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5000" rIns="90000" bIns="45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r>
                <a:rPr lang="en-GB" sz="3200" b="1" dirty="0">
                  <a:solidFill>
                    <a:srgbClr val="FFFFFF"/>
                  </a:solidFill>
                  <a:ea typeface="SimSun" charset="0"/>
                  <a:cs typeface="Arial" pitchFamily="34" charset="0"/>
                </a:rPr>
                <a:t>EGI-</a:t>
              </a:r>
              <a:r>
                <a:rPr lang="en-GB" sz="3200" b="1" dirty="0" err="1">
                  <a:solidFill>
                    <a:srgbClr val="FFFFFF"/>
                  </a:solidFill>
                  <a:ea typeface="SimSun" charset="0"/>
                  <a:cs typeface="Arial" pitchFamily="34" charset="0"/>
                </a:rPr>
                <a:t>InSPIRE</a:t>
              </a:r>
              <a:endParaRPr lang="en-GB" sz="3200" b="1" dirty="0">
                <a:solidFill>
                  <a:srgbClr val="FFFFFF"/>
                </a:solidFill>
                <a:ea typeface="SimSun" charset="0"/>
                <a:cs typeface="Arial" pitchFamily="34" charset="0"/>
              </a:endParaRPr>
            </a:p>
          </p:txBody>
        </p:sp>
      </p:grpSp>
      <p:pic>
        <p:nvPicPr>
          <p:cNvPr id="12" name="Picture 3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43888" y="5713413"/>
            <a:ext cx="7810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16688" y="5640388"/>
            <a:ext cx="1447800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4" name="Rectangle 17"/>
          <p:cNvSpPr>
            <a:spLocks noChangeArrowheads="1"/>
          </p:cNvSpPr>
          <p:nvPr userDrawn="1"/>
        </p:nvSpPr>
        <p:spPr bwMode="auto">
          <a:xfrm>
            <a:off x="7667625" y="6586538"/>
            <a:ext cx="14478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fontAlgn="auto">
              <a:spcBef>
                <a:spcPts val="875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www.egi.eu</a:t>
            </a:r>
          </a:p>
        </p:txBody>
      </p:sp>
      <p:sp>
        <p:nvSpPr>
          <p:cNvPr id="15" name="Rectangle 18"/>
          <p:cNvSpPr>
            <a:spLocks noChangeArrowheads="1"/>
          </p:cNvSpPr>
          <p:nvPr userDrawn="1"/>
        </p:nvSpPr>
        <p:spPr bwMode="auto">
          <a:xfrm>
            <a:off x="53752" y="6605588"/>
            <a:ext cx="22860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fontAlgn="auto">
              <a:spcBef>
                <a:spcPts val="875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EGI-</a:t>
            </a:r>
            <a:r>
              <a:rPr lang="en-US" sz="1200" dirty="0" err="1">
                <a:solidFill>
                  <a:srgbClr val="FFFFFF"/>
                </a:solidFill>
                <a:ea typeface="SimSun" charset="0"/>
                <a:cs typeface="Arial" pitchFamily="34" charset="0"/>
              </a:rPr>
              <a:t>InSPIRE</a:t>
            </a: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 RI-261323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19672" y="2130425"/>
            <a:ext cx="7200800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67744" y="3886200"/>
            <a:ext cx="5832648" cy="1343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>
          <a:xfrm>
            <a:off x="62136" y="6376670"/>
            <a:ext cx="2133600" cy="365125"/>
          </a:xfrm>
        </p:spPr>
        <p:txBody>
          <a:bodyPr/>
          <a:lstStyle>
            <a:lvl1pPr>
              <a:defRPr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D30BDEB-DAC9-4436-925D-F77FA7140691}" type="datetime1">
              <a:rPr lang="en-US"/>
              <a:pPr>
                <a:defRPr/>
              </a:pPr>
              <a:t>9/16/2010</a:t>
            </a:fld>
            <a:endParaRPr lang="en-US" dirty="0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75475" y="6356350"/>
            <a:ext cx="2133600" cy="365125"/>
          </a:xfrm>
        </p:spPr>
        <p:txBody>
          <a:bodyPr/>
          <a:lstStyle>
            <a:lvl1pPr>
              <a:defRPr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53E93C7-7FA6-4B67-89AC-03CBAB78CC3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964107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188" y="1412776"/>
            <a:ext cx="8075612" cy="4525963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B2FC4C-5D6C-400B-9F4B-CC3D77DCDF10}" type="datetimeFigureOut">
              <a:rPr lang="en-US"/>
              <a:pPr>
                <a:defRPr/>
              </a:pPr>
              <a:t>9/16/2010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ADEF26-A65D-420E-806B-5DECF286FE2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384901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AB38687-8083-4359-80B4-230EE3DB5611}" type="datetimeFigureOut">
              <a:rPr lang="en-US" smtClean="0"/>
              <a:pPr>
                <a:defRPr/>
              </a:pPr>
              <a:t>9/16/2010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511AA2-99FE-4BFE-B934-C050D2B5835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776320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2"/>
          <p:cNvSpPr txBox="1">
            <a:spLocks noChangeArrowheads="1"/>
          </p:cNvSpPr>
          <p:nvPr userDrawn="1"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67B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grpSp>
        <p:nvGrpSpPr>
          <p:cNvPr id="1027" name="Group 12"/>
          <p:cNvGrpSpPr>
            <a:grpSpLocks/>
          </p:cNvGrpSpPr>
          <p:nvPr userDrawn="1"/>
        </p:nvGrpSpPr>
        <p:grpSpPr bwMode="auto">
          <a:xfrm>
            <a:off x="0" y="0"/>
            <a:ext cx="9144000" cy="1044575"/>
            <a:chOff x="-1" y="0"/>
            <a:chExt cx="9144001" cy="1044575"/>
          </a:xfrm>
        </p:grpSpPr>
        <p:sp>
          <p:nvSpPr>
            <p:cNvPr id="8" name="Rectangle 4"/>
            <p:cNvSpPr>
              <a:spLocks noChangeArrowheads="1"/>
            </p:cNvSpPr>
            <p:nvPr userDrawn="1"/>
          </p:nvSpPr>
          <p:spPr bwMode="auto">
            <a:xfrm>
              <a:off x="-1" y="0"/>
              <a:ext cx="9144001" cy="1044575"/>
            </a:xfrm>
            <a:prstGeom prst="rect">
              <a:avLst/>
            </a:pr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pic>
          <p:nvPicPr>
            <p:cNvPr id="1036" name="Picture 5"/>
            <p:cNvPicPr>
              <a:picLocks noChangeAspect="1" noChangeArrowheads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735138" cy="979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10" name="Rectangle 6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1" name="Freeform 7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custGeom>
              <a:avLst/>
              <a:gdLst/>
              <a:ahLst/>
              <a:cxnLst>
                <a:cxn ang="0">
                  <a:pos x="5000" y="0"/>
                </a:cxn>
                <a:cxn ang="0">
                  <a:pos x="5000" y="2720"/>
                </a:cxn>
                <a:cxn ang="0">
                  <a:pos x="0" y="2720"/>
                </a:cxn>
                <a:cxn ang="0">
                  <a:pos x="2000" y="0"/>
                </a:cxn>
                <a:cxn ang="0">
                  <a:pos x="5000" y="0"/>
                </a:cxn>
              </a:cxnLst>
              <a:rect l="0" t="0" r="r" b="b"/>
              <a:pathLst>
                <a:path w="5001" h="2721">
                  <a:moveTo>
                    <a:pt x="5000" y="0"/>
                  </a:moveTo>
                  <a:lnTo>
                    <a:pt x="5000" y="2720"/>
                  </a:lnTo>
                  <a:lnTo>
                    <a:pt x="0" y="2720"/>
                  </a:lnTo>
                  <a:cubicBezTo>
                    <a:pt x="2000" y="2720"/>
                    <a:pt x="0" y="0"/>
                    <a:pt x="2000" y="0"/>
                  </a:cubicBezTo>
                  <a:cubicBezTo>
                    <a:pt x="2667" y="0"/>
                    <a:pt x="4333" y="0"/>
                    <a:pt x="5000" y="0"/>
                  </a:cubicBezTo>
                </a:path>
              </a:pathLst>
            </a:cu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2124075" y="115888"/>
            <a:ext cx="6840538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11188" y="1600200"/>
            <a:ext cx="807561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913" y="63769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AB38687-8083-4359-80B4-230EE3DB5611}" type="datetimeFigureOut">
              <a:rPr lang="en-US"/>
              <a:pPr>
                <a:defRPr/>
              </a:pPr>
              <a:t>9/16/2010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9925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4511AA2-99FE-4BFE-B934-C050D2B5835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5" name="Rectangle 17"/>
          <p:cNvSpPr>
            <a:spLocks noChangeArrowheads="1"/>
          </p:cNvSpPr>
          <p:nvPr userDrawn="1"/>
        </p:nvSpPr>
        <p:spPr bwMode="auto">
          <a:xfrm>
            <a:off x="7667625" y="6586538"/>
            <a:ext cx="14478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fontAlgn="auto">
              <a:spcBef>
                <a:spcPts val="875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www.egi.eu</a:t>
            </a:r>
          </a:p>
        </p:txBody>
      </p:sp>
      <p:sp>
        <p:nvSpPr>
          <p:cNvPr id="16" name="Rectangle 18"/>
          <p:cNvSpPr>
            <a:spLocks noChangeArrowheads="1"/>
          </p:cNvSpPr>
          <p:nvPr userDrawn="1"/>
        </p:nvSpPr>
        <p:spPr bwMode="auto">
          <a:xfrm>
            <a:off x="53975" y="6605588"/>
            <a:ext cx="22860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fontAlgn="auto">
              <a:spcBef>
                <a:spcPts val="875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EGI-</a:t>
            </a:r>
            <a:r>
              <a:rPr lang="en-US" sz="1200" dirty="0" err="1">
                <a:solidFill>
                  <a:srgbClr val="FFFFFF"/>
                </a:solidFill>
                <a:ea typeface="SimSun" charset="0"/>
                <a:cs typeface="Arial" pitchFamily="34" charset="0"/>
              </a:rPr>
              <a:t>InSPIRE</a:t>
            </a: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 RI-261323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6" r:id="rId2"/>
    <p:sldLayoutId id="2147483658" r:id="rId3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hyperlink" Target="http://www.ngs.ac.uk/sites/default/files/cockcroftv2.jpg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123728" y="3789040"/>
            <a:ext cx="5832648" cy="1343000"/>
          </a:xfrm>
        </p:spPr>
        <p:txBody>
          <a:bodyPr/>
          <a:lstStyle/>
          <a:p>
            <a:r>
              <a:rPr lang="en-GB" sz="3600" dirty="0" smtClean="0">
                <a:solidFill>
                  <a:schemeClr val="accent1">
                    <a:lumMod val="75000"/>
                  </a:schemeClr>
                </a:solidFill>
              </a:rPr>
              <a:t>User Support</a:t>
            </a:r>
          </a:p>
          <a:p>
            <a:endParaRPr lang="en-GB" sz="3600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GB" sz="2400" dirty="0" smtClean="0">
                <a:solidFill>
                  <a:schemeClr val="accent1">
                    <a:lumMod val="75000"/>
                  </a:schemeClr>
                </a:solidFill>
              </a:rPr>
              <a:t>Claire Devereux, STFC</a:t>
            </a:r>
            <a:endParaRPr lang="en-GB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076" name="Date Placeholder 3"/>
          <p:cNvSpPr>
            <a:spLocks noGrp="1"/>
          </p:cNvSpPr>
          <p:nvPr>
            <p:ph type="dt" sz="half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1887163-61FB-4675-9153-F0293FEAB010}" type="datetime1">
              <a:rPr lang="en-US">
                <a:solidFill>
                  <a:schemeClr val="bg1"/>
                </a:solidFill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9/16/2010</a:t>
            </a:fld>
            <a:endParaRPr lang="en-US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3077" name="Footer Placeholder 5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3078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CF096EC-15E1-45F9-B167-FBE36F0982FF}" type="slidenum">
              <a:rPr lang="en-US">
                <a:solidFill>
                  <a:schemeClr val="bg1"/>
                </a:solidFill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>
              <a:solidFill>
                <a:schemeClr val="bg1"/>
              </a:solidFill>
              <a:latin typeface="Arial" pitchFamily="34" charset="0"/>
            </a:endParaRPr>
          </a:p>
        </p:txBody>
      </p:sp>
      <p:pic>
        <p:nvPicPr>
          <p:cNvPr id="7" name="Picture 6" descr="logo final white backgroun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35696" y="1196752"/>
            <a:ext cx="5292080" cy="26460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0"/>
          <p:cNvSpPr>
            <a:spLocks noGrp="1"/>
          </p:cNvSpPr>
          <p:nvPr>
            <p:ph type="title"/>
          </p:nvPr>
        </p:nvSpPr>
        <p:spPr>
          <a:xfrm>
            <a:off x="2124075" y="115888"/>
            <a:ext cx="5040213" cy="865187"/>
          </a:xfrm>
        </p:spPr>
        <p:txBody>
          <a:bodyPr/>
          <a:lstStyle/>
          <a:p>
            <a:r>
              <a:rPr lang="en-GB" sz="3600" b="1" dirty="0" smtClean="0"/>
              <a:t>New communities</a:t>
            </a:r>
            <a:endParaRPr lang="en-US" sz="3600" b="1" dirty="0" smtClean="0"/>
          </a:p>
        </p:txBody>
      </p:sp>
      <p:sp>
        <p:nvSpPr>
          <p:cNvPr id="4099" name="Content Placeholder 13"/>
          <p:cNvSpPr>
            <a:spLocks noGrp="1"/>
          </p:cNvSpPr>
          <p:nvPr>
            <p:ph idx="1"/>
          </p:nvPr>
        </p:nvSpPr>
        <p:spPr>
          <a:xfrm>
            <a:off x="539552" y="1844824"/>
            <a:ext cx="8075612" cy="3456384"/>
          </a:xfrm>
        </p:spPr>
        <p:txBody>
          <a:bodyPr/>
          <a:lstStyle/>
          <a:p>
            <a:endParaRPr lang="en-US" sz="1800" dirty="0" smtClean="0"/>
          </a:p>
          <a:p>
            <a:endParaRPr lang="en-US" dirty="0" smtClean="0"/>
          </a:p>
        </p:txBody>
      </p:sp>
      <p:sp>
        <p:nvSpPr>
          <p:cNvPr id="4100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A44E401-527D-4353-91A3-F0375D3D15B5}" type="datetime1">
              <a:rPr lang="en-US">
                <a:solidFill>
                  <a:schemeClr val="bg1"/>
                </a:solidFill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9/16/2010</a:t>
            </a:fld>
            <a:endParaRPr lang="en-US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4101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410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D699550-6D3C-45EC-A577-9F42B86B9FBE}" type="slidenum">
              <a:rPr lang="en-US">
                <a:solidFill>
                  <a:schemeClr val="bg1"/>
                </a:solidFill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>
              <a:solidFill>
                <a:schemeClr val="bg1"/>
              </a:solidFill>
              <a:latin typeface="Arial" pitchFamily="34" charset="0"/>
            </a:endParaRPr>
          </a:p>
        </p:txBody>
      </p:sp>
      <p:pic>
        <p:nvPicPr>
          <p:cNvPr id="8" name="Picture 7" descr="logo final white backgroun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36296" y="0"/>
            <a:ext cx="1907704" cy="953852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>
          <a:blip r:embed="rId3"/>
          <a:srcRect l="21795" t="16923" r="23077" b="7693"/>
          <a:stretch>
            <a:fillRect/>
          </a:stretch>
        </p:blipFill>
        <p:spPr bwMode="auto">
          <a:xfrm>
            <a:off x="5148064" y="1700808"/>
            <a:ext cx="3600400" cy="2952328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218" name="Picture 2" descr="http://www.ngs.ac.uk/sites/default/files/imagecache/full_image/cockcroftv2.jpg">
            <a:hlinkClick r:id="rId4" tooltip="NGS Roadshow Cockcroft Institute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536188" y="-26008013"/>
            <a:ext cx="1809750" cy="2409825"/>
          </a:xfrm>
          <a:prstGeom prst="rect">
            <a:avLst/>
          </a:prstGeom>
          <a:noFill/>
        </p:spPr>
      </p:pic>
      <p:pic>
        <p:nvPicPr>
          <p:cNvPr id="10" name="Picture 9" descr="cockcroftv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9552" y="2420888"/>
            <a:ext cx="1809750" cy="2409825"/>
          </a:xfrm>
          <a:prstGeom prst="rect">
            <a:avLst/>
          </a:prstGeom>
        </p:spPr>
      </p:pic>
      <p:pic>
        <p:nvPicPr>
          <p:cNvPr id="12" name="Picture 11" descr="Edcastle%20v2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3728" y="3933056"/>
            <a:ext cx="2097021" cy="157276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403648" y="1628800"/>
            <a:ext cx="20649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err="1" smtClean="0">
                <a:solidFill>
                  <a:schemeClr val="tx2">
                    <a:lumMod val="75000"/>
                  </a:schemeClr>
                </a:solidFill>
              </a:rPr>
              <a:t>Roadshows</a:t>
            </a:r>
            <a:endParaRPr lang="en-US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156176" y="4941168"/>
            <a:ext cx="19767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solidFill>
                  <a:schemeClr val="tx2">
                    <a:lumMod val="75000"/>
                  </a:schemeClr>
                </a:solidFill>
              </a:rPr>
              <a:t>Workshops</a:t>
            </a:r>
            <a:endParaRPr lang="en-US" sz="28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0"/>
          <p:cNvSpPr>
            <a:spLocks noGrp="1"/>
          </p:cNvSpPr>
          <p:nvPr>
            <p:ph type="title"/>
          </p:nvPr>
        </p:nvSpPr>
        <p:spPr>
          <a:xfrm>
            <a:off x="2124075" y="115888"/>
            <a:ext cx="5040213" cy="865187"/>
          </a:xfrm>
        </p:spPr>
        <p:txBody>
          <a:bodyPr/>
          <a:lstStyle/>
          <a:p>
            <a:r>
              <a:rPr lang="en-GB" sz="3600" b="1" dirty="0" smtClean="0"/>
              <a:t>New Tools/Services</a:t>
            </a:r>
            <a:endParaRPr lang="en-US" sz="3600" b="1" dirty="0" smtClean="0"/>
          </a:p>
        </p:txBody>
      </p:sp>
      <p:sp>
        <p:nvSpPr>
          <p:cNvPr id="4100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A44E401-527D-4353-91A3-F0375D3D15B5}" type="datetime1">
              <a:rPr lang="en-US">
                <a:solidFill>
                  <a:schemeClr val="bg1"/>
                </a:solidFill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9/16/2010</a:t>
            </a:fld>
            <a:endParaRPr lang="en-US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4101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410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D699550-6D3C-45EC-A577-9F42B86B9FBE}" type="slidenum">
              <a:rPr lang="en-US">
                <a:solidFill>
                  <a:schemeClr val="bg1"/>
                </a:solidFill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>
              <a:solidFill>
                <a:schemeClr val="bg1"/>
              </a:solidFill>
              <a:latin typeface="Arial" pitchFamily="34" charset="0"/>
            </a:endParaRPr>
          </a:p>
        </p:txBody>
      </p:sp>
      <p:pic>
        <p:nvPicPr>
          <p:cNvPr id="8" name="Picture 7" descr="logo final white backgroun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36296" y="0"/>
            <a:ext cx="1907704" cy="953852"/>
          </a:xfrm>
          <a:prstGeom prst="rect">
            <a:avLst/>
          </a:prstGeom>
        </p:spPr>
      </p:pic>
      <p:pic>
        <p:nvPicPr>
          <p:cNvPr id="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95536" y="1412776"/>
            <a:ext cx="3411432" cy="2378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539552" y="3861048"/>
            <a:ext cx="30219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solidFill>
                  <a:schemeClr val="tx2">
                    <a:lumMod val="75000"/>
                  </a:schemeClr>
                </a:solidFill>
              </a:rPr>
              <a:t>Certificate Wizard</a:t>
            </a:r>
            <a:endParaRPr lang="en-US" sz="28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1" name="Picture 10" descr="MEG-Putty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20272" y="1412777"/>
            <a:ext cx="1811660" cy="172822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796136" y="1484784"/>
            <a:ext cx="10021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solidFill>
                  <a:schemeClr val="tx2">
                    <a:lumMod val="75000"/>
                  </a:schemeClr>
                </a:solidFill>
              </a:rPr>
              <a:t>MEG</a:t>
            </a:r>
            <a:endParaRPr lang="en-US" sz="28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3" name="Picture 12"/>
          <p:cNvPicPr/>
          <p:nvPr/>
        </p:nvPicPr>
        <p:blipFill>
          <a:blip r:embed="rId5"/>
          <a:srcRect l="962" t="17436" r="37821" b="7179"/>
          <a:stretch>
            <a:fillRect/>
          </a:stretch>
        </p:blipFill>
        <p:spPr bwMode="auto">
          <a:xfrm>
            <a:off x="4788024" y="3429000"/>
            <a:ext cx="3638550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2699792" y="5445224"/>
            <a:ext cx="20008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solidFill>
                  <a:schemeClr val="tx2">
                    <a:lumMod val="75000"/>
                  </a:schemeClr>
                </a:solidFill>
              </a:rPr>
              <a:t>NGS Portal</a:t>
            </a:r>
            <a:endParaRPr lang="en-US" sz="28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0"/>
          <p:cNvSpPr>
            <a:spLocks noGrp="1"/>
          </p:cNvSpPr>
          <p:nvPr>
            <p:ph type="title"/>
          </p:nvPr>
        </p:nvSpPr>
        <p:spPr>
          <a:xfrm>
            <a:off x="2124075" y="115888"/>
            <a:ext cx="5040213" cy="865187"/>
          </a:xfrm>
        </p:spPr>
        <p:txBody>
          <a:bodyPr/>
          <a:lstStyle/>
          <a:p>
            <a:r>
              <a:rPr lang="en-GB" sz="3600" b="1" dirty="0" smtClean="0"/>
              <a:t>Success stories</a:t>
            </a:r>
            <a:endParaRPr lang="en-US" sz="3600" b="1" dirty="0" smtClean="0"/>
          </a:p>
        </p:txBody>
      </p:sp>
      <p:sp>
        <p:nvSpPr>
          <p:cNvPr id="4100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A44E401-527D-4353-91A3-F0375D3D15B5}" type="datetime1">
              <a:rPr lang="en-US">
                <a:solidFill>
                  <a:schemeClr val="bg1"/>
                </a:solidFill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9/16/2010</a:t>
            </a:fld>
            <a:endParaRPr lang="en-US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4101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410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D699550-6D3C-45EC-A577-9F42B86B9FBE}" type="slidenum">
              <a:rPr lang="en-US">
                <a:solidFill>
                  <a:schemeClr val="bg1"/>
                </a:solidFill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>
              <a:solidFill>
                <a:schemeClr val="bg1"/>
              </a:solidFill>
              <a:latin typeface="Arial" pitchFamily="34" charset="0"/>
            </a:endParaRPr>
          </a:p>
        </p:txBody>
      </p:sp>
      <p:pic>
        <p:nvPicPr>
          <p:cNvPr id="8" name="Picture 7" descr="logo final white backgroun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36296" y="0"/>
            <a:ext cx="1907704" cy="953852"/>
          </a:xfrm>
          <a:prstGeom prst="rect">
            <a:avLst/>
          </a:prstGeom>
        </p:spPr>
      </p:pic>
      <p:pic>
        <p:nvPicPr>
          <p:cNvPr id="12" name="Content Placeholder 11" descr="pisum.gif"/>
          <p:cNvPicPr>
            <a:picLocks noGrp="1" noChangeAspect="1"/>
          </p:cNvPicPr>
          <p:nvPr>
            <p:ph idx="1"/>
          </p:nvPr>
        </p:nvPicPr>
        <p:blipFill>
          <a:blip r:embed="rId3"/>
          <a:srcRect l="3024" t="10074" r="1721" b="9745"/>
          <a:stretch>
            <a:fillRect/>
          </a:stretch>
        </p:blipFill>
        <p:spPr>
          <a:xfrm>
            <a:off x="2123728" y="3429000"/>
            <a:ext cx="4925346" cy="2736304"/>
          </a:xfrm>
        </p:spPr>
      </p:pic>
      <p:sp>
        <p:nvSpPr>
          <p:cNvPr id="15" name="TextBox 14"/>
          <p:cNvSpPr txBox="1"/>
          <p:nvPr/>
        </p:nvSpPr>
        <p:spPr>
          <a:xfrm>
            <a:off x="1979712" y="1268760"/>
            <a:ext cx="5150705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GB" sz="2800" dirty="0" smtClean="0">
                <a:solidFill>
                  <a:schemeClr val="tx2">
                    <a:lumMod val="75000"/>
                  </a:schemeClr>
                </a:solidFill>
              </a:rPr>
              <a:t> 55,000 </a:t>
            </a:r>
            <a:r>
              <a:rPr lang="en-GB" sz="2800" dirty="0" err="1" smtClean="0">
                <a:solidFill>
                  <a:schemeClr val="tx2">
                    <a:lumMod val="75000"/>
                  </a:schemeClr>
                </a:solidFill>
              </a:rPr>
              <a:t>contigs</a:t>
            </a:r>
            <a:r>
              <a:rPr lang="en-GB" sz="2800" dirty="0" smtClean="0">
                <a:solidFill>
                  <a:schemeClr val="tx2">
                    <a:lumMod val="75000"/>
                  </a:schemeClr>
                </a:solidFill>
              </a:rPr>
              <a:t> split </a:t>
            </a:r>
            <a:r>
              <a:rPr lang="en-GB" sz="2800" dirty="0" smtClean="0">
                <a:solidFill>
                  <a:schemeClr val="tx2">
                    <a:lumMod val="75000"/>
                  </a:schemeClr>
                </a:solidFill>
              </a:rPr>
              <a:t>into </a:t>
            </a:r>
            <a:r>
              <a:rPr lang="en-GB" sz="2800" dirty="0" smtClean="0">
                <a:solidFill>
                  <a:schemeClr val="tx2">
                    <a:lumMod val="75000"/>
                  </a:schemeClr>
                </a:solidFill>
              </a:rPr>
              <a:t>55</a:t>
            </a:r>
            <a:endParaRPr lang="en-GB" sz="2800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GB" sz="2800" dirty="0" smtClean="0">
                <a:solidFill>
                  <a:schemeClr val="tx2">
                    <a:lumMod val="75000"/>
                  </a:schemeClr>
                </a:solidFill>
              </a:rPr>
              <a:t> MPI BLAST used via UI/WMS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GB" sz="2800" dirty="0" smtClean="0">
                <a:solidFill>
                  <a:schemeClr val="tx2">
                    <a:lumMod val="75000"/>
                  </a:schemeClr>
                </a:solidFill>
              </a:rPr>
              <a:t> 30 days work cut to 10 hours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0"/>
          <p:cNvSpPr>
            <a:spLocks noGrp="1"/>
          </p:cNvSpPr>
          <p:nvPr>
            <p:ph type="title"/>
          </p:nvPr>
        </p:nvSpPr>
        <p:spPr>
          <a:xfrm>
            <a:off x="2124075" y="115888"/>
            <a:ext cx="5040213" cy="865187"/>
          </a:xfrm>
        </p:spPr>
        <p:txBody>
          <a:bodyPr/>
          <a:lstStyle/>
          <a:p>
            <a:r>
              <a:rPr lang="en-GB" dirty="0" smtClean="0"/>
              <a:t>Services</a:t>
            </a:r>
            <a:endParaRPr lang="en-US" dirty="0" smtClean="0"/>
          </a:p>
        </p:txBody>
      </p:sp>
      <p:sp>
        <p:nvSpPr>
          <p:cNvPr id="4099" name="Content Placeholder 13"/>
          <p:cNvSpPr>
            <a:spLocks noGrp="1"/>
          </p:cNvSpPr>
          <p:nvPr>
            <p:ph idx="1"/>
          </p:nvPr>
        </p:nvSpPr>
        <p:spPr>
          <a:xfrm>
            <a:off x="323528" y="1772817"/>
            <a:ext cx="8075612" cy="3888432"/>
          </a:xfrm>
        </p:spPr>
        <p:txBody>
          <a:bodyPr/>
          <a:lstStyle/>
          <a:p>
            <a:r>
              <a:rPr lang="en-GB" dirty="0" smtClean="0">
                <a:solidFill>
                  <a:schemeClr val="tx2">
                    <a:lumMod val="75000"/>
                  </a:schemeClr>
                </a:solidFill>
              </a:rPr>
              <a:t>Offer…  experience</a:t>
            </a:r>
          </a:p>
          <a:p>
            <a:pPr lvl="1"/>
            <a:r>
              <a:rPr lang="en-GB" dirty="0" smtClean="0">
                <a:solidFill>
                  <a:schemeClr val="tx2">
                    <a:lumMod val="75000"/>
                  </a:schemeClr>
                </a:solidFill>
              </a:rPr>
              <a:t>Diverse users</a:t>
            </a:r>
          </a:p>
          <a:p>
            <a:pPr lvl="1"/>
            <a:r>
              <a:rPr lang="en-GB" dirty="0" smtClean="0">
                <a:solidFill>
                  <a:schemeClr val="tx2">
                    <a:lumMod val="75000"/>
                  </a:schemeClr>
                </a:solidFill>
              </a:rPr>
              <a:t>Specialist tools</a:t>
            </a:r>
          </a:p>
          <a:p>
            <a:endParaRPr lang="en-GB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en-GB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GB" dirty="0" smtClean="0">
                <a:solidFill>
                  <a:schemeClr val="tx2">
                    <a:lumMod val="75000"/>
                  </a:schemeClr>
                </a:solidFill>
              </a:rPr>
              <a:t>Require… GGUS</a:t>
            </a:r>
          </a:p>
          <a:p>
            <a:endParaRPr lang="en-US" dirty="0" smtClean="0"/>
          </a:p>
        </p:txBody>
      </p:sp>
      <p:sp>
        <p:nvSpPr>
          <p:cNvPr id="4100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A44E401-527D-4353-91A3-F0375D3D15B5}" type="datetime1">
              <a:rPr lang="en-US">
                <a:solidFill>
                  <a:schemeClr val="bg1"/>
                </a:solidFill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9/16/2010</a:t>
            </a:fld>
            <a:endParaRPr lang="en-US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4101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410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D699550-6D3C-45EC-A577-9F42B86B9FBE}" type="slidenum">
              <a:rPr lang="en-US">
                <a:solidFill>
                  <a:schemeClr val="bg1"/>
                </a:solidFill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>
              <a:solidFill>
                <a:schemeClr val="bg1"/>
              </a:solidFill>
              <a:latin typeface="Arial" pitchFamily="34" charset="0"/>
            </a:endParaRPr>
          </a:p>
        </p:txBody>
      </p:sp>
      <p:pic>
        <p:nvPicPr>
          <p:cNvPr id="8" name="Picture 7" descr="logo final white backgroun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36296" y="0"/>
            <a:ext cx="1907704" cy="953852"/>
          </a:xfrm>
          <a:prstGeom prst="rect">
            <a:avLst/>
          </a:prstGeom>
        </p:spPr>
      </p:pic>
      <p:pic>
        <p:nvPicPr>
          <p:cNvPr id="10" name="Picture 9"/>
          <p:cNvPicPr/>
          <p:nvPr/>
        </p:nvPicPr>
        <p:blipFill>
          <a:blip r:embed="rId3"/>
          <a:srcRect l="4647" t="34849" r="56721" b="22720"/>
          <a:stretch>
            <a:fillRect/>
          </a:stretch>
        </p:blipFill>
        <p:spPr bwMode="auto">
          <a:xfrm>
            <a:off x="4644008" y="1700808"/>
            <a:ext cx="4176464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0"/>
          <p:cNvSpPr>
            <a:spLocks noGrp="1"/>
          </p:cNvSpPr>
          <p:nvPr>
            <p:ph type="title"/>
          </p:nvPr>
        </p:nvSpPr>
        <p:spPr>
          <a:xfrm>
            <a:off x="2124075" y="115888"/>
            <a:ext cx="5040213" cy="865187"/>
          </a:xfrm>
        </p:spPr>
        <p:txBody>
          <a:bodyPr/>
          <a:lstStyle/>
          <a:p>
            <a:r>
              <a:rPr lang="en-GB" sz="3600" b="1" dirty="0" smtClean="0"/>
              <a:t>Questions?</a:t>
            </a:r>
            <a:endParaRPr lang="en-US" sz="3600" b="1" dirty="0" smtClean="0"/>
          </a:p>
        </p:txBody>
      </p:sp>
      <p:sp>
        <p:nvSpPr>
          <p:cNvPr id="4100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A44E401-527D-4353-91A3-F0375D3D15B5}" type="datetime1">
              <a:rPr lang="en-US">
                <a:solidFill>
                  <a:schemeClr val="bg1"/>
                </a:solidFill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9/16/2010</a:t>
            </a:fld>
            <a:endParaRPr lang="en-US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4101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410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D699550-6D3C-45EC-A577-9F42B86B9FBE}" type="slidenum">
              <a:rPr lang="en-US">
                <a:solidFill>
                  <a:schemeClr val="bg1"/>
                </a:solidFill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>
              <a:solidFill>
                <a:schemeClr val="bg1"/>
              </a:solidFill>
              <a:latin typeface="Arial" pitchFamily="34" charset="0"/>
            </a:endParaRPr>
          </a:p>
        </p:txBody>
      </p:sp>
      <p:pic>
        <p:nvPicPr>
          <p:cNvPr id="8" name="Picture 7" descr="logo final white backgroun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36296" y="0"/>
            <a:ext cx="1907704" cy="95385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835696" y="1412776"/>
            <a:ext cx="573105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3600" dirty="0" smtClean="0">
                <a:solidFill>
                  <a:schemeClr val="tx2">
                    <a:lumMod val="75000"/>
                  </a:schemeClr>
                </a:solidFill>
              </a:rPr>
              <a:t>claire.devereux@stfc.ac.uk</a:t>
            </a:r>
            <a:endParaRPr lang="en-GB" sz="3600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115616" y="3140968"/>
            <a:ext cx="6862776" cy="27392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800" b="1" dirty="0" smtClean="0">
                <a:solidFill>
                  <a:schemeClr val="tx2">
                    <a:lumMod val="75000"/>
                  </a:schemeClr>
                </a:solidFill>
              </a:rPr>
              <a:t>NGS Innovation Forum</a:t>
            </a:r>
            <a:r>
              <a:rPr lang="en-GB" sz="2800" dirty="0" smtClean="0">
                <a:solidFill>
                  <a:schemeClr val="tx2">
                    <a:lumMod val="75000"/>
                  </a:schemeClr>
                </a:solidFill>
              </a:rPr>
              <a:t>, </a:t>
            </a:r>
          </a:p>
          <a:p>
            <a:pPr algn="ctr"/>
            <a:r>
              <a:rPr lang="en-GB" sz="2800" dirty="0" smtClean="0">
                <a:solidFill>
                  <a:schemeClr val="tx2">
                    <a:lumMod val="75000"/>
                  </a:schemeClr>
                </a:solidFill>
              </a:rPr>
              <a:t>23-24 November 2010 @ RAL, STFC, UK</a:t>
            </a:r>
          </a:p>
          <a:p>
            <a:pPr algn="ctr"/>
            <a:r>
              <a:rPr lang="en-GB" sz="2800" dirty="0" smtClean="0">
                <a:solidFill>
                  <a:schemeClr val="tx2">
                    <a:lumMod val="75000"/>
                  </a:schemeClr>
                </a:solidFill>
              </a:rPr>
              <a:t>Registration and Poster Call OPEN</a:t>
            </a:r>
          </a:p>
          <a:p>
            <a:pPr algn="ctr"/>
            <a:endParaRPr lang="en-GB" sz="24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en-GB" sz="3600" b="1" dirty="0" smtClean="0">
                <a:solidFill>
                  <a:schemeClr val="tx2">
                    <a:lumMod val="75000"/>
                  </a:schemeClr>
                </a:solidFill>
              </a:rPr>
              <a:t>www.ngs.ac.uk</a:t>
            </a:r>
          </a:p>
          <a:p>
            <a:pPr algn="ctr"/>
            <a:endParaRPr lang="en-GB" sz="28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0"/>
          <p:cNvSpPr>
            <a:spLocks noGrp="1"/>
          </p:cNvSpPr>
          <p:nvPr>
            <p:ph type="title"/>
          </p:nvPr>
        </p:nvSpPr>
        <p:spPr>
          <a:xfrm>
            <a:off x="1115616" y="116632"/>
            <a:ext cx="6840538" cy="865187"/>
          </a:xfrm>
        </p:spPr>
        <p:txBody>
          <a:bodyPr/>
          <a:lstStyle/>
          <a:p>
            <a:r>
              <a:rPr lang="en-US" sz="3200" b="1" dirty="0" smtClean="0"/>
              <a:t>User Support team</a:t>
            </a:r>
            <a:endParaRPr lang="en-US" sz="3200" dirty="0" smtClean="0"/>
          </a:p>
        </p:txBody>
      </p:sp>
      <p:sp>
        <p:nvSpPr>
          <p:cNvPr id="4099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1800" dirty="0" smtClean="0"/>
          </a:p>
          <a:p>
            <a:endParaRPr lang="en-US" dirty="0" smtClean="0"/>
          </a:p>
        </p:txBody>
      </p:sp>
      <p:sp>
        <p:nvSpPr>
          <p:cNvPr id="4100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A44E401-527D-4353-91A3-F0375D3D15B5}" type="datetime1">
              <a:rPr lang="en-US">
                <a:solidFill>
                  <a:schemeClr val="bg1"/>
                </a:solidFill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9/16/2010</a:t>
            </a:fld>
            <a:endParaRPr lang="en-US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4101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410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D699550-6D3C-45EC-A577-9F42B86B9FBE}" type="slidenum">
              <a:rPr lang="en-US">
                <a:solidFill>
                  <a:schemeClr val="bg1"/>
                </a:solidFill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>
              <a:solidFill>
                <a:schemeClr val="bg1"/>
              </a:solidFill>
              <a:latin typeface="Arial" pitchFamily="34" charset="0"/>
            </a:endParaRPr>
          </a:p>
        </p:txBody>
      </p:sp>
      <p:pic>
        <p:nvPicPr>
          <p:cNvPr id="8" name="Picture 7" descr="logo final white backgroun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36296" y="0"/>
            <a:ext cx="1907704" cy="953852"/>
          </a:xfrm>
          <a:prstGeom prst="rect">
            <a:avLst/>
          </a:prstGeom>
        </p:spPr>
      </p:pic>
      <p:pic>
        <p:nvPicPr>
          <p:cNvPr id="10" name="Picture 9" descr="GridPP_logo_low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84" y="3717032"/>
            <a:ext cx="3204968" cy="954458"/>
          </a:xfrm>
          <a:prstGeom prst="rect">
            <a:avLst/>
          </a:prstGeom>
        </p:spPr>
      </p:pic>
      <p:pic>
        <p:nvPicPr>
          <p:cNvPr id="12" name="Picture 11" descr="ng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4088" y="3789040"/>
            <a:ext cx="2893210" cy="910097"/>
          </a:xfrm>
          <a:prstGeom prst="rect">
            <a:avLst/>
          </a:prstGeom>
        </p:spPr>
      </p:pic>
      <p:pic>
        <p:nvPicPr>
          <p:cNvPr id="13" name="Picture 12" descr="logo final white background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483768" y="1556792"/>
            <a:ext cx="3672408" cy="1836204"/>
          </a:xfrm>
          <a:prstGeom prst="rect">
            <a:avLst/>
          </a:prstGeom>
        </p:spPr>
      </p:pic>
      <p:cxnSp>
        <p:nvCxnSpPr>
          <p:cNvPr id="17" name="Straight Arrow Connector 16"/>
          <p:cNvCxnSpPr/>
          <p:nvPr/>
        </p:nvCxnSpPr>
        <p:spPr>
          <a:xfrm rot="5400000">
            <a:off x="2987824" y="3356992"/>
            <a:ext cx="432048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16200000" flipH="1">
            <a:off x="5148064" y="3284984"/>
            <a:ext cx="504056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5400000">
            <a:off x="3672694" y="4184290"/>
            <a:ext cx="151216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4139952" y="4941168"/>
            <a:ext cx="6078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0"/>
          <p:cNvSpPr>
            <a:spLocks noGrp="1"/>
          </p:cNvSpPr>
          <p:nvPr>
            <p:ph type="title"/>
          </p:nvPr>
        </p:nvSpPr>
        <p:spPr>
          <a:xfrm>
            <a:off x="1115616" y="116632"/>
            <a:ext cx="6840538" cy="865187"/>
          </a:xfrm>
        </p:spPr>
        <p:txBody>
          <a:bodyPr/>
          <a:lstStyle/>
          <a:p>
            <a:r>
              <a:rPr lang="en-US" sz="3200" b="1" dirty="0" smtClean="0"/>
              <a:t>Training</a:t>
            </a:r>
            <a:endParaRPr lang="en-US" sz="3200" dirty="0" smtClean="0"/>
          </a:p>
        </p:txBody>
      </p:sp>
      <p:sp>
        <p:nvSpPr>
          <p:cNvPr id="4099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1800" dirty="0" smtClean="0"/>
          </a:p>
          <a:p>
            <a:endParaRPr lang="en-US" dirty="0" smtClean="0"/>
          </a:p>
        </p:txBody>
      </p:sp>
      <p:sp>
        <p:nvSpPr>
          <p:cNvPr id="4100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A44E401-527D-4353-91A3-F0375D3D15B5}" type="datetime1">
              <a:rPr lang="en-US">
                <a:solidFill>
                  <a:schemeClr val="bg1"/>
                </a:solidFill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9/16/2010</a:t>
            </a:fld>
            <a:endParaRPr lang="en-US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4101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410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D699550-6D3C-45EC-A577-9F42B86B9FBE}" type="slidenum">
              <a:rPr lang="en-US">
                <a:solidFill>
                  <a:schemeClr val="bg1"/>
                </a:solidFill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>
              <a:solidFill>
                <a:schemeClr val="bg1"/>
              </a:solidFill>
              <a:latin typeface="Arial" pitchFamily="34" charset="0"/>
            </a:endParaRPr>
          </a:p>
        </p:txBody>
      </p:sp>
      <p:pic>
        <p:nvPicPr>
          <p:cNvPr id="8" name="Picture 7" descr="logo final white backgroun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36296" y="0"/>
            <a:ext cx="1907704" cy="953852"/>
          </a:xfrm>
          <a:prstGeom prst="rect">
            <a:avLst/>
          </a:prstGeom>
        </p:spPr>
      </p:pic>
      <p:pic>
        <p:nvPicPr>
          <p:cNvPr id="17" name="Picture 16" descr="ISSGC.jpg"/>
          <p:cNvPicPr/>
          <p:nvPr/>
        </p:nvPicPr>
        <p:blipFill>
          <a:blip r:embed="rId3"/>
          <a:srcRect l="50321" t="50356"/>
          <a:stretch>
            <a:fillRect/>
          </a:stretch>
        </p:blipFill>
        <p:spPr>
          <a:xfrm>
            <a:off x="539552" y="3789040"/>
            <a:ext cx="2880320" cy="2088232"/>
          </a:xfrm>
          <a:prstGeom prst="rect">
            <a:avLst/>
          </a:prstGeom>
        </p:spPr>
      </p:pic>
      <p:pic>
        <p:nvPicPr>
          <p:cNvPr id="22" name="Picture 21" descr="TOE_greenLH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552" y="1484784"/>
            <a:ext cx="2016224" cy="1112632"/>
          </a:xfrm>
          <a:prstGeom prst="rect">
            <a:avLst/>
          </a:prstGeom>
        </p:spPr>
      </p:pic>
      <p:pic>
        <p:nvPicPr>
          <p:cNvPr id="24" name="Picture 23"/>
          <p:cNvPicPr/>
          <p:nvPr/>
        </p:nvPicPr>
        <p:blipFill>
          <a:blip r:embed="rId5"/>
          <a:srcRect l="2404" t="16667" r="4327" b="6154"/>
          <a:stretch>
            <a:fillRect/>
          </a:stretch>
        </p:blipFill>
        <p:spPr bwMode="auto">
          <a:xfrm>
            <a:off x="3851920" y="2132856"/>
            <a:ext cx="5004023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0"/>
          <p:cNvSpPr>
            <a:spLocks noGrp="1"/>
          </p:cNvSpPr>
          <p:nvPr>
            <p:ph type="title"/>
          </p:nvPr>
        </p:nvSpPr>
        <p:spPr>
          <a:xfrm>
            <a:off x="1115616" y="116632"/>
            <a:ext cx="6840538" cy="865187"/>
          </a:xfrm>
        </p:spPr>
        <p:txBody>
          <a:bodyPr/>
          <a:lstStyle/>
          <a:p>
            <a:r>
              <a:rPr lang="en-US" sz="3200" b="1" dirty="0" smtClean="0"/>
              <a:t>Scientific Applications (1)</a:t>
            </a:r>
            <a:endParaRPr lang="en-US" sz="3200" dirty="0" smtClean="0"/>
          </a:p>
        </p:txBody>
      </p:sp>
      <p:sp>
        <p:nvSpPr>
          <p:cNvPr id="4099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1800" dirty="0" smtClean="0"/>
          </a:p>
          <a:p>
            <a:endParaRPr lang="en-US" dirty="0" smtClean="0"/>
          </a:p>
        </p:txBody>
      </p:sp>
      <p:sp>
        <p:nvSpPr>
          <p:cNvPr id="4100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A44E401-527D-4353-91A3-F0375D3D15B5}" type="datetime1">
              <a:rPr lang="en-US">
                <a:solidFill>
                  <a:schemeClr val="bg1"/>
                </a:solidFill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9/16/2010</a:t>
            </a:fld>
            <a:endParaRPr lang="en-US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4101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410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D699550-6D3C-45EC-A577-9F42B86B9FBE}" type="slidenum">
              <a:rPr lang="en-US">
                <a:solidFill>
                  <a:schemeClr val="bg1"/>
                </a:solidFill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>
              <a:solidFill>
                <a:schemeClr val="bg1"/>
              </a:solidFill>
              <a:latin typeface="Arial" pitchFamily="34" charset="0"/>
            </a:endParaRPr>
          </a:p>
        </p:txBody>
      </p:sp>
      <p:pic>
        <p:nvPicPr>
          <p:cNvPr id="8" name="Picture 7" descr="logo final white backgroun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36296" y="0"/>
            <a:ext cx="1907704" cy="953852"/>
          </a:xfrm>
          <a:prstGeom prst="rect">
            <a:avLst/>
          </a:prstGeom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/>
          <a:srcRect l="3675" t="16800" r="10226" b="5921"/>
          <a:stretch>
            <a:fillRect/>
          </a:stretch>
        </p:blipFill>
        <p:spPr bwMode="auto">
          <a:xfrm>
            <a:off x="899591" y="1628800"/>
            <a:ext cx="7445001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rcRect l="2885" t="13077" r="31891" b="4103"/>
          <a:stretch>
            <a:fillRect/>
          </a:stretch>
        </p:blipFill>
        <p:spPr bwMode="auto">
          <a:xfrm>
            <a:off x="1475656" y="1340768"/>
            <a:ext cx="5702998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logo final white backgroun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36296" y="0"/>
            <a:ext cx="1907704" cy="953852"/>
          </a:xfrm>
          <a:prstGeom prst="rect">
            <a:avLst/>
          </a:prstGeom>
        </p:spPr>
      </p:pic>
      <p:sp>
        <p:nvSpPr>
          <p:cNvPr id="8" name="Title 10"/>
          <p:cNvSpPr>
            <a:spLocks noGrp="1"/>
          </p:cNvSpPr>
          <p:nvPr>
            <p:ph type="title"/>
          </p:nvPr>
        </p:nvSpPr>
        <p:spPr>
          <a:xfrm>
            <a:off x="1115616" y="116632"/>
            <a:ext cx="6840538" cy="865187"/>
          </a:xfrm>
        </p:spPr>
        <p:txBody>
          <a:bodyPr/>
          <a:lstStyle/>
          <a:p>
            <a:r>
              <a:rPr lang="en-US" sz="3200" b="1" dirty="0" smtClean="0"/>
              <a:t>Scientific Applications (2)</a:t>
            </a:r>
            <a:endParaRPr lang="en-US" sz="3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o final white backgroun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36296" y="0"/>
            <a:ext cx="1907704" cy="953852"/>
          </a:xfrm>
          <a:prstGeom prst="rect">
            <a:avLst/>
          </a:prstGeom>
        </p:spPr>
      </p:pic>
      <p:sp>
        <p:nvSpPr>
          <p:cNvPr id="8" name="Title 10"/>
          <p:cNvSpPr>
            <a:spLocks noGrp="1"/>
          </p:cNvSpPr>
          <p:nvPr>
            <p:ph type="title"/>
          </p:nvPr>
        </p:nvSpPr>
        <p:spPr>
          <a:xfrm>
            <a:off x="1115616" y="116632"/>
            <a:ext cx="6840538" cy="865187"/>
          </a:xfrm>
        </p:spPr>
        <p:txBody>
          <a:bodyPr/>
          <a:lstStyle/>
          <a:p>
            <a:r>
              <a:rPr lang="en-US" sz="3200" b="1" dirty="0" smtClean="0"/>
              <a:t>Scientific Applications (3)</a:t>
            </a:r>
            <a:endParaRPr lang="en-US" sz="3200" dirty="0" smtClean="0"/>
          </a:p>
        </p:txBody>
      </p:sp>
      <p:pic>
        <p:nvPicPr>
          <p:cNvPr id="6" name="Picture 5"/>
          <p:cNvPicPr/>
          <p:nvPr/>
        </p:nvPicPr>
        <p:blipFill>
          <a:blip r:embed="rId3"/>
          <a:srcRect l="2564" t="12051" r="26122" b="4615"/>
          <a:stretch>
            <a:fillRect/>
          </a:stretch>
        </p:blipFill>
        <p:spPr bwMode="auto">
          <a:xfrm>
            <a:off x="1043608" y="1196752"/>
            <a:ext cx="6984776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0"/>
          <p:cNvSpPr>
            <a:spLocks noGrp="1"/>
          </p:cNvSpPr>
          <p:nvPr>
            <p:ph type="title"/>
          </p:nvPr>
        </p:nvSpPr>
        <p:spPr>
          <a:xfrm>
            <a:off x="2124075" y="115888"/>
            <a:ext cx="4968205" cy="865187"/>
          </a:xfrm>
        </p:spPr>
        <p:txBody>
          <a:bodyPr/>
          <a:lstStyle/>
          <a:p>
            <a:r>
              <a:rPr lang="en-GB" sz="3200" b="1" dirty="0" smtClean="0"/>
              <a:t>VO’s</a:t>
            </a:r>
            <a:endParaRPr lang="en-US" sz="3200" b="1" dirty="0" smtClean="0"/>
          </a:p>
        </p:txBody>
      </p:sp>
      <p:sp>
        <p:nvSpPr>
          <p:cNvPr id="4100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A44E401-527D-4353-91A3-F0375D3D15B5}" type="datetime1">
              <a:rPr lang="en-US">
                <a:solidFill>
                  <a:schemeClr val="bg1"/>
                </a:solidFill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9/16/2010</a:t>
            </a:fld>
            <a:endParaRPr lang="en-US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4101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410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D699550-6D3C-45EC-A577-9F42B86B9FBE}" type="slidenum">
              <a:rPr lang="en-US">
                <a:solidFill>
                  <a:schemeClr val="bg1"/>
                </a:solidFill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>
              <a:solidFill>
                <a:schemeClr val="bg1"/>
              </a:solidFill>
              <a:latin typeface="Arial" pitchFamily="34" charset="0"/>
            </a:endParaRPr>
          </a:p>
        </p:txBody>
      </p:sp>
      <p:pic>
        <p:nvPicPr>
          <p:cNvPr id="8" name="Picture 7" descr="logo final white backgroun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36296" y="0"/>
            <a:ext cx="1907704" cy="953852"/>
          </a:xfrm>
          <a:prstGeom prst="rect">
            <a:avLst/>
          </a:prstGeom>
        </p:spPr>
      </p:pic>
      <p:pic>
        <p:nvPicPr>
          <p:cNvPr id="10" name="Content Placeholder 9" descr="VO-process(1)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716016" y="1340768"/>
            <a:ext cx="3659703" cy="4525963"/>
          </a:xfrm>
        </p:spPr>
      </p:pic>
      <p:sp>
        <p:nvSpPr>
          <p:cNvPr id="11" name="TextBox 10"/>
          <p:cNvSpPr txBox="1"/>
          <p:nvPr/>
        </p:nvSpPr>
        <p:spPr>
          <a:xfrm>
            <a:off x="899592" y="1844824"/>
            <a:ext cx="274466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sz="2800" dirty="0" smtClean="0">
                <a:solidFill>
                  <a:schemeClr val="tx2">
                    <a:lumMod val="75000"/>
                  </a:schemeClr>
                </a:solidFill>
              </a:rPr>
              <a:t> VOMS servers</a:t>
            </a:r>
          </a:p>
          <a:p>
            <a:pPr lvl="1">
              <a:buFontTx/>
              <a:buChar char="-"/>
            </a:pPr>
            <a:r>
              <a:rPr lang="en-GB" sz="2800" dirty="0" smtClean="0">
                <a:solidFill>
                  <a:schemeClr val="tx2">
                    <a:lumMod val="75000"/>
                  </a:schemeClr>
                </a:solidFill>
              </a:rPr>
              <a:t>Manchester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99592" y="3284984"/>
            <a:ext cx="2943370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sz="28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800" dirty="0" smtClean="0">
                <a:solidFill>
                  <a:schemeClr val="tx2">
                    <a:lumMod val="75000"/>
                  </a:schemeClr>
                </a:solidFill>
              </a:rPr>
              <a:t>VO hosting</a:t>
            </a:r>
          </a:p>
          <a:p>
            <a:pPr lvl="1">
              <a:buFontTx/>
              <a:buChar char="-"/>
            </a:pPr>
            <a:r>
              <a:rPr lang="en-GB" sz="2800" dirty="0" err="1" smtClean="0">
                <a:solidFill>
                  <a:schemeClr val="tx2">
                    <a:lumMod val="75000"/>
                  </a:schemeClr>
                </a:solidFill>
              </a:rPr>
              <a:t>GridPP</a:t>
            </a:r>
            <a:r>
              <a:rPr lang="en-GB" sz="2800" dirty="0" smtClean="0">
                <a:solidFill>
                  <a:schemeClr val="tx2">
                    <a:lumMod val="75000"/>
                  </a:schemeClr>
                </a:solidFill>
              </a:rPr>
              <a:t> ~ EGI</a:t>
            </a:r>
          </a:p>
          <a:p>
            <a:pPr lvl="1">
              <a:buFontTx/>
              <a:buChar char="-"/>
            </a:pPr>
            <a:endParaRPr lang="en-GB" sz="2800" dirty="0" smtClean="0">
              <a:solidFill>
                <a:schemeClr val="tx2">
                  <a:lumMod val="75000"/>
                </a:schemeClr>
              </a:solidFill>
            </a:endParaRPr>
          </a:p>
          <a:p>
            <a:pPr lvl="1">
              <a:buFontTx/>
              <a:buChar char="-"/>
            </a:pPr>
            <a:r>
              <a:rPr lang="en-GB" sz="2800" dirty="0" smtClean="0">
                <a:solidFill>
                  <a:schemeClr val="tx2">
                    <a:lumMod val="75000"/>
                  </a:schemeClr>
                </a:solidFill>
              </a:rPr>
              <a:t> NGS</a:t>
            </a:r>
            <a:endParaRPr lang="en-US" sz="28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2627784" y="4293096"/>
            <a:ext cx="1944216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0"/>
          <p:cNvSpPr>
            <a:spLocks noGrp="1"/>
          </p:cNvSpPr>
          <p:nvPr>
            <p:ph type="title"/>
          </p:nvPr>
        </p:nvSpPr>
        <p:spPr>
          <a:xfrm>
            <a:off x="2124075" y="115888"/>
            <a:ext cx="4968205" cy="865187"/>
          </a:xfrm>
        </p:spPr>
        <p:txBody>
          <a:bodyPr/>
          <a:lstStyle/>
          <a:p>
            <a:r>
              <a:rPr lang="en-GB" sz="3200" b="1" dirty="0" smtClean="0"/>
              <a:t>User requirements</a:t>
            </a:r>
            <a:endParaRPr lang="en-US" sz="3200" b="1" dirty="0" smtClean="0"/>
          </a:p>
        </p:txBody>
      </p:sp>
      <p:sp>
        <p:nvSpPr>
          <p:cNvPr id="4100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A44E401-527D-4353-91A3-F0375D3D15B5}" type="datetime1">
              <a:rPr lang="en-US">
                <a:solidFill>
                  <a:schemeClr val="bg1"/>
                </a:solidFill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9/16/2010</a:t>
            </a:fld>
            <a:endParaRPr lang="en-US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4101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410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D699550-6D3C-45EC-A577-9F42B86B9FBE}" type="slidenum">
              <a:rPr lang="en-US">
                <a:solidFill>
                  <a:schemeClr val="bg1"/>
                </a:solidFill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>
              <a:solidFill>
                <a:schemeClr val="bg1"/>
              </a:solidFill>
              <a:latin typeface="Arial" pitchFamily="34" charset="0"/>
            </a:endParaRPr>
          </a:p>
        </p:txBody>
      </p:sp>
      <p:pic>
        <p:nvPicPr>
          <p:cNvPr id="8" name="Picture 7" descr="logo final white backgroun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36296" y="0"/>
            <a:ext cx="1907704" cy="953852"/>
          </a:xfrm>
          <a:prstGeom prst="rect">
            <a:avLst/>
          </a:prstGeom>
        </p:spPr>
      </p:pic>
      <p:pic>
        <p:nvPicPr>
          <p:cNvPr id="16" name="Picture 15"/>
          <p:cNvPicPr/>
          <p:nvPr/>
        </p:nvPicPr>
        <p:blipFill>
          <a:blip r:embed="rId4"/>
          <a:srcRect l="15545" t="30256" r="40545" b="23077"/>
          <a:stretch>
            <a:fillRect/>
          </a:stretch>
        </p:blipFill>
        <p:spPr bwMode="auto">
          <a:xfrm>
            <a:off x="5436096" y="1412776"/>
            <a:ext cx="2609850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6"/>
          <p:cNvPicPr/>
          <p:nvPr/>
        </p:nvPicPr>
        <p:blipFill>
          <a:blip r:embed="rId5"/>
          <a:srcRect l="73397" t="33590" r="4968" b="33590"/>
          <a:stretch>
            <a:fillRect/>
          </a:stretch>
        </p:blipFill>
        <p:spPr bwMode="auto">
          <a:xfrm>
            <a:off x="1259632" y="1412776"/>
            <a:ext cx="1872208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7"/>
          <p:cNvPicPr/>
          <p:nvPr/>
        </p:nvPicPr>
        <p:blipFill>
          <a:blip r:embed="rId6"/>
          <a:srcRect l="15385" t="38205" r="50000" b="15128"/>
          <a:stretch>
            <a:fillRect/>
          </a:stretch>
        </p:blipFill>
        <p:spPr bwMode="auto">
          <a:xfrm>
            <a:off x="1259632" y="3717032"/>
            <a:ext cx="2468860" cy="2018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8"/>
          <p:cNvPicPr/>
          <p:nvPr/>
        </p:nvPicPr>
        <p:blipFill>
          <a:blip r:embed="rId7"/>
          <a:srcRect l="15385" t="14615" r="2564" b="4872"/>
          <a:stretch>
            <a:fillRect/>
          </a:stretch>
        </p:blipFill>
        <p:spPr bwMode="auto">
          <a:xfrm>
            <a:off x="4716016" y="3429000"/>
            <a:ext cx="3940696" cy="2342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0"/>
          <p:cNvSpPr>
            <a:spLocks noGrp="1"/>
          </p:cNvSpPr>
          <p:nvPr>
            <p:ph type="title"/>
          </p:nvPr>
        </p:nvSpPr>
        <p:spPr>
          <a:xfrm>
            <a:off x="2124075" y="115888"/>
            <a:ext cx="4968205" cy="865187"/>
          </a:xfrm>
        </p:spPr>
        <p:txBody>
          <a:bodyPr/>
          <a:lstStyle/>
          <a:p>
            <a:r>
              <a:rPr lang="en-GB" sz="3200" b="1" dirty="0" smtClean="0"/>
              <a:t>Helpdesk</a:t>
            </a:r>
            <a:endParaRPr lang="en-US" sz="3200" b="1" dirty="0" smtClean="0"/>
          </a:p>
        </p:txBody>
      </p:sp>
      <p:sp>
        <p:nvSpPr>
          <p:cNvPr id="4100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A44E401-527D-4353-91A3-F0375D3D15B5}" type="datetime1">
              <a:rPr lang="en-US">
                <a:solidFill>
                  <a:schemeClr val="bg1"/>
                </a:solidFill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9/16/2010</a:t>
            </a:fld>
            <a:endParaRPr lang="en-US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4101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410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D699550-6D3C-45EC-A577-9F42B86B9FBE}" type="slidenum">
              <a:rPr lang="en-US">
                <a:solidFill>
                  <a:schemeClr val="bg1"/>
                </a:solidFill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>
              <a:solidFill>
                <a:schemeClr val="bg1"/>
              </a:solidFill>
              <a:latin typeface="Arial" pitchFamily="34" charset="0"/>
            </a:endParaRPr>
          </a:p>
        </p:txBody>
      </p:sp>
      <p:pic>
        <p:nvPicPr>
          <p:cNvPr id="8" name="Picture 7" descr="logo final white backgroun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36296" y="0"/>
            <a:ext cx="1907704" cy="95385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71600" y="2420888"/>
            <a:ext cx="6428363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800" dirty="0" smtClean="0">
                <a:solidFill>
                  <a:schemeClr val="accent1">
                    <a:lumMod val="75000"/>
                  </a:schemeClr>
                </a:solidFill>
              </a:rPr>
              <a:t>	</a:t>
            </a:r>
            <a:r>
              <a:rPr lang="en-GB" sz="2800" dirty="0" smtClean="0">
                <a:solidFill>
                  <a:schemeClr val="tx2">
                    <a:lumMod val="75000"/>
                  </a:schemeClr>
                </a:solidFill>
              </a:rPr>
              <a:t>- </a:t>
            </a:r>
            <a:r>
              <a:rPr lang="en-GB" sz="2800" dirty="0" smtClean="0">
                <a:solidFill>
                  <a:schemeClr val="tx2">
                    <a:lumMod val="75000"/>
                  </a:schemeClr>
                </a:solidFill>
              </a:rPr>
              <a:t>direct</a:t>
            </a:r>
          </a:p>
          <a:p>
            <a:endParaRPr lang="en-GB" sz="2800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en-GB" sz="2800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GB" sz="2800" dirty="0" smtClean="0">
                <a:solidFill>
                  <a:schemeClr val="tx2">
                    <a:lumMod val="75000"/>
                  </a:schemeClr>
                </a:solidFill>
              </a:rPr>
              <a:t>support@gridsupport.ac.uk </a:t>
            </a:r>
            <a:r>
              <a:rPr lang="en-GB" sz="2800" dirty="0" smtClean="0">
                <a:solidFill>
                  <a:schemeClr val="tx2">
                    <a:lumMod val="75000"/>
                  </a:schemeClr>
                </a:solidFill>
              </a:rPr>
              <a:t>- Footprints</a:t>
            </a:r>
            <a:endParaRPr lang="en-US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9" name="Picture 8" descr="GGUS_log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9672" y="1844824"/>
            <a:ext cx="2260600" cy="1460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GI-InSPIRE 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2367</TotalTime>
  <Words>133</Words>
  <Application>Microsoft Office PowerPoint</Application>
  <PresentationFormat>On-screen Show (4:3)</PresentationFormat>
  <Paragraphs>72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EGI-InSPIRE 2</vt:lpstr>
      <vt:lpstr>Slide 1</vt:lpstr>
      <vt:lpstr>User Support team</vt:lpstr>
      <vt:lpstr>Training</vt:lpstr>
      <vt:lpstr>Scientific Applications (1)</vt:lpstr>
      <vt:lpstr>Scientific Applications (2)</vt:lpstr>
      <vt:lpstr>Scientific Applications (3)</vt:lpstr>
      <vt:lpstr>VO’s</vt:lpstr>
      <vt:lpstr>User requirements</vt:lpstr>
      <vt:lpstr>Helpdesk</vt:lpstr>
      <vt:lpstr>New communities</vt:lpstr>
      <vt:lpstr>New Tools/Services</vt:lpstr>
      <vt:lpstr>Success stories</vt:lpstr>
      <vt:lpstr>Services</vt:lpstr>
      <vt:lpstr>Questions?</vt:lpstr>
    </vt:vector>
  </TitlesOfParts>
  <Company>Nikhef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EGI-InSPIRE Project Office</dc:creator>
  <cp:lastModifiedBy>Claire Devereux</cp:lastModifiedBy>
  <cp:revision>123</cp:revision>
  <dcterms:created xsi:type="dcterms:W3CDTF">2010-09-03T12:01:03Z</dcterms:created>
  <dcterms:modified xsi:type="dcterms:W3CDTF">2010-09-17T06:07:44Z</dcterms:modified>
</cp:coreProperties>
</file>