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</p:sldMasterIdLst>
  <p:notesMasterIdLst>
    <p:notesMasterId r:id="rId13"/>
  </p:notesMasterIdLst>
  <p:sldIdLst>
    <p:sldId id="256" r:id="rId3"/>
    <p:sldId id="276" r:id="rId4"/>
    <p:sldId id="274" r:id="rId5"/>
    <p:sldId id="277" r:id="rId6"/>
    <p:sldId id="275" r:id="rId7"/>
    <p:sldId id="271" r:id="rId8"/>
    <p:sldId id="270" r:id="rId9"/>
    <p:sldId id="269" r:id="rId10"/>
    <p:sldId id="273" r:id="rId11"/>
    <p:sldId id="272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4245F-1668-44E0-9C21-F5ED869C86C5}" type="datetimeFigureOut">
              <a:rPr lang="it-IT"/>
              <a:pPr>
                <a:defRPr/>
              </a:pPr>
              <a:t>16/09/2010</a:t>
            </a:fld>
            <a:endParaRPr lang="it-IT"/>
          </a:p>
        </p:txBody>
      </p:sp>
      <p:sp>
        <p:nvSpPr>
          <p:cNvPr id="2048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F7CFFF-CBFB-4214-9F95-F87F3F8E29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1D26-CBD4-4A93-A2A3-A2DC351BCC2C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A377-36ED-47E9-9F4C-C2AE175227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88DA-CB11-4C34-9951-CDA291F1CBF9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DD85-BAC1-4DA4-9FAD-D9134038EA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781B-7D1C-462F-9F83-E0413A136EB4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EB81-B621-4C6E-81DD-6E8002EA905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0"/>
            <a:ext cx="7543800" cy="609600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EGI-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InSPIRE</a:t>
            </a: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i-FI">
              <a:latin typeface="+mn-lt"/>
              <a:cs typeface="+mn-cs"/>
            </a:endParaRPr>
          </a:p>
        </p:txBody>
      </p:sp>
      <p:pic>
        <p:nvPicPr>
          <p:cNvPr id="6" name="Picture 16" descr="EGI-logo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karttakuva_cmyk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44780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i-FI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8113"/>
            <a:ext cx="228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EGI-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cs typeface="+mn-cs"/>
              </a:rPr>
              <a:t>InSPIRE</a:t>
            </a: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RI-261323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400" y="6550025"/>
            <a:ext cx="1752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www.egi.eu</a:t>
            </a:r>
          </a:p>
        </p:txBody>
      </p:sp>
      <p:pic>
        <p:nvPicPr>
          <p:cNvPr id="11" name="Picture 13" descr="eu-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589588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-infrastructure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16563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ur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315200" cy="137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645024"/>
            <a:ext cx="51054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97A0-947D-43D6-94B6-B902327CE70B}" type="datetime1">
              <a:rPr lang="en-GB"/>
              <a:pPr>
                <a:defRPr/>
              </a:pPr>
              <a:t>16/09/2010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10FF-B6A7-4D61-84C9-1AA3A2E15169}" type="slidenum">
              <a:rPr lang="fi-FI"/>
              <a:pPr>
                <a:defRPr/>
              </a:pPr>
              <a:t>‹N›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3301-27CC-4E63-AC63-AE8802DAFD0B}" type="datetime1">
              <a:rPr lang="en-GB"/>
              <a:pPr>
                <a:defRPr/>
              </a:pPr>
              <a:t>16/09/2010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C213-0EC7-4A0E-907D-BCE7C12D56A0}" type="slidenum">
              <a:rPr lang="fi-FI"/>
              <a:pPr>
                <a:defRPr/>
              </a:pPr>
              <a:t>‹N›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Calibri" pitchFamily="34" charset="0"/>
                <a:cs typeface="+mn-cs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Calibri" pitchFamily="34" charset="0"/>
                <a:cs typeface="+mn-cs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>
                  <a:solidFill>
                    <a:srgbClr val="FFFFFF"/>
                  </a:solidFill>
                  <a:latin typeface="+mn-lt"/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AEF7F-BC1E-4537-8406-2285DD06BC6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F675-AA67-460D-8480-FEDDAD2692C4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26D7-8C9F-419D-A797-259797F619A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1B27-D3BA-4F7A-8166-13000874825D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C7BC-F645-4ABE-BA93-1C9B7B175A5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54AA-7A1D-46FA-9A32-B26EEB9CE64C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9043-7627-4A78-9B04-378A8576E08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43D9-95E4-4E85-A5B1-381435BEB2EB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8EE5-84C4-4D34-AD63-6FFCA9E7AF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CEA4-33E5-49F0-9FEB-E7BEEE504BB8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5C6E-52FA-48C6-B07F-1FE75D3F6D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E680-9364-42AD-A36A-7301EB9C9204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5259-784A-4CE3-9177-FBFF9A7FE3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2CC2-0E14-4199-86E9-FFE9DCDD5DE8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D1C7-EBFA-4DC8-A44A-0F2F23850A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4C3E-50AB-46C7-BE0A-F5A3772A4EB9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5115-E91B-43EF-B89A-CED269096B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E991-5CF0-4AEC-BF75-95B81EB46202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9892-7A05-43F9-8D4A-AEAEF73C18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DC13-645C-43CD-8B4B-5A80869CD7CB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A7E4-6D52-44D1-9ABC-ED6CA82AB4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2E5A-648C-4AAC-A230-8D98440ED7E0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1C2F-E3C6-4713-B6B2-89EDA5D77E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087A6-2FFF-4238-8C67-4DC2C03D1AA7}" type="datetimeFigureOut">
              <a:rPr lang="fr-FR"/>
              <a:pPr>
                <a:defRPr/>
              </a:pPr>
              <a:t>16/09/2010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53EB5-ED86-485B-A79A-E9133F1D89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Calibri" pitchFamily="34" charset="0"/>
                <a:cs typeface="+mn-cs"/>
              </a:endParaRPr>
            </a:p>
          </p:txBody>
        </p:sp>
        <p:pic>
          <p:nvPicPr>
            <p:cNvPr id="15372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Calibri" pitchFamily="34" charset="0"/>
                <a:cs typeface="+mn-cs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5364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53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A4934B-ECB0-4A92-95E8-2086F1AFDD30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43B2F7-253A-4662-B235-968E7ACEC03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+mn-lt"/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8" r:id="rId2"/>
    <p:sldLayoutId id="2147483697" r:id="rId3"/>
    <p:sldLayoutId id="2147483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>
          <a:xfrm>
            <a:off x="1295400" y="3068638"/>
            <a:ext cx="7848600" cy="1470025"/>
          </a:xfrm>
        </p:spPr>
        <p:txBody>
          <a:bodyPr/>
          <a:lstStyle/>
          <a:p>
            <a:pPr eaLnBrk="1" hangingPunct="1"/>
            <a:r>
              <a:rPr lang="fr-FR" sz="4000" smtClean="0">
                <a:latin typeface="Arial" charset="0"/>
                <a:cs typeface="Arial" charset="0"/>
              </a:rPr>
              <a:t>Points for a discussion</a:t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4000" smtClean="0">
                <a:latin typeface="Arial" charset="0"/>
                <a:cs typeface="Arial" charset="0"/>
              </a:rPr>
              <a:t>between</a:t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4000" smtClean="0">
                <a:latin typeface="Arial" charset="0"/>
                <a:cs typeface="Arial" charset="0"/>
              </a:rPr>
              <a:t>the Regional Initiatives</a:t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4000" smtClean="0">
                <a:latin typeface="Arial" charset="0"/>
                <a:cs typeface="Arial" charset="0"/>
              </a:rPr>
              <a:t>and </a:t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4000" smtClean="0">
                <a:latin typeface="Arial" charset="0"/>
                <a:cs typeface="Arial" charset="0"/>
              </a:rPr>
              <a:t> EGI.eu/EGI</a:t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4000" smtClean="0">
                <a:latin typeface="Arial" charset="0"/>
                <a:cs typeface="Arial" charset="0"/>
              </a:rPr>
              <a:t/>
            </a:r>
            <a:br>
              <a:rPr lang="fr-FR" sz="4000" smtClean="0">
                <a:latin typeface="Arial" charset="0"/>
                <a:cs typeface="Arial" charset="0"/>
              </a:rPr>
            </a:br>
            <a:r>
              <a:rPr lang="fr-FR" sz="3200" i="1" smtClean="0">
                <a:latin typeface="Arial" charset="0"/>
                <a:cs typeface="Arial" charset="0"/>
              </a:rPr>
              <a:t>(gathered points from circulated emails...)</a:t>
            </a:r>
            <a:br>
              <a:rPr lang="fr-FR" sz="3200" i="1" smtClean="0">
                <a:latin typeface="Arial" charset="0"/>
                <a:cs typeface="Arial" charset="0"/>
              </a:rPr>
            </a:br>
            <a:endParaRPr lang="fr-FR" sz="3200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1835150" y="0"/>
            <a:ext cx="6840538" cy="86518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Points for dicussion 3/3 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it-IT" sz="2800" smtClean="0">
                <a:latin typeface="Arial" charset="0"/>
                <a:cs typeface="Arial" charset="0"/>
              </a:rPr>
              <a:t>4) Required services to the Regional projects to interoperate with the EGI infrastructure </a:t>
            </a:r>
          </a:p>
          <a:p>
            <a:r>
              <a:rPr lang="it-IT" sz="2800" smtClean="0">
                <a:latin typeface="Arial" charset="0"/>
                <a:cs typeface="Arial" charset="0"/>
              </a:rPr>
              <a:t>5)  SLAs and OLAs to be enforced by the Regional Projects </a:t>
            </a:r>
          </a:p>
          <a:p>
            <a:r>
              <a:rPr lang="it-IT" sz="2800" smtClean="0">
                <a:latin typeface="Arial" charset="0"/>
                <a:cs typeface="Arial" charset="0"/>
              </a:rPr>
              <a:t>6)  Cooperation  EGI-Regional Projects at the User Support level (GGUS) and Operations related procedures/tools (GOC-DB, monitoring</a:t>
            </a:r>
          </a:p>
          <a:p>
            <a:r>
              <a:rPr lang="it-IT" sz="2800" smtClean="0">
                <a:latin typeface="Arial" charset="0"/>
                <a:cs typeface="Arial" charset="0"/>
              </a:rPr>
              <a:t>7)  Models for the Regional  ROCs  - metrics to monitor</a:t>
            </a:r>
          </a:p>
          <a:p>
            <a:endParaRPr lang="it-IT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1835150" y="0"/>
            <a:ext cx="6840538" cy="86518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Our Goal 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Goal: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  Define relationships between different bodies/actors/communities to maximize their benefits and optimize their efforts for extending the global e-Infrastructure serving the users and e-Science worldwide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         </a:t>
            </a:r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0"/>
            <a:ext cx="6840538" cy="86518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Actors 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EGI = EGI.eu + NGIs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Their bodies, ToRs, obbligations, users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Regional Initiatives / Projects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CHAIN as a coordination project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Virtual Research Communities and their users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In the EU and outside it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their Resources and Data, their Requirements, their goals</a:t>
            </a:r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Rectangle 2"/>
          <p:cNvSpPr>
            <a:spLocks noGrp="1"/>
          </p:cNvSpPr>
          <p:nvPr>
            <p:ph type="title" idx="4294967295"/>
          </p:nvPr>
        </p:nvSpPr>
        <p:spPr>
          <a:xfrm>
            <a:off x="1979613" y="0"/>
            <a:ext cx="6840537" cy="865188"/>
          </a:xfrm>
        </p:spPr>
        <p:txBody>
          <a:bodyPr/>
          <a:lstStyle/>
          <a:p>
            <a:pPr algn="l"/>
            <a:r>
              <a:rPr lang="en-US" sz="4000" smtClean="0">
                <a:latin typeface="Arial" charset="0"/>
                <a:cs typeface="Arial" charset="0"/>
              </a:rPr>
              <a:t>Scenario: extending global</a:t>
            </a:r>
            <a:br>
              <a:rPr lang="en-US" sz="4000" smtClean="0">
                <a:latin typeface="Arial" charset="0"/>
                <a:cs typeface="Arial" charset="0"/>
              </a:rPr>
            </a:br>
            <a:r>
              <a:rPr lang="en-US" sz="4000" smtClean="0">
                <a:latin typeface="Arial" charset="0"/>
                <a:cs typeface="Arial" charset="0"/>
              </a:rPr>
              <a:t> e-Science</a:t>
            </a:r>
            <a:endParaRPr lang="it-IT" sz="4000" smtClean="0">
              <a:latin typeface="Arial" charset="0"/>
              <a:cs typeface="Arial" charset="0"/>
            </a:endParaRPr>
          </a:p>
        </p:txBody>
      </p:sp>
      <p:sp>
        <p:nvSpPr>
          <p:cNvPr id="33809" name="Oval 4"/>
          <p:cNvSpPr>
            <a:spLocks noChangeArrowheads="1"/>
          </p:cNvSpPr>
          <p:nvPr/>
        </p:nvSpPr>
        <p:spPr bwMode="auto">
          <a:xfrm>
            <a:off x="971550" y="2276475"/>
            <a:ext cx="7272338" cy="33131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810" name="Oval 5"/>
          <p:cNvSpPr>
            <a:spLocks noChangeArrowheads="1"/>
          </p:cNvSpPr>
          <p:nvPr/>
        </p:nvSpPr>
        <p:spPr bwMode="auto">
          <a:xfrm>
            <a:off x="2843213" y="3213100"/>
            <a:ext cx="3600450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811" name="Text Box 8"/>
          <p:cNvSpPr txBox="1">
            <a:spLocks noChangeArrowheads="1"/>
          </p:cNvSpPr>
          <p:nvPr/>
        </p:nvSpPr>
        <p:spPr bwMode="auto">
          <a:xfrm>
            <a:off x="3419475" y="36449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EGI (EGI.eu and NGIs)</a:t>
            </a:r>
            <a:endParaRPr lang="it-IT"/>
          </a:p>
        </p:txBody>
      </p:sp>
      <p:sp>
        <p:nvSpPr>
          <p:cNvPr id="33812" name="Text Box 10"/>
          <p:cNvSpPr txBox="1">
            <a:spLocks noChangeArrowheads="1"/>
          </p:cNvSpPr>
          <p:nvPr/>
        </p:nvSpPr>
        <p:spPr bwMode="auto">
          <a:xfrm>
            <a:off x="3543300" y="265588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Regional Initiatives</a:t>
            </a:r>
            <a:endParaRPr lang="it-IT"/>
          </a:p>
        </p:txBody>
      </p:sp>
      <p:sp>
        <p:nvSpPr>
          <p:cNvPr id="33813" name="Text Box 11"/>
          <p:cNvSpPr txBox="1">
            <a:spLocks noChangeArrowheads="1"/>
          </p:cNvSpPr>
          <p:nvPr/>
        </p:nvSpPr>
        <p:spPr bwMode="auto">
          <a:xfrm>
            <a:off x="5703888" y="29448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users</a:t>
            </a:r>
            <a:endParaRPr lang="it-IT"/>
          </a:p>
        </p:txBody>
      </p:sp>
      <p:sp>
        <p:nvSpPr>
          <p:cNvPr id="33814" name="Text Box 12"/>
          <p:cNvSpPr txBox="1">
            <a:spLocks noChangeArrowheads="1"/>
          </p:cNvSpPr>
          <p:nvPr/>
        </p:nvSpPr>
        <p:spPr bwMode="auto">
          <a:xfrm>
            <a:off x="4859338" y="400526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users</a:t>
            </a:r>
            <a:endParaRPr lang="it-IT"/>
          </a:p>
        </p:txBody>
      </p:sp>
      <p:sp>
        <p:nvSpPr>
          <p:cNvPr id="33815" name="Text Box 13"/>
          <p:cNvSpPr txBox="1">
            <a:spLocks noChangeArrowheads="1"/>
          </p:cNvSpPr>
          <p:nvPr/>
        </p:nvSpPr>
        <p:spPr bwMode="auto">
          <a:xfrm>
            <a:off x="2051050" y="19891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users</a:t>
            </a:r>
            <a:endParaRPr lang="it-IT"/>
          </a:p>
        </p:txBody>
      </p:sp>
      <p:sp>
        <p:nvSpPr>
          <p:cNvPr id="33816" name="Text Box 14"/>
          <p:cNvSpPr txBox="1">
            <a:spLocks noChangeArrowheads="1"/>
          </p:cNvSpPr>
          <p:nvPr/>
        </p:nvSpPr>
        <p:spPr bwMode="auto">
          <a:xfrm>
            <a:off x="808038" y="1289050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 Global e-Infrastructures for global science: </a:t>
            </a:r>
            <a:endParaRPr lang="it-IT" b="1"/>
          </a:p>
        </p:txBody>
      </p:sp>
      <p:graphicFrame>
        <p:nvGraphicFramePr>
          <p:cNvPr id="33807" name="Object 4"/>
          <p:cNvGraphicFramePr>
            <a:graphicFrameLocks noChangeAspect="1"/>
          </p:cNvGraphicFramePr>
          <p:nvPr/>
        </p:nvGraphicFramePr>
        <p:xfrm>
          <a:off x="7631113" y="4941888"/>
          <a:ext cx="1512887" cy="1150937"/>
        </p:xfrm>
        <a:graphic>
          <a:graphicData uri="http://schemas.openxmlformats.org/presentationml/2006/ole">
            <p:oleObj spid="_x0000_s33807" name="PHOTO-PAINT" r:id="rId3" imgW="4876190" imgH="3707937" progId="">
              <p:embed/>
            </p:oleObj>
          </a:graphicData>
        </a:graphic>
      </p:graphicFrame>
      <p:pic>
        <p:nvPicPr>
          <p:cNvPr id="338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758825" cy="84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8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268413"/>
            <a:ext cx="1282700" cy="1711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338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5300663"/>
            <a:ext cx="1798637" cy="1363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3382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708275"/>
            <a:ext cx="1368425" cy="1108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3382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581525"/>
            <a:ext cx="1655762" cy="1123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Issues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Harmonize/Understand different perspectives and needs</a:t>
            </a:r>
          </a:p>
          <a:p>
            <a:r>
              <a:rPr lang="en-US" smtClean="0">
                <a:latin typeface="Arial" charset="0"/>
                <a:cs typeface="Arial" charset="0"/>
              </a:rPr>
              <a:t>Differences: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lifetimes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contexts: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Network Connectivity in the regions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Maturity of CAs, NGIs, NRENs..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Maturity of the user communities and their IT know how</a:t>
            </a:r>
          </a:p>
          <a:p>
            <a:pPr lvl="2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1908175" y="0"/>
            <a:ext cx="6840538" cy="86518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What to discuss  overall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075612" cy="4525962"/>
          </a:xfrm>
        </p:spPr>
        <p:txBody>
          <a:bodyPr/>
          <a:lstStyle/>
          <a:p>
            <a:r>
              <a:rPr lang="it-IT" smtClean="0">
                <a:latin typeface="Arial" charset="0"/>
                <a:cs typeface="Arial" charset="0"/>
              </a:rPr>
              <a:t>Relationship of EGI and Regional e-Infrastructures </a:t>
            </a:r>
          </a:p>
          <a:p>
            <a:r>
              <a:rPr lang="it-IT" smtClean="0">
                <a:latin typeface="Arial" charset="0"/>
                <a:cs typeface="Arial" charset="0"/>
              </a:rPr>
              <a:t>Exchange views on what we expect from EGI, as well as what EGI is expecting from us</a:t>
            </a:r>
          </a:p>
          <a:p>
            <a:pPr lvl="1"/>
            <a:r>
              <a:rPr lang="it-IT" smtClean="0">
                <a:latin typeface="Arial" charset="0"/>
                <a:cs typeface="Arial" charset="0"/>
              </a:rPr>
              <a:t>How are we going to interact in practice ? Common approach of Regional e-Infrastructures to VRC support, under the auspices of EGI. </a:t>
            </a:r>
          </a:p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1979613" y="0"/>
            <a:ext cx="6840537" cy="86518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Points for discussion: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075613" cy="4525962"/>
          </a:xfrm>
        </p:spPr>
        <p:txBody>
          <a:bodyPr/>
          <a:lstStyle/>
          <a:p>
            <a:r>
              <a:rPr lang="it-IT" smtClean="0">
                <a:latin typeface="Arial" charset="0"/>
                <a:cs typeface="Arial" charset="0"/>
              </a:rPr>
              <a:t> 1) How the "pool" of Regional e-Infrastructures could officially contact (large) VRCs (Life, Earth Sciences, HEP,...) to: </a:t>
            </a:r>
          </a:p>
          <a:p>
            <a:pPr lvl="1"/>
            <a:r>
              <a:rPr lang="it-IT" smtClean="0">
                <a:latin typeface="Arial" charset="0"/>
                <a:cs typeface="Arial" charset="0"/>
              </a:rPr>
              <a:t>let them know of the Services offered in each Region, by each of the e-Infrastructure,</a:t>
            </a:r>
          </a:p>
          <a:p>
            <a:pPr lvl="1"/>
            <a:r>
              <a:rPr lang="it-IT" smtClean="0">
                <a:latin typeface="Arial" charset="0"/>
                <a:cs typeface="Arial" charset="0"/>
              </a:rPr>
              <a:t>interact on a coordinated way on common perspectives e.g. training, development of new services,...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1511300" y="0"/>
            <a:ext cx="7632700" cy="865188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Points for discussion: Workshops</a:t>
            </a:r>
            <a:endParaRPr lang="it-IT" sz="3600" smtClean="0">
              <a:latin typeface="Arial" charset="0"/>
              <a:cs typeface="Arial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8569325" cy="5256212"/>
          </a:xfrm>
        </p:spPr>
        <p:txBody>
          <a:bodyPr/>
          <a:lstStyle/>
          <a:p>
            <a:r>
              <a:rPr lang="it-IT" smtClean="0">
                <a:latin typeface="Arial" charset="0"/>
                <a:cs typeface="Arial" charset="0"/>
              </a:rPr>
              <a:t>2) Organization of WorkShops:</a:t>
            </a:r>
          </a:p>
          <a:p>
            <a:pPr lvl="1"/>
            <a:endParaRPr lang="it-IT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 BrainStorming meeting CHAIN-EGI (Feb 2011)</a:t>
            </a:r>
            <a:endParaRPr lang="it-IT" smtClean="0">
              <a:latin typeface="Arial" charset="0"/>
              <a:cs typeface="Arial" charset="0"/>
            </a:endParaRPr>
          </a:p>
          <a:p>
            <a:pPr lvl="1"/>
            <a:r>
              <a:rPr lang="it-IT" smtClean="0">
                <a:latin typeface="Arial" charset="0"/>
                <a:cs typeface="Arial" charset="0"/>
              </a:rPr>
              <a:t>"Regional e-Infrastructures meet VRCs" </a:t>
            </a:r>
          </a:p>
          <a:p>
            <a:pPr lvl="2"/>
            <a:r>
              <a:rPr lang="it-IT" smtClean="0">
                <a:latin typeface="Arial" charset="0"/>
                <a:cs typeface="Arial" charset="0"/>
              </a:rPr>
              <a:t>in the forthcoming 4-5 months after the EGI Forum, to progress on VRC support…</a:t>
            </a:r>
          </a:p>
          <a:p>
            <a:pPr lvl="1"/>
            <a:endParaRPr lang="it-IT" smtClean="0">
              <a:latin typeface="Arial" charset="0"/>
              <a:cs typeface="Arial" charset="0"/>
            </a:endParaRPr>
          </a:p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Points for discussion: MoUs</a:t>
            </a:r>
            <a:endParaRPr lang="it-IT" sz="4000" smtClean="0">
              <a:latin typeface="Arial" charset="0"/>
              <a:cs typeface="Arial" charset="0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3) Status of the MoUs / MoU proposal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Get feedback from EGI.eu Policy Management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Get the proposals and perspective by the Regional Initiatives</a:t>
            </a:r>
            <a:endParaRPr lang="it-IT" smtClean="0">
              <a:latin typeface="Arial" charset="0"/>
              <a:cs typeface="Arial" charset="0"/>
            </a:endParaRPr>
          </a:p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-InSPIRE-Slide-Template_v4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333</Words>
  <Application>Microsoft Office PowerPoint</Application>
  <PresentationFormat>Presentazione su schermo (4:3)</PresentationFormat>
  <Paragraphs>51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SimSun</vt:lpstr>
      <vt:lpstr>Conception personnalisée</vt:lpstr>
      <vt:lpstr>EGI-InSPIRE-Slide-Template_v4-1</vt:lpstr>
      <vt:lpstr>Conception personnalisée</vt:lpstr>
      <vt:lpstr>Conception personnalisée</vt:lpstr>
      <vt:lpstr>EGI-InSPIRE-Slide-Template_v4-1</vt:lpstr>
      <vt:lpstr>PHOTO-PAINT</vt:lpstr>
      <vt:lpstr>Points for a discussion between the Regional Initiatives and   EGI.eu/EGI  (gathered points from circulated emails...) </vt:lpstr>
      <vt:lpstr>Our Goal </vt:lpstr>
      <vt:lpstr>Actors </vt:lpstr>
      <vt:lpstr>Scenario: extending global  e-Science</vt:lpstr>
      <vt:lpstr>Issues</vt:lpstr>
      <vt:lpstr>What to discuss  overall</vt:lpstr>
      <vt:lpstr>Points for discussion:</vt:lpstr>
      <vt:lpstr>Points for discussion: Workshops</vt:lpstr>
      <vt:lpstr>Points for discussion: MoUs</vt:lpstr>
      <vt:lpstr>Points for dicussion 3/3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jeannin</dc:creator>
  <cp:lastModifiedBy>Mario Reale</cp:lastModifiedBy>
  <cp:revision>85</cp:revision>
  <dcterms:created xsi:type="dcterms:W3CDTF">2010-09-02T08:56:58Z</dcterms:created>
  <dcterms:modified xsi:type="dcterms:W3CDTF">2010-09-16T12:05:18Z</dcterms:modified>
</cp:coreProperties>
</file>