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8"/>
  </p:notesMasterIdLst>
  <p:sldIdLst>
    <p:sldId id="256" r:id="rId2"/>
    <p:sldId id="279" r:id="rId3"/>
    <p:sldId id="267" r:id="rId4"/>
    <p:sldId id="280" r:id="rId5"/>
    <p:sldId id="268" r:id="rId6"/>
    <p:sldId id="270" r:id="rId7"/>
    <p:sldId id="271" r:id="rId8"/>
    <p:sldId id="258" r:id="rId9"/>
    <p:sldId id="259" r:id="rId10"/>
    <p:sldId id="260" r:id="rId11"/>
    <p:sldId id="283" r:id="rId12"/>
    <p:sldId id="272" r:id="rId13"/>
    <p:sldId id="273" r:id="rId14"/>
    <p:sldId id="274" r:id="rId15"/>
    <p:sldId id="261" r:id="rId16"/>
    <p:sldId id="262" r:id="rId17"/>
    <p:sldId id="275" r:id="rId18"/>
    <p:sldId id="276" r:id="rId19"/>
    <p:sldId id="277" r:id="rId20"/>
    <p:sldId id="278" r:id="rId21"/>
    <p:sldId id="263" r:id="rId22"/>
    <p:sldId id="264" r:id="rId23"/>
    <p:sldId id="265" r:id="rId24"/>
    <p:sldId id="281" r:id="rId25"/>
    <p:sldId id="282" r:id="rId26"/>
    <p:sldId id="26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02" autoAdjust="0"/>
  </p:normalViewPr>
  <p:slideViewPr>
    <p:cSldViewPr>
      <p:cViewPr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yz38924\My%20Document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>
        <c:manualLayout>
          <c:xMode val="edge"/>
          <c:yMode val="edge"/>
          <c:x val="0.85804949338563896"/>
          <c:y val="0"/>
        </c:manualLayout>
      </c:layout>
    </c:title>
    <c:plotArea>
      <c:layout>
        <c:manualLayout>
          <c:layoutTarget val="inner"/>
          <c:xMode val="edge"/>
          <c:yMode val="edge"/>
          <c:x val="0.19553275775624124"/>
          <c:y val="5.0765159539485072E-2"/>
          <c:w val="0.63324759405074371"/>
          <c:h val="0.79822506561679785"/>
        </c:manualLayout>
      </c:layout>
      <c:lineChart>
        <c:grouping val="standard"/>
        <c:ser>
          <c:idx val="2"/>
          <c:order val="0"/>
          <c:tx>
            <c:strRef>
              <c:f>Sheet2!$D$5</c:f>
              <c:strCache>
                <c:ptCount val="1"/>
                <c:pt idx="0">
                  <c:v>Jobs</c:v>
                </c:pt>
              </c:strCache>
            </c:strRef>
          </c:tx>
          <c:marker>
            <c:symbol val="none"/>
          </c:marker>
          <c:cat>
            <c:numRef>
              <c:f>Sheet2!$B$6:$B$13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Sheet2!$D$6:$D$13</c:f>
              <c:numCache>
                <c:formatCode>General</c:formatCode>
                <c:ptCount val="8"/>
                <c:pt idx="0">
                  <c:v>23</c:v>
                </c:pt>
                <c:pt idx="1">
                  <c:v>893320</c:v>
                </c:pt>
                <c:pt idx="2">
                  <c:v>6038027</c:v>
                </c:pt>
                <c:pt idx="3">
                  <c:v>21276589</c:v>
                </c:pt>
                <c:pt idx="4">
                  <c:v>61326182</c:v>
                </c:pt>
                <c:pt idx="5">
                  <c:v>150861027</c:v>
                </c:pt>
                <c:pt idx="6">
                  <c:v>230965570</c:v>
                </c:pt>
                <c:pt idx="7">
                  <c:v>259102045</c:v>
                </c:pt>
              </c:numCache>
            </c:numRef>
          </c:val>
        </c:ser>
        <c:marker val="1"/>
        <c:axId val="61198720"/>
        <c:axId val="61200256"/>
      </c:lineChart>
      <c:catAx>
        <c:axId val="61198720"/>
        <c:scaling>
          <c:orientation val="minMax"/>
        </c:scaling>
        <c:axPos val="b"/>
        <c:numFmt formatCode="General" sourceLinked="1"/>
        <c:tickLblPos val="nextTo"/>
        <c:crossAx val="61200256"/>
        <c:crosses val="autoZero"/>
        <c:auto val="1"/>
        <c:lblAlgn val="ctr"/>
        <c:lblOffset val="100"/>
      </c:catAx>
      <c:valAx>
        <c:axId val="61200256"/>
        <c:scaling>
          <c:orientation val="minMax"/>
        </c:scaling>
        <c:axPos val="l"/>
        <c:majorGridlines/>
        <c:numFmt formatCode="#,##0" sourceLinked="0"/>
        <c:tickLblPos val="nextTo"/>
        <c:crossAx val="61198720"/>
        <c:crosses val="autoZero"/>
        <c:crossBetween val="between"/>
      </c:valAx>
    </c:plotArea>
    <c:legend>
      <c:legendPos val="r"/>
      <c:layout/>
    </c:legend>
    <c:plotVisOnly val="1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second model used to work with </a:t>
            </a:r>
            <a:r>
              <a:rPr lang="en-GB" dirty="0" err="1" smtClean="0"/>
              <a:t>Globus</a:t>
            </a:r>
            <a:r>
              <a:rPr lang="en-GB" dirty="0" smtClean="0"/>
              <a:t> but we need to verify that it still works with the latest release.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8382000" cy="5211763"/>
          </a:xfrm>
        </p:spPr>
        <p:txBody>
          <a:bodyPr/>
          <a:lstStyle>
            <a:lvl1pPr>
              <a:defRPr lang="en-US" sz="3200" kern="1200" dirty="0" smtClean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800" kern="1200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r>
              <a:rPr lang="en-US" smtClean="0"/>
              <a:t>Ian.Bird@cern.ch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8FA168C2-9F18-4032-8801-50E4CEA0EA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WLCG-TextOnly_blac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464" t="16667" r="4985" b="16667"/>
          <a:stretch>
            <a:fillRect/>
          </a:stretch>
        </p:blipFill>
        <p:spPr>
          <a:xfrm rot="16200000">
            <a:off x="-588020" y="5250180"/>
            <a:ext cx="1752600" cy="548640"/>
          </a:xfrm>
          <a:prstGeom prst="rect">
            <a:avLst/>
          </a:prstGeom>
        </p:spPr>
      </p:pic>
      <p:pic>
        <p:nvPicPr>
          <p:cNvPr id="10" name="Picture 9" descr="WLCG-logo.jp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76200" y="6324600"/>
            <a:ext cx="457200" cy="4572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762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659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PEL-SUPPORT@JISCMAIL.AC.UK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c.grid.sinica.edu.tw/gocwiki/ApelHom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APEL Status and Plans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Cristina del Cano Novales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APEL Status and Plans – EGI Technical Forum (September 2010)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 – </a:t>
            </a:r>
            <a:r>
              <a:rPr lang="en-GB" dirty="0" err="1" smtClean="0"/>
              <a:t>ActiveMQ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Serbia and France with GGUS ticket to track migrations of sites in ROC</a:t>
            </a:r>
          </a:p>
          <a:p>
            <a:r>
              <a:rPr lang="en-GB" dirty="0" smtClean="0"/>
              <a:t>Couple of Spanish sites + one soon</a:t>
            </a:r>
          </a:p>
          <a:p>
            <a:r>
              <a:rPr lang="en-GB" dirty="0" smtClean="0"/>
              <a:t>UKI in progress (couple of sites)</a:t>
            </a:r>
          </a:p>
          <a:p>
            <a:r>
              <a:rPr lang="en-GB" dirty="0" smtClean="0"/>
              <a:t>Sites with publishing problems (i.e. CERN)</a:t>
            </a:r>
          </a:p>
          <a:p>
            <a:r>
              <a:rPr lang="en-GB" dirty="0" smtClean="0"/>
              <a:t>Spontaneous migration</a:t>
            </a:r>
          </a:p>
          <a:p>
            <a:r>
              <a:rPr lang="en-GB" dirty="0" smtClean="0"/>
              <a:t>New sites (directly installing glite3.2)</a:t>
            </a:r>
          </a:p>
          <a:p>
            <a:endParaRPr lang="en-GB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Roll-out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EGI Operations Management Board agreed on 13/9/10</a:t>
            </a:r>
          </a:p>
          <a:p>
            <a:r>
              <a:rPr lang="en-GB" dirty="0" smtClean="0"/>
              <a:t>All NGIs should now migrate their sites using APEL to publish using </a:t>
            </a:r>
            <a:r>
              <a:rPr lang="en-GB" dirty="0" err="1" smtClean="0"/>
              <a:t>glite</a:t>
            </a:r>
            <a:r>
              <a:rPr lang="en-GB" dirty="0" smtClean="0"/>
              <a:t>-APEL.</a:t>
            </a:r>
          </a:p>
          <a:p>
            <a:r>
              <a:rPr lang="en-GB" dirty="0" smtClean="0"/>
              <a:t>R-GMA central registry will be switched off at the end of 2010. </a:t>
            </a:r>
          </a:p>
          <a:p>
            <a:r>
              <a:rPr lang="en-GB" dirty="0" smtClean="0"/>
              <a:t>Sites who have not migrated will continue to collect and store accounts locally and will catch up once they migrate.</a:t>
            </a:r>
          </a:p>
          <a:p>
            <a:r>
              <a:rPr lang="en-GB" dirty="0" smtClean="0"/>
              <a:t>Direct database Insertion will continue until new summary publishing client is available.</a:t>
            </a:r>
          </a:p>
          <a:p>
            <a:r>
              <a:rPr lang="en-GB" dirty="0" smtClean="0"/>
              <a:t>Work with sites who wish to publish job records from their own data without using the APEL client.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sz="4000" dirty="0" smtClean="0"/>
              <a:t>Current Status – APEL Server</a:t>
            </a:r>
            <a:endParaRPr lang="en-GB" sz="4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5" name="Picture 4" descr="pic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15723"/>
            <a:ext cx="8596594" cy="3701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sz="4000" dirty="0" smtClean="0"/>
              <a:t>Current Status – APEL Server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Records added to central database twice a day</a:t>
            </a:r>
          </a:p>
          <a:p>
            <a:r>
              <a:rPr lang="en-GB" dirty="0" smtClean="0"/>
              <a:t>AMQ consumer and RGMA </a:t>
            </a:r>
            <a:r>
              <a:rPr lang="en-GB" dirty="0" err="1" smtClean="0"/>
              <a:t>archiver</a:t>
            </a:r>
            <a:r>
              <a:rPr lang="en-GB" dirty="0" smtClean="0"/>
              <a:t> working in parallel – two days worth of records in each</a:t>
            </a:r>
          </a:p>
          <a:p>
            <a:r>
              <a:rPr lang="en-GB" dirty="0" smtClean="0"/>
              <a:t>Central Repository contains all individual records (13 months only)</a:t>
            </a:r>
          </a:p>
          <a:p>
            <a:r>
              <a:rPr lang="en-GB" dirty="0" smtClean="0"/>
              <a:t>Records older than 13 months are archived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sz="4000" dirty="0" smtClean="0"/>
              <a:t>Current Status – APEL Server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Processes and summaries of data created twice a day:</a:t>
            </a:r>
          </a:p>
          <a:p>
            <a:pPr lvl="1"/>
            <a:r>
              <a:rPr lang="en-GB" sz="2400" dirty="0" smtClean="0"/>
              <a:t>Encryption/decryption of </a:t>
            </a:r>
            <a:r>
              <a:rPr lang="en-GB" sz="2400" dirty="0" err="1" smtClean="0"/>
              <a:t>UserDNs</a:t>
            </a:r>
            <a:endParaRPr lang="en-GB" sz="2400" dirty="0" smtClean="0"/>
          </a:p>
          <a:p>
            <a:pPr lvl="1"/>
            <a:r>
              <a:rPr lang="en-GB" sz="2400" dirty="0" smtClean="0"/>
              <a:t>Normalisation of CPU/</a:t>
            </a:r>
            <a:r>
              <a:rPr lang="en-GB" sz="2400" dirty="0" err="1" smtClean="0"/>
              <a:t>WallClock</a:t>
            </a:r>
            <a:r>
              <a:rPr lang="en-GB" sz="2400" dirty="0" smtClean="0"/>
              <a:t> time</a:t>
            </a:r>
          </a:p>
          <a:p>
            <a:pPr lvl="1"/>
            <a:r>
              <a:rPr lang="en-GB" sz="2400" dirty="0" smtClean="0"/>
              <a:t>Anonymous summary: per site, VO, month and year</a:t>
            </a:r>
          </a:p>
          <a:p>
            <a:pPr lvl="1"/>
            <a:r>
              <a:rPr lang="en-GB" sz="2400" dirty="0" smtClean="0"/>
              <a:t>User summary: per site, VO, user, role, group, month and year</a:t>
            </a:r>
          </a:p>
          <a:p>
            <a:pPr lvl="1"/>
            <a:r>
              <a:rPr lang="en-GB" sz="2400" dirty="0" smtClean="0"/>
              <a:t>Other statistics:</a:t>
            </a:r>
          </a:p>
          <a:p>
            <a:pPr lvl="2"/>
            <a:r>
              <a:rPr lang="en-GB" sz="2200" dirty="0" err="1" smtClean="0"/>
              <a:t>SpecInt</a:t>
            </a:r>
            <a:r>
              <a:rPr lang="en-GB" sz="2200" dirty="0" smtClean="0"/>
              <a:t> history: per site, </a:t>
            </a:r>
            <a:r>
              <a:rPr lang="en-GB" sz="2200" dirty="0" err="1" smtClean="0"/>
              <a:t>specint</a:t>
            </a:r>
            <a:r>
              <a:rPr lang="en-GB" sz="2200" dirty="0" smtClean="0"/>
              <a:t> value, month and year</a:t>
            </a:r>
          </a:p>
          <a:p>
            <a:pPr lvl="2"/>
            <a:r>
              <a:rPr lang="en-GB" sz="2200" dirty="0" smtClean="0"/>
              <a:t>Metrics and metrics cumulative: per week</a:t>
            </a:r>
            <a:endParaRPr lang="en-GB" sz="22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 - Parsers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MPI Accounting:</a:t>
            </a:r>
          </a:p>
          <a:p>
            <a:pPr lvl="1"/>
            <a:r>
              <a:rPr lang="en-GB" sz="2600" dirty="0" smtClean="0"/>
              <a:t>Session in parallel with this one</a:t>
            </a:r>
          </a:p>
          <a:p>
            <a:pPr lvl="1"/>
            <a:r>
              <a:rPr lang="en-GB" sz="2600" dirty="0" smtClean="0"/>
              <a:t>Some issues: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Torque deficiencies, potentially others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GPU usage accounting?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Multi-core/Multi-thread?</a:t>
            </a:r>
            <a:endParaRPr lang="en-GB" dirty="0" smtClean="0"/>
          </a:p>
          <a:p>
            <a:r>
              <a:rPr lang="en-GB" sz="3000" dirty="0" smtClean="0"/>
              <a:t>Release of new patch soon:</a:t>
            </a:r>
          </a:p>
          <a:p>
            <a:pPr lvl="1"/>
            <a:r>
              <a:rPr lang="en-GB" sz="2600" dirty="0" smtClean="0"/>
              <a:t>Problems closing file handles (too many open files)</a:t>
            </a:r>
          </a:p>
          <a:p>
            <a:pPr lvl="1"/>
            <a:r>
              <a:rPr lang="en-GB" sz="2600" dirty="0" smtClean="0"/>
              <a:t>Clusters/</a:t>
            </a:r>
            <a:r>
              <a:rPr lang="en-GB" sz="2600" dirty="0" err="1" smtClean="0"/>
              <a:t>subclusters</a:t>
            </a:r>
            <a:r>
              <a:rPr lang="en-GB" sz="2600" dirty="0" smtClean="0"/>
              <a:t>/CE names in the site’s BDII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 - Publisher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publishing</a:t>
            </a:r>
          </a:p>
          <a:p>
            <a:pPr lvl="1"/>
            <a:r>
              <a:rPr lang="en-GB" dirty="0" smtClean="0"/>
              <a:t>Currently sites can only publish individual records</a:t>
            </a:r>
          </a:p>
          <a:p>
            <a:pPr lvl="1"/>
            <a:r>
              <a:rPr lang="en-GB" dirty="0" smtClean="0"/>
              <a:t>Summary publishing to be implemented</a:t>
            </a:r>
          </a:p>
          <a:p>
            <a:pPr lvl="1"/>
            <a:r>
              <a:rPr lang="en-GB" dirty="0" smtClean="0"/>
              <a:t>Publisher to be used by OSG, NDGF, INFN and IN2P3</a:t>
            </a:r>
          </a:p>
          <a:p>
            <a:pPr lvl="1"/>
            <a:r>
              <a:rPr lang="en-GB" dirty="0" smtClean="0"/>
              <a:t>First step in regionalisation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200" dirty="0" smtClean="0"/>
              <a:t>Future Plans – APEL Server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ActiveMQ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Decommissioning RGMA APEL infrastructure</a:t>
            </a:r>
          </a:p>
          <a:p>
            <a:pPr lvl="2"/>
            <a:r>
              <a:rPr lang="en-GB" dirty="0" smtClean="0"/>
              <a:t>By the end of the year</a:t>
            </a:r>
          </a:p>
          <a:p>
            <a:pPr lvl="2"/>
            <a:r>
              <a:rPr lang="en-GB" dirty="0" smtClean="0"/>
              <a:t>NGIs asked to migrate as soon as possible</a:t>
            </a:r>
          </a:p>
          <a:p>
            <a:pPr lvl="1"/>
            <a:r>
              <a:rPr lang="en-GB" dirty="0" smtClean="0"/>
              <a:t>Broker:</a:t>
            </a:r>
          </a:p>
          <a:p>
            <a:pPr lvl="2"/>
            <a:r>
              <a:rPr lang="en-GB" dirty="0" smtClean="0"/>
              <a:t>Move to use the production network of brokers</a:t>
            </a:r>
          </a:p>
          <a:p>
            <a:pPr lvl="2"/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200" dirty="0" smtClean="0"/>
              <a:t>Future Plans – APEL Server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Interfaces:</a:t>
            </a:r>
          </a:p>
          <a:p>
            <a:pPr lvl="1"/>
            <a:r>
              <a:rPr lang="en-GB" dirty="0" smtClean="0"/>
              <a:t>All regions to publish via AMQ/APEL publisher – remove </a:t>
            </a:r>
            <a:r>
              <a:rPr lang="en-GB" dirty="0" err="1" smtClean="0"/>
              <a:t>MySQL</a:t>
            </a:r>
            <a:r>
              <a:rPr lang="en-GB" dirty="0" smtClean="0"/>
              <a:t> direct insertion </a:t>
            </a:r>
          </a:p>
          <a:p>
            <a:pPr lvl="1"/>
            <a:r>
              <a:rPr lang="en-GB" dirty="0" smtClean="0"/>
              <a:t>OGF-RUS interface – standard interface for publishing into the APEL database</a:t>
            </a:r>
          </a:p>
          <a:p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200" dirty="0" smtClean="0"/>
              <a:t>Future Plans – APEL Server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2808312"/>
          </a:xfrm>
        </p:spPr>
        <p:txBody>
          <a:bodyPr/>
          <a:lstStyle/>
          <a:p>
            <a:r>
              <a:rPr lang="en-GB" dirty="0" smtClean="0"/>
              <a:t>Other:</a:t>
            </a:r>
          </a:p>
          <a:p>
            <a:pPr lvl="1"/>
            <a:r>
              <a:rPr lang="en-GB" dirty="0" smtClean="0"/>
              <a:t>Topology database at CERN</a:t>
            </a:r>
          </a:p>
          <a:p>
            <a:pPr lvl="2"/>
            <a:r>
              <a:rPr lang="en-GB" dirty="0" smtClean="0"/>
              <a:t>Tier0, Tier1 and Tier2 sites, federations and pledges</a:t>
            </a:r>
          </a:p>
          <a:p>
            <a:pPr lvl="1"/>
            <a:r>
              <a:rPr lang="en-GB" dirty="0" smtClean="0"/>
              <a:t>Optimising database for increasing number of records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4365104"/>
          <a:ext cx="2088232" cy="1714500"/>
        </p:xfrm>
        <a:graphic>
          <a:graphicData uri="http://schemas.openxmlformats.org/drawingml/2006/table">
            <a:tbl>
              <a:tblPr/>
              <a:tblGrid>
                <a:gridCol w="672719"/>
                <a:gridCol w="672719"/>
                <a:gridCol w="742794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Jobs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893320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6038027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21276589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61326182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150861027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230965570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259102045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139952" y="4005064"/>
          <a:ext cx="4355976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124744"/>
            <a:ext cx="8382000" cy="5518966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Collects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cpu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time and normalisation 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Identified by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UserDN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FQAN, Site, VO, date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Summarised by month/site/VO; month/site/FQAN; </a:t>
            </a:r>
            <a:b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month/site/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UserDN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UserDN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encrypted in transit</a:t>
            </a:r>
          </a:p>
          <a:p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Ian Bird, CERN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3336-5C51-4AB1-BEE6-DB5BC4505B2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+mj-ea"/>
                <a:cs typeface="Arial" pitchFamily="34" charset="0"/>
              </a:rPr>
              <a:t>APEL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sz="3900" dirty="0" smtClean="0"/>
              <a:t>Future Plans – Regionalisation</a:t>
            </a:r>
            <a:endParaRPr lang="en-GB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Regionalisation - Plan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1646798"/>
            <a:ext cx="2808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 All regions to publish via </a:t>
            </a:r>
            <a:r>
              <a:rPr lang="en-GB" dirty="0" err="1" smtClean="0"/>
              <a:t>ActiveMQ</a:t>
            </a: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dirty="0" smtClean="0"/>
              <a:t> Provide regional accounting system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Allow regions to continue using central system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Collect records from other grids/tools via same </a:t>
            </a:r>
            <a:r>
              <a:rPr lang="en-GB" dirty="0" smtClean="0"/>
              <a:t>interface</a:t>
            </a:r>
          </a:p>
          <a:p>
            <a:pPr>
              <a:buFont typeface="Arial" charset="0"/>
              <a:buChar char="•"/>
            </a:pPr>
            <a:r>
              <a:rPr lang="en-GB" smtClean="0"/>
              <a:t>Not happening on the first year of EGI/EMI</a:t>
            </a:r>
          </a:p>
          <a:p>
            <a:pPr>
              <a:buFont typeface="Arial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8" name="Picture 7" descr="pic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68760"/>
            <a:ext cx="5892568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sz="3700" dirty="0" smtClean="0"/>
              <a:t>Regionalisation – Current Status</a:t>
            </a:r>
            <a:endParaRPr lang="en-GB" sz="37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Currently no distribution of the central repository for regional deployment 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Most sites using APEL client publishing directly to central system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Other grids/</a:t>
            </a:r>
            <a:r>
              <a:rPr lang="en-GB" dirty="0" err="1" smtClean="0"/>
              <a:t>subgrids</a:t>
            </a:r>
            <a:r>
              <a:rPr lang="en-GB" dirty="0" smtClean="0"/>
              <a:t> using direct insertion into the APEL database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NDGF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OSG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INFN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IN2P3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dirty="0" smtClean="0"/>
              <a:t>Regionalisation – Next Step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GB" dirty="0" smtClean="0"/>
              <a:t>First step moving other grids to use </a:t>
            </a:r>
            <a:r>
              <a:rPr lang="en-GB" dirty="0" err="1" smtClean="0"/>
              <a:t>ActiveMQ</a:t>
            </a:r>
            <a:r>
              <a:rPr lang="en-GB" dirty="0" smtClean="0"/>
              <a:t> client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Region C sites only publish summaries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APEL publisher to publish </a:t>
            </a:r>
            <a:r>
              <a:rPr lang="en-GB" dirty="0" smtClean="0"/>
              <a:t>summaries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- General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APEL </a:t>
            </a:r>
            <a:r>
              <a:rPr lang="en-US" sz="2800" dirty="0" err="1" smtClean="0"/>
              <a:t>Nagios</a:t>
            </a:r>
            <a:r>
              <a:rPr lang="en-US" sz="2800" dirty="0" smtClean="0"/>
              <a:t> tests implemented</a:t>
            </a:r>
          </a:p>
          <a:p>
            <a:pPr lvl="1"/>
            <a:r>
              <a:rPr lang="en-US" sz="2400" dirty="0" smtClean="0"/>
              <a:t>2 tests: </a:t>
            </a:r>
            <a:r>
              <a:rPr lang="en-US" sz="2400" dirty="0" err="1" smtClean="0"/>
              <a:t>Apel</a:t>
            </a:r>
            <a:r>
              <a:rPr lang="en-US" sz="2400" dirty="0" smtClean="0"/>
              <a:t>-Pub and </a:t>
            </a:r>
            <a:r>
              <a:rPr lang="en-US" sz="2400" dirty="0" err="1" smtClean="0"/>
              <a:t>Apel</a:t>
            </a:r>
            <a:r>
              <a:rPr lang="en-US" sz="2400" dirty="0" smtClean="0"/>
              <a:t>-Sync</a:t>
            </a:r>
          </a:p>
          <a:p>
            <a:pPr lvl="2"/>
            <a:r>
              <a:rPr lang="en-US" sz="2200" dirty="0" smtClean="0"/>
              <a:t>Pub: Date of the most recent record for each site</a:t>
            </a:r>
          </a:p>
          <a:p>
            <a:pPr lvl="3"/>
            <a:r>
              <a:rPr lang="en-US" sz="1800" dirty="0" smtClean="0"/>
              <a:t>&lt; 7 days 		– OK</a:t>
            </a:r>
          </a:p>
          <a:p>
            <a:pPr lvl="3"/>
            <a:r>
              <a:rPr lang="en-US" sz="1800" dirty="0" smtClean="0"/>
              <a:t>7 to 31 days 	– WARNING</a:t>
            </a:r>
          </a:p>
          <a:p>
            <a:pPr lvl="3"/>
            <a:r>
              <a:rPr lang="en-US" sz="1800" dirty="0" smtClean="0"/>
              <a:t>&gt; 31 days 		– ERROR</a:t>
            </a:r>
          </a:p>
          <a:p>
            <a:pPr lvl="2"/>
            <a:r>
              <a:rPr lang="en-US" sz="2200" dirty="0" smtClean="0"/>
              <a:t>Sync: Comparison between number of jobs on site and centrally</a:t>
            </a:r>
          </a:p>
          <a:p>
            <a:pPr lvl="3"/>
            <a:r>
              <a:rPr lang="en-US" sz="1800" dirty="0" smtClean="0"/>
              <a:t>&lt; 10 	– OK</a:t>
            </a:r>
          </a:p>
          <a:p>
            <a:pPr lvl="3"/>
            <a:r>
              <a:rPr lang="en-US" sz="1800" dirty="0" smtClean="0"/>
              <a:t>10 to 100 	– WARNING</a:t>
            </a:r>
          </a:p>
          <a:p>
            <a:pPr lvl="3"/>
            <a:r>
              <a:rPr lang="en-US" sz="1800" dirty="0" smtClean="0"/>
              <a:t>&gt; 100 	– ERROR</a:t>
            </a:r>
          </a:p>
          <a:p>
            <a:pPr lvl="3"/>
            <a:r>
              <a:rPr lang="en-US" sz="1800" dirty="0" smtClean="0"/>
              <a:t>No data 	– UNKNOWN</a:t>
            </a:r>
          </a:p>
          <a:p>
            <a:pPr lvl="3"/>
            <a:endParaRPr lang="en-US" sz="1800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 - 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Apel</a:t>
            </a:r>
            <a:r>
              <a:rPr lang="en-GB" dirty="0" smtClean="0"/>
              <a:t>-Pub is critical</a:t>
            </a:r>
          </a:p>
          <a:p>
            <a:r>
              <a:rPr lang="en-GB" dirty="0" err="1" smtClean="0"/>
              <a:t>Apel</a:t>
            </a:r>
            <a:r>
              <a:rPr lang="en-GB" dirty="0" smtClean="0"/>
              <a:t>-Sync is NOT critical</a:t>
            </a:r>
          </a:p>
          <a:p>
            <a:r>
              <a:rPr lang="en-GB" dirty="0" smtClean="0"/>
              <a:t>Tests created in APEL server – then published to message bus</a:t>
            </a:r>
          </a:p>
          <a:p>
            <a:r>
              <a:rPr lang="en-GB" dirty="0" smtClean="0"/>
              <a:t>Currently SAM and </a:t>
            </a:r>
            <a:r>
              <a:rPr lang="en-GB" dirty="0" err="1" smtClean="0"/>
              <a:t>Nagios</a:t>
            </a:r>
            <a:r>
              <a:rPr lang="en-GB" dirty="0" smtClean="0"/>
              <a:t> tests in parallel – waiting for confirmation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yz38924\Local Settings\Temporary Internet Files\Content.IE5\7KOBZ8XH\MC90043316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1124744"/>
            <a:ext cx="5144616" cy="38609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4725144"/>
            <a:ext cx="8075612" cy="1213595"/>
          </a:xfrm>
        </p:spPr>
        <p:txBody>
          <a:bodyPr/>
          <a:lstStyle/>
          <a:p>
            <a:pPr algn="ctr">
              <a:buNone/>
            </a:pPr>
            <a:r>
              <a:rPr lang="en-GB" sz="2800" dirty="0" smtClean="0">
                <a:hlinkClick r:id="rId3"/>
              </a:rPr>
              <a:t>APEL-SUPPORT@JISCMAIL.AC.UK</a:t>
            </a:r>
            <a:endParaRPr lang="en-GB" sz="2800" dirty="0" smtClean="0"/>
          </a:p>
          <a:p>
            <a:pPr algn="ctr">
              <a:buNone/>
            </a:pPr>
            <a:r>
              <a:rPr lang="en-GB" sz="2800" dirty="0" smtClean="0">
                <a:hlinkClick r:id="rId4"/>
              </a:rPr>
              <a:t>http://goc.grid.sinica.edu.tw/gocwiki/ApelHome</a:t>
            </a:r>
            <a:endParaRPr lang="en-GB" sz="2800" dirty="0" smtClean="0"/>
          </a:p>
          <a:p>
            <a:pPr algn="ctr">
              <a:buNone/>
            </a:pPr>
            <a:endParaRPr lang="en-GB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APEL Architecture</a:t>
            </a:r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5" name="Picture 4" descr="pi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45952"/>
            <a:ext cx="7997136" cy="5013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0" y="1124744"/>
            <a:ext cx="8382000" cy="5001419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Displays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njobs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cpu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wallclock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/normalised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cpu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/normalised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wallclock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cpu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efficieny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Allows dynamic queries on 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date, site, VO, region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Trees of Tier1, Tier2, Countries, EGEE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Reports for monthly Tier1, Tier2 accounts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Dump to spreadsheet </a:t>
            </a:r>
          </a:p>
          <a:p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User, VO, and VO Manager views</a:t>
            </a:r>
          </a:p>
          <a:p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Ian.Bird@cern.ch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68C2-9F18-4032-8801-50E4CEA0EAF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+mj-ea"/>
                <a:cs typeface="Arial" pitchFamily="34" charset="0"/>
              </a:rPr>
              <a:t>Accounting Portal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 - Parsers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5" descr="pi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060848"/>
            <a:ext cx="3936437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pic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628800"/>
            <a:ext cx="4104456" cy="37612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 - Parsers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Recently changed to reading CPUScalingReferenceSI00 value if available – otherwise reading GlueHostBenchmarkSI00</a:t>
            </a:r>
          </a:p>
          <a:p>
            <a:r>
              <a:rPr lang="en-GB" dirty="0" smtClean="0"/>
              <a:t>As a temporary arrangement, sites are asked to benchmark using HEPSPEC06 and convert to SI00 using conversion of 4.0</a:t>
            </a:r>
          </a:p>
          <a:p>
            <a:r>
              <a:rPr lang="en-GB" dirty="0" smtClean="0"/>
              <a:t>Portal display either SI2K or HS06, converting between them.  </a:t>
            </a:r>
          </a:p>
          <a:p>
            <a:r>
              <a:rPr lang="en-GB" dirty="0" smtClean="0"/>
              <a:t>No current issues – some minor bugs</a:t>
            </a:r>
          </a:p>
          <a:p>
            <a:r>
              <a:rPr lang="en-GB" dirty="0" smtClean="0"/>
              <a:t>Still supporting PBS, LSF, SGE and Condor</a:t>
            </a:r>
          </a:p>
          <a:p>
            <a:pPr>
              <a:buNone/>
            </a:pPr>
            <a:r>
              <a:rPr lang="en-GB" dirty="0" smtClean="0"/>
              <a:t>(with the help of the batch system supporters)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 - Publisher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5" name="Picture 4" descr="pic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556792"/>
            <a:ext cx="5616624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pic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428" y="3821400"/>
            <a:ext cx="5978956" cy="1983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 - Publisher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glite</a:t>
            </a:r>
            <a:r>
              <a:rPr lang="en-GB" dirty="0" smtClean="0"/>
              <a:t>-APEL released into production in June 2010</a:t>
            </a:r>
          </a:p>
          <a:p>
            <a:r>
              <a:rPr lang="en-GB" dirty="0" err="1" smtClean="0"/>
              <a:t>glite</a:t>
            </a:r>
            <a:r>
              <a:rPr lang="en-GB" dirty="0" smtClean="0"/>
              <a:t>-APEL to replace </a:t>
            </a:r>
            <a:r>
              <a:rPr lang="en-GB" dirty="0" err="1" smtClean="0"/>
              <a:t>glite</a:t>
            </a:r>
            <a:r>
              <a:rPr lang="en-GB" dirty="0" smtClean="0"/>
              <a:t>-MON</a:t>
            </a:r>
          </a:p>
          <a:p>
            <a:r>
              <a:rPr lang="en-GB" dirty="0" smtClean="0"/>
              <a:t>Transport of records based on </a:t>
            </a:r>
            <a:r>
              <a:rPr lang="en-GB" dirty="0" err="1" smtClean="0"/>
              <a:t>ActiveMQ</a:t>
            </a:r>
            <a:r>
              <a:rPr lang="en-GB" dirty="0" smtClean="0"/>
              <a:t> (replacing RGMA)</a:t>
            </a:r>
          </a:p>
          <a:p>
            <a:r>
              <a:rPr lang="en-GB" dirty="0" smtClean="0"/>
              <a:t>No changes to functionality</a:t>
            </a:r>
          </a:p>
          <a:p>
            <a:r>
              <a:rPr lang="en-GB" dirty="0" smtClean="0"/>
              <a:t>One update to </a:t>
            </a:r>
            <a:r>
              <a:rPr lang="en-GB" dirty="0" err="1" smtClean="0"/>
              <a:t>glite</a:t>
            </a:r>
            <a:r>
              <a:rPr lang="en-GB" dirty="0" smtClean="0"/>
              <a:t>-APEL certified – currently in roll-out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Beta testing for </a:t>
            </a:r>
            <a:r>
              <a:rPr lang="en-GB" dirty="0" err="1" smtClean="0"/>
              <a:t>glite</a:t>
            </a:r>
            <a:r>
              <a:rPr lang="en-GB" dirty="0" smtClean="0"/>
              <a:t>-APEL node first half of year by five sites</a:t>
            </a:r>
          </a:p>
          <a:p>
            <a:pPr lvl="2"/>
            <a:r>
              <a:rPr lang="en-GB" dirty="0" smtClean="0"/>
              <a:t>IN2P3-LAPP, IN2P3-CPPM and GRIF in France</a:t>
            </a:r>
          </a:p>
          <a:p>
            <a:pPr lvl="2"/>
            <a:r>
              <a:rPr lang="en-GB" dirty="0" smtClean="0"/>
              <a:t>GR-04-FORTH-ICS in Greece</a:t>
            </a:r>
          </a:p>
          <a:p>
            <a:pPr lvl="2"/>
            <a:r>
              <a:rPr lang="en-GB" dirty="0" smtClean="0"/>
              <a:t>Australia-ATLAS</a:t>
            </a:r>
          </a:p>
          <a:p>
            <a:r>
              <a:rPr lang="en-GB" dirty="0" smtClean="0"/>
              <a:t>Currently 31 sites publishing via </a:t>
            </a:r>
            <a:r>
              <a:rPr lang="en-GB" dirty="0" err="1" smtClean="0"/>
              <a:t>ActiveMQ</a:t>
            </a:r>
            <a:endParaRPr lang="en-GB" dirty="0" smtClean="0"/>
          </a:p>
          <a:p>
            <a:r>
              <a:rPr lang="en-GB" dirty="0" smtClean="0"/>
              <a:t>~190 sites publishing with RGMA</a:t>
            </a:r>
          </a:p>
          <a:p>
            <a:r>
              <a:rPr lang="en-GB" dirty="0" smtClean="0"/>
              <a:t>~104 sites publishing directly with </a:t>
            </a:r>
            <a:r>
              <a:rPr lang="en-GB" dirty="0" err="1" smtClean="0"/>
              <a:t>MySQL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1611</TotalTime>
  <Words>954</Words>
  <Application>Microsoft Office PowerPoint</Application>
  <PresentationFormat>On-screen Show (4:3)</PresentationFormat>
  <Paragraphs>200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EGI-InSPIRE-Slide-Template_v4</vt:lpstr>
      <vt:lpstr>APEL Status and Plans</vt:lpstr>
      <vt:lpstr>Slide 2</vt:lpstr>
      <vt:lpstr>APEL Architecture</vt:lpstr>
      <vt:lpstr>Slide 4</vt:lpstr>
      <vt:lpstr>Current Status - Parsers</vt:lpstr>
      <vt:lpstr>Current Status - Parsers</vt:lpstr>
      <vt:lpstr>Current Status - Publisher</vt:lpstr>
      <vt:lpstr>Current Status - Publisher</vt:lpstr>
      <vt:lpstr>Current Status</vt:lpstr>
      <vt:lpstr>Current Status – ActiveMQ</vt:lpstr>
      <vt:lpstr>Roll-out Plan</vt:lpstr>
      <vt:lpstr>Current Status – APEL Server</vt:lpstr>
      <vt:lpstr>Current Status – APEL Server</vt:lpstr>
      <vt:lpstr>Current Status – APEL Server</vt:lpstr>
      <vt:lpstr>Future Plans - Parsers</vt:lpstr>
      <vt:lpstr>Future Plans - Publisher</vt:lpstr>
      <vt:lpstr>Future Plans – APEL Server</vt:lpstr>
      <vt:lpstr>Future Plans – APEL Server</vt:lpstr>
      <vt:lpstr>Future Plans – APEL Server</vt:lpstr>
      <vt:lpstr>Future Plans – Regionalisation</vt:lpstr>
      <vt:lpstr>Regionalisation - Plan</vt:lpstr>
      <vt:lpstr>Regionalisation – Current Status</vt:lpstr>
      <vt:lpstr>Regionalisation – Next Step</vt:lpstr>
      <vt:lpstr>Current Status - General</vt:lpstr>
      <vt:lpstr>Current Status - General</vt:lpstr>
      <vt:lpstr>Questions?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Status and Plans</dc:title>
  <dc:creator>hyz38924</dc:creator>
  <cp:lastModifiedBy>hyz38924</cp:lastModifiedBy>
  <cp:revision>158</cp:revision>
  <dcterms:created xsi:type="dcterms:W3CDTF">2010-09-06T06:51:59Z</dcterms:created>
  <dcterms:modified xsi:type="dcterms:W3CDTF">2010-09-15T11:26:28Z</dcterms:modified>
</cp:coreProperties>
</file>