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71" r:id="rId4"/>
    <p:sldId id="276" r:id="rId5"/>
    <p:sldId id="282" r:id="rId6"/>
    <p:sldId id="278" r:id="rId7"/>
    <p:sldId id="283" r:id="rId8"/>
    <p:sldId id="284" r:id="rId9"/>
    <p:sldId id="285" r:id="rId10"/>
    <p:sldId id="286" r:id="rId11"/>
    <p:sldId id="287" r:id="rId12"/>
    <p:sldId id="288" r:id="rId13"/>
    <p:sldId id="273" r:id="rId14"/>
    <p:sldId id="289" r:id="rId15"/>
    <p:sldId id="277" r:id="rId16"/>
  </p:sldIdLst>
  <p:sldSz cx="9144000" cy="6858000" type="screen4x3"/>
  <p:notesSz cx="6815138" cy="99425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b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b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b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b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00"/>
    <a:srgbClr val="FF3300"/>
    <a:srgbClr val="5F5F5F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718" autoAdjust="0"/>
  </p:normalViewPr>
  <p:slideViewPr>
    <p:cSldViewPr>
      <p:cViewPr varScale="1">
        <p:scale>
          <a:sx n="88" d="100"/>
          <a:sy n="88" d="100"/>
        </p:scale>
        <p:origin x="-55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80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86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53062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27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800" y="9444038"/>
            <a:ext cx="29527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27FAD5D-29D7-40FE-BAD2-0103BB0EBD6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C15A38-0697-48CB-89D1-1317F6BD420B}" type="slidenum">
              <a:rPr lang="it-IT" smtClean="0"/>
              <a:pPr/>
              <a:t>1</a:t>
            </a:fld>
            <a:endParaRPr lang="it-IT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E79EAD-A91C-42B8-8FE1-4C5E7EBD05F6}" type="slidenum">
              <a:rPr lang="it-IT" smtClean="0"/>
              <a:pPr/>
              <a:t>2</a:t>
            </a:fld>
            <a:endParaRPr lang="it-IT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0C74E5-5E52-4A12-A365-F53E75BDDBC9}" type="slidenum">
              <a:rPr lang="it-IT" smtClean="0"/>
              <a:pPr/>
              <a:t>3</a:t>
            </a:fld>
            <a:endParaRPr lang="it-IT" smtClean="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064730-8472-4DE9-B798-8B5BFD061D7C}" type="slidenum">
              <a:rPr lang="it-IT" smtClean="0"/>
              <a:pPr/>
              <a:t>13</a:t>
            </a:fld>
            <a:endParaRPr lang="it-IT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A0563E-DC62-457A-83A7-E7637F3D4865}" type="slidenum">
              <a:rPr lang="it-IT" smtClean="0"/>
              <a:pPr/>
              <a:t>15</a:t>
            </a:fld>
            <a:endParaRPr lang="it-IT" smtClean="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EGI Technical Forum  Amsterdam 15/09/2010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670BB-B36B-47B4-864B-51FC627CEB3E}" type="slidenum">
              <a:rPr lang="it-IT"/>
              <a:pPr>
                <a:defRPr/>
              </a:pPr>
              <a:t>‹#›</a:t>
            </a:fld>
            <a:r>
              <a:rPr lang="it-IT"/>
              <a:t>	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EGI Technical Forum  Amsterdam 15/09/2010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C3362-3CDF-480A-9A2F-631E9C79F37D}" type="slidenum">
              <a:rPr lang="it-IT"/>
              <a:pPr>
                <a:defRPr/>
              </a:pPr>
              <a:t>‹#›</a:t>
            </a:fld>
            <a:r>
              <a:rPr lang="it-IT"/>
              <a:t>	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EGI Technical Forum  Amsterdam 15/09/2010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543C7-20A9-4AAA-ADCC-1544F071032C}" type="slidenum">
              <a:rPr lang="it-IT"/>
              <a:pPr>
                <a:defRPr/>
              </a:pPr>
              <a:t>‹#›</a:t>
            </a:fld>
            <a:r>
              <a:rPr lang="it-IT"/>
              <a:t>	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6" descr="DCnetlogo (2).gi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43000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EGI Technical Forum  Amsterdam 15/09/2010</a:t>
            </a: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7255B-4EF9-468F-AC2A-0CBCE784C96C}" type="slidenum">
              <a:rPr lang="it-IT"/>
              <a:pPr>
                <a:defRPr/>
              </a:pPr>
              <a:t>‹#›</a:t>
            </a:fld>
            <a:r>
              <a:rPr lang="it-IT"/>
              <a:t>	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EGI Technical Forum  Amsterdam 15/09/2010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5EACA-B692-456A-982C-D0D85EBA37D2}" type="slidenum">
              <a:rPr lang="it-IT"/>
              <a:pPr>
                <a:defRPr/>
              </a:pPr>
              <a:t>‹#›</a:t>
            </a:fld>
            <a:r>
              <a:rPr lang="it-IT"/>
              <a:t>	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EGI Technical Forum  Amsterdam 15/09/2010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94B78-BD14-4126-B1C9-E2155DF6180D}" type="slidenum">
              <a:rPr lang="it-IT"/>
              <a:pPr>
                <a:defRPr/>
              </a:pPr>
              <a:t>‹#›</a:t>
            </a:fld>
            <a:r>
              <a:rPr lang="it-IT"/>
              <a:t>	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EGI Technical Forum  Amsterdam 15/09/2010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0139B-B559-4748-B019-F6A402E484BA}" type="slidenum">
              <a:rPr lang="it-IT"/>
              <a:pPr>
                <a:defRPr/>
              </a:pPr>
              <a:t>‹#›</a:t>
            </a:fld>
            <a:r>
              <a:rPr lang="it-IT"/>
              <a:t>	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EGI Technical Forum  Amsterdam 15/09/2010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96A08-DE6B-49DF-B344-C1A4BEE3BD10}" type="slidenum">
              <a:rPr lang="it-IT"/>
              <a:pPr>
                <a:defRPr/>
              </a:pPr>
              <a:t>‹#›</a:t>
            </a:fld>
            <a:r>
              <a:rPr lang="it-IT"/>
              <a:t>	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EGI Technical Forum  Amsterdam 15/09/2010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E7FD6-223A-4B98-9EBD-91F05C552371}" type="slidenum">
              <a:rPr lang="it-IT"/>
              <a:pPr>
                <a:defRPr/>
              </a:pPr>
              <a:t>‹#›</a:t>
            </a:fld>
            <a:r>
              <a:rPr lang="it-IT"/>
              <a:t>	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EGI Technical Forum  Amsterdam 15/09/2010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E9F80-89D6-42F3-BA99-429EA2AAD5CD}" type="slidenum">
              <a:rPr lang="it-IT"/>
              <a:pPr>
                <a:defRPr/>
              </a:pPr>
              <a:t>‹#›</a:t>
            </a:fld>
            <a:r>
              <a:rPr lang="it-IT"/>
              <a:t>	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EGI Technical Forum  Amsterdam 15/09/2010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A34FC-5750-4889-AF86-F057BD8E9845}" type="slidenum">
              <a:rPr lang="it-IT"/>
              <a:pPr>
                <a:defRPr/>
              </a:pPr>
              <a:t>‹#›</a:t>
            </a:fld>
            <a:r>
              <a:rPr lang="it-IT"/>
              <a:t>	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 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l-NL" smtClean="0"/>
              <a:t>EGI Technical Forum  Amsterdam 15/09/2010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7735553-A051-4412-840E-AD089B2DF787}" type="slidenum">
              <a:rPr lang="it-IT"/>
              <a:pPr>
                <a:defRPr/>
              </a:pPr>
              <a:t>‹#›</a:t>
            </a:fld>
            <a:r>
              <a:rPr lang="it-IT"/>
              <a:t>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c-ne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00174"/>
            <a:ext cx="9144000" cy="1571636"/>
          </a:xfrm>
        </p:spPr>
        <p:txBody>
          <a:bodyPr/>
          <a:lstStyle/>
          <a:p>
            <a:pPr eaLnBrk="1" hangingPunct="1"/>
            <a:r>
              <a:rPr lang="it-IT" b="1" dirty="0" smtClean="0">
                <a:solidFill>
                  <a:srgbClr val="002060"/>
                </a:solidFill>
                <a:latin typeface="Eurostile" pitchFamily="34" charset="0"/>
              </a:rPr>
              <a:t>DC-NET</a:t>
            </a:r>
            <a:r>
              <a:rPr lang="it-IT" sz="4000" b="1" dirty="0" smtClean="0">
                <a:solidFill>
                  <a:srgbClr val="002060"/>
                </a:solidFill>
                <a:latin typeface="Eurostile" pitchFamily="34" charset="0"/>
              </a:rPr>
              <a:t>: a European Network for </a:t>
            </a:r>
            <a:br>
              <a:rPr lang="it-IT" sz="4000" b="1" dirty="0" smtClean="0">
                <a:solidFill>
                  <a:srgbClr val="002060"/>
                </a:solidFill>
                <a:latin typeface="Eurostile" pitchFamily="34" charset="0"/>
              </a:rPr>
            </a:br>
            <a:r>
              <a:rPr lang="it-IT" sz="4000" b="1" dirty="0" smtClean="0">
                <a:solidFill>
                  <a:srgbClr val="002060"/>
                </a:solidFill>
                <a:latin typeface="Eurostile" pitchFamily="34" charset="0"/>
              </a:rPr>
              <a:t>Digital Cultural Heritage Research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213100"/>
            <a:ext cx="8208963" cy="1752600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002060"/>
                </a:solidFill>
              </a:rPr>
              <a:t>Rosette Vandenbroucke</a:t>
            </a:r>
            <a:endParaRPr lang="it-IT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GB" sz="2800" dirty="0" smtClean="0">
                <a:solidFill>
                  <a:srgbClr val="002060"/>
                </a:solidFill>
              </a:rPr>
              <a:t>SIST-DWTI, Belgium</a:t>
            </a:r>
            <a:endParaRPr lang="hu-HU" sz="2800" dirty="0" smtClean="0">
              <a:solidFill>
                <a:srgbClr val="002060"/>
              </a:solidFill>
            </a:endParaRPr>
          </a:p>
          <a:p>
            <a:pPr eaLnBrk="1" hangingPunct="1"/>
            <a:endParaRPr lang="it-IT" sz="2000" dirty="0" smtClean="0">
              <a:solidFill>
                <a:srgbClr val="002060"/>
              </a:solidFill>
            </a:endParaRPr>
          </a:p>
        </p:txBody>
      </p:sp>
      <p:sp>
        <p:nvSpPr>
          <p:cNvPr id="12292" name="Segnaposto data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002060"/>
                </a:solidFill>
              </a:rPr>
              <a:t> </a:t>
            </a:r>
            <a:endParaRPr lang="it-IT" dirty="0" smtClean="0">
              <a:solidFill>
                <a:srgbClr val="002060"/>
              </a:solidFill>
            </a:endParaRPr>
          </a:p>
        </p:txBody>
      </p:sp>
      <p:sp>
        <p:nvSpPr>
          <p:cNvPr id="12293" name="Segnaposto piè di pagina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nl-NL" smtClean="0">
                <a:solidFill>
                  <a:srgbClr val="002060"/>
                </a:solidFill>
              </a:rPr>
              <a:t>EGI Technical Forum  Amsterdam 15/09/2010</a:t>
            </a:r>
            <a:endParaRPr lang="it-IT" dirty="0" smtClean="0">
              <a:solidFill>
                <a:srgbClr val="002060"/>
              </a:solidFill>
            </a:endParaRPr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51C8B4-BC93-479E-8315-8D5D93C03FDA}" type="slidenum">
              <a:rPr lang="it-IT"/>
              <a:pPr>
                <a:defRPr/>
              </a:pPr>
              <a:t>1</a:t>
            </a:fld>
            <a:r>
              <a:rPr lang="it-IT"/>
              <a:t>	</a:t>
            </a:r>
          </a:p>
        </p:txBody>
      </p:sp>
      <p:pic>
        <p:nvPicPr>
          <p:cNvPr id="9" name="Picture 8" descr="dc-net-log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214290"/>
            <a:ext cx="2228850" cy="1133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e-Infrastructures and DCH communication (4)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Data Infrastructures</a:t>
            </a:r>
          </a:p>
          <a:p>
            <a:pPr lvl="1"/>
            <a:r>
              <a:rPr lang="en-GB" dirty="0" smtClean="0"/>
              <a:t>Almost a complete void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EGI Technical Forum  Amsterdam 15/09/2010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7255B-4EF9-468F-AC2A-0CBCE784C96C}" type="slidenum">
              <a:rPr lang="it-IT" smtClean="0"/>
              <a:pPr>
                <a:defRPr/>
              </a:pPr>
              <a:t>10</a:t>
            </a:fld>
            <a:r>
              <a:rPr lang="it-IT" smtClean="0"/>
              <a:t>	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Infrastructure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Needs are high: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/>
              <a:t>- amount of data is growing 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/>
              <a:t>	</a:t>
            </a:r>
            <a:r>
              <a:rPr lang="en-GB" dirty="0" smtClean="0"/>
              <a:t>l</a:t>
            </a:r>
            <a:r>
              <a:rPr lang="en-GB" dirty="0" smtClean="0"/>
              <a:t>ong term preservation</a:t>
            </a:r>
          </a:p>
          <a:p>
            <a:pPr>
              <a:buNone/>
            </a:pPr>
            <a:r>
              <a:rPr lang="en-GB" dirty="0" smtClean="0"/>
              <a:t>		</a:t>
            </a: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EGI Technical Forum  Amsterdam 15/09/2010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7255B-4EF9-468F-AC2A-0CBCE784C96C}" type="slidenum">
              <a:rPr lang="it-IT" smtClean="0"/>
              <a:pPr>
                <a:defRPr/>
              </a:pPr>
              <a:t>11</a:t>
            </a:fld>
            <a:r>
              <a:rPr lang="it-IT" smtClean="0"/>
              <a:t>	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Infrastructure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- knowledge of data storage and management is often not available at DCH organisations</a:t>
            </a:r>
          </a:p>
          <a:p>
            <a:pPr>
              <a:buNone/>
            </a:pPr>
            <a:r>
              <a:rPr lang="en-GB" dirty="0" smtClean="0"/>
              <a:t>		- physical storage/backups</a:t>
            </a:r>
          </a:p>
          <a:p>
            <a:pPr>
              <a:buNone/>
            </a:pPr>
            <a:r>
              <a:rPr lang="en-GB" dirty="0" smtClean="0"/>
              <a:t>		- where to locate the data regarding to computing needs</a:t>
            </a:r>
          </a:p>
          <a:p>
            <a:pPr>
              <a:buNone/>
            </a:pPr>
            <a:r>
              <a:rPr lang="en-GB" dirty="0" smtClean="0"/>
              <a:t>		- responsibility/ownership of data</a:t>
            </a:r>
          </a:p>
          <a:p>
            <a:pPr>
              <a:buNone/>
            </a:pPr>
            <a:r>
              <a:rPr lang="en-GB" dirty="0" smtClean="0"/>
              <a:t>		- identity management, secure access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EGI Technical Forum  Amsterdam 15/09/2010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7255B-4EF9-468F-AC2A-0CBCE784C96C}" type="slidenum">
              <a:rPr lang="it-IT" smtClean="0"/>
              <a:pPr>
                <a:defRPr/>
              </a:pPr>
              <a:t>12</a:t>
            </a:fld>
            <a:r>
              <a:rPr lang="it-IT" smtClean="0"/>
              <a:t>	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0"/>
            <a:ext cx="7467600" cy="1143000"/>
          </a:xfrm>
        </p:spPr>
        <p:txBody>
          <a:bodyPr/>
          <a:lstStyle/>
          <a:p>
            <a:pPr algn="l" eaLnBrk="1" hangingPunct="1"/>
            <a:r>
              <a:rPr lang="it-IT" sz="4000" b="1" dirty="0" smtClean="0">
                <a:solidFill>
                  <a:srgbClr val="C00000"/>
                </a:solidFill>
                <a:latin typeface="Eurostile" pitchFamily="34" charset="0"/>
              </a:rPr>
              <a:t> </a:t>
            </a:r>
            <a:r>
              <a:rPr lang="it-IT" dirty="0" smtClean="0">
                <a:latin typeface="Calibri" pitchFamily="34" charset="0"/>
              </a:rPr>
              <a:t>... And more</a:t>
            </a:r>
            <a:endParaRPr lang="it-IT" dirty="0" smtClean="0">
              <a:latin typeface="Calibri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331913" y="1125538"/>
            <a:ext cx="7366000" cy="4247317"/>
          </a:xfrm>
        </p:spPr>
        <p:txBody>
          <a:bodyPr>
            <a:spAutoFit/>
          </a:bodyPr>
          <a:lstStyle/>
          <a:p>
            <a:pPr marL="0" indent="0" eaLnBrk="1" hangingPunct="1">
              <a:spcBef>
                <a:spcPct val="10000"/>
              </a:spcBef>
              <a:buFont typeface="Arial" charset="0"/>
              <a:buNone/>
              <a:defRPr/>
            </a:pPr>
            <a:endParaRPr lang="en-GB" sz="600" dirty="0" smtClean="0">
              <a:solidFill>
                <a:srgbClr val="002060"/>
              </a:solidFill>
              <a:latin typeface="Eurostile" pitchFamily="34" charset="0"/>
            </a:endParaRPr>
          </a:p>
          <a:p>
            <a:pPr marL="536575" indent="-536575" eaLnBrk="1" hangingPunct="1">
              <a:spcBef>
                <a:spcPct val="10000"/>
              </a:spcBef>
              <a:defRPr/>
            </a:pPr>
            <a:r>
              <a:rPr lang="en-GB" sz="2400" dirty="0" smtClean="0">
                <a:solidFill>
                  <a:srgbClr val="002060"/>
                </a:solidFill>
                <a:latin typeface="Eurostile" pitchFamily="34" charset="0"/>
              </a:rPr>
              <a:t>Standards and metadata</a:t>
            </a:r>
          </a:p>
          <a:p>
            <a:pPr marL="536575" indent="-536575" eaLnBrk="1" hangingPunct="1">
              <a:spcBef>
                <a:spcPct val="10000"/>
              </a:spcBef>
              <a:defRPr/>
            </a:pPr>
            <a:r>
              <a:rPr lang="en-GB" sz="2400" dirty="0" smtClean="0">
                <a:solidFill>
                  <a:srgbClr val="002060"/>
                </a:solidFill>
                <a:latin typeface="Eurostile" pitchFamily="34" charset="0"/>
              </a:rPr>
              <a:t>Automatic extraction of knowledge</a:t>
            </a:r>
          </a:p>
          <a:p>
            <a:pPr marL="536575" indent="-536575" eaLnBrk="1" hangingPunct="1">
              <a:spcBef>
                <a:spcPct val="10000"/>
              </a:spcBef>
              <a:defRPr/>
            </a:pPr>
            <a:r>
              <a:rPr lang="en-GB" sz="2400" dirty="0" smtClean="0">
                <a:solidFill>
                  <a:srgbClr val="002060"/>
                </a:solidFill>
                <a:latin typeface="Eurostile" pitchFamily="34" charset="0"/>
              </a:rPr>
              <a:t>Protocols for interoperability</a:t>
            </a:r>
          </a:p>
          <a:p>
            <a:pPr marL="536575" indent="-536575" eaLnBrk="1" hangingPunct="1">
              <a:spcBef>
                <a:spcPct val="10000"/>
              </a:spcBef>
              <a:defRPr/>
            </a:pPr>
            <a:r>
              <a:rPr lang="en-GB" sz="2400" dirty="0" smtClean="0">
                <a:solidFill>
                  <a:srgbClr val="002060"/>
                </a:solidFill>
                <a:latin typeface="Eurostile" pitchFamily="34" charset="0"/>
              </a:rPr>
              <a:t>Empowered search engines for complex data</a:t>
            </a:r>
          </a:p>
          <a:p>
            <a:pPr marL="536575" indent="-536575" eaLnBrk="1" hangingPunct="1">
              <a:spcBef>
                <a:spcPct val="10000"/>
              </a:spcBef>
              <a:defRPr/>
            </a:pPr>
            <a:r>
              <a:rPr lang="en-GB" sz="2400" dirty="0" smtClean="0">
                <a:solidFill>
                  <a:srgbClr val="002060"/>
                </a:solidFill>
                <a:latin typeface="Eurostile" pitchFamily="34" charset="0"/>
              </a:rPr>
              <a:t>Advanced repositories architectures</a:t>
            </a:r>
          </a:p>
          <a:p>
            <a:pPr marL="536575" indent="-536575" eaLnBrk="1" hangingPunct="1">
              <a:spcBef>
                <a:spcPct val="10000"/>
              </a:spcBef>
              <a:defRPr/>
            </a:pPr>
            <a:r>
              <a:rPr lang="en-GB" sz="2400" dirty="0" smtClean="0">
                <a:solidFill>
                  <a:srgbClr val="002060"/>
                </a:solidFill>
                <a:latin typeface="Eurostile" pitchFamily="34" charset="0"/>
              </a:rPr>
              <a:t>Rights </a:t>
            </a:r>
            <a:r>
              <a:rPr lang="en-GB" sz="2400" dirty="0" smtClean="0">
                <a:solidFill>
                  <a:srgbClr val="002060"/>
                </a:solidFill>
                <a:latin typeface="Eurostile" pitchFamily="34" charset="0"/>
              </a:rPr>
              <a:t>management</a:t>
            </a:r>
          </a:p>
          <a:p>
            <a:pPr marL="536575" indent="-536575" eaLnBrk="1" hangingPunct="1">
              <a:spcBef>
                <a:spcPct val="10000"/>
              </a:spcBef>
              <a:defRPr/>
            </a:pPr>
            <a:r>
              <a:rPr lang="en-GB" sz="2400" dirty="0" smtClean="0">
                <a:solidFill>
                  <a:srgbClr val="002060"/>
                </a:solidFill>
                <a:latin typeface="Eurostile" pitchFamily="34" charset="0"/>
              </a:rPr>
              <a:t>Use and re-use of content</a:t>
            </a:r>
          </a:p>
          <a:p>
            <a:pPr marL="536575" indent="-536575" eaLnBrk="1" hangingPunct="1">
              <a:spcBef>
                <a:spcPct val="10000"/>
              </a:spcBef>
              <a:defRPr/>
            </a:pPr>
            <a:r>
              <a:rPr lang="en-GB" sz="2400" dirty="0" smtClean="0">
                <a:solidFill>
                  <a:srgbClr val="002060"/>
                </a:solidFill>
                <a:latin typeface="Eurostile" pitchFamily="34" charset="0"/>
              </a:rPr>
              <a:t>Advanced </a:t>
            </a:r>
            <a:r>
              <a:rPr lang="en-GB" sz="2400" dirty="0" smtClean="0">
                <a:solidFill>
                  <a:srgbClr val="002060"/>
                </a:solidFill>
                <a:latin typeface="Eurostile" pitchFamily="34" charset="0"/>
              </a:rPr>
              <a:t>services for collections management</a:t>
            </a:r>
          </a:p>
          <a:p>
            <a:pPr marL="536575" indent="-536575" eaLnBrk="1" hangingPunct="1">
              <a:spcBef>
                <a:spcPct val="10000"/>
              </a:spcBef>
              <a:defRPr/>
            </a:pPr>
            <a:r>
              <a:rPr lang="en-GB" sz="2400" dirty="0" smtClean="0">
                <a:solidFill>
                  <a:srgbClr val="002060"/>
                </a:solidFill>
                <a:latin typeface="Eurostile" pitchFamily="34" charset="0"/>
              </a:rPr>
              <a:t>Multilingualism</a:t>
            </a:r>
          </a:p>
          <a:p>
            <a:pPr marL="536575" indent="-536575" eaLnBrk="1" hangingPunct="1">
              <a:spcBef>
                <a:spcPct val="10000"/>
              </a:spcBef>
              <a:defRPr/>
            </a:pPr>
            <a:r>
              <a:rPr lang="en-GB" sz="2400" dirty="0" smtClean="0">
                <a:solidFill>
                  <a:srgbClr val="002060"/>
                </a:solidFill>
                <a:latin typeface="Eurostile" pitchFamily="34" charset="0"/>
              </a:rPr>
              <a:t>Linked data and persistent identifiers</a:t>
            </a:r>
          </a:p>
        </p:txBody>
      </p:sp>
      <p:sp>
        <p:nvSpPr>
          <p:cNvPr id="19460" name="Segnaposto data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002060"/>
                </a:solidFill>
              </a:rPr>
              <a:t> </a:t>
            </a:r>
            <a:endParaRPr lang="it-IT" smtClean="0">
              <a:solidFill>
                <a:srgbClr val="00206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6403AC-B73A-4741-B4AE-50F6B01EE459}" type="slidenum">
              <a:rPr lang="it-IT"/>
              <a:pPr>
                <a:defRPr/>
              </a:pPr>
              <a:t>13</a:t>
            </a:fld>
            <a:r>
              <a:rPr lang="it-IT"/>
              <a:t>	</a:t>
            </a:r>
          </a:p>
        </p:txBody>
      </p:sp>
      <p:sp>
        <p:nvSpPr>
          <p:cNvPr id="19464" name="Segnaposto data 3"/>
          <p:cNvSpPr txBox="1">
            <a:spLocks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sz="1200" dirty="0" smtClean="0">
                <a:solidFill>
                  <a:srgbClr val="002060"/>
                </a:solidFill>
              </a:rPr>
              <a:t> </a:t>
            </a:r>
            <a:endParaRPr lang="it-IT" sz="1200" dirty="0">
              <a:solidFill>
                <a:srgbClr val="002060"/>
              </a:solidFill>
            </a:endParaRPr>
          </a:p>
        </p:txBody>
      </p:sp>
      <p:sp>
        <p:nvSpPr>
          <p:cNvPr id="19465" name="Segnaposto piè di pagina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nl-NL" smtClean="0">
                <a:solidFill>
                  <a:srgbClr val="002060"/>
                </a:solidFill>
              </a:rPr>
              <a:t>EGI Technical Forum  Amsterdam 15/09/2010</a:t>
            </a:r>
            <a:endParaRPr lang="it-IT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But life sometimes is less difficult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Excellent Data Management Report from e-IRG</a:t>
            </a:r>
          </a:p>
          <a:p>
            <a:r>
              <a:rPr lang="en-GB" sz="2800" dirty="0" smtClean="0"/>
              <a:t>Other European projects having the same or like requirements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/>
              <a:t>- </a:t>
            </a:r>
            <a:r>
              <a:rPr lang="en-GB" sz="2400" dirty="0" smtClean="0"/>
              <a:t>sometimes difficult to really cooperate – share information (project has its own deliverables, not enough person power to take some extra work, ...)</a:t>
            </a:r>
          </a:p>
          <a:p>
            <a:pPr>
              <a:buNone/>
            </a:pPr>
            <a:r>
              <a:rPr lang="en-GB" sz="2400" dirty="0" smtClean="0"/>
              <a:t>	</a:t>
            </a:r>
            <a:r>
              <a:rPr lang="en-GB" sz="2400" dirty="0" smtClean="0"/>
              <a:t>-when project finished , no organised structure left</a:t>
            </a:r>
          </a:p>
          <a:p>
            <a:r>
              <a:rPr lang="en-GB" sz="2800" dirty="0" smtClean="0"/>
              <a:t>Sustainable organisations (ERIC or other)</a:t>
            </a:r>
          </a:p>
          <a:p>
            <a:pPr lvl="1"/>
            <a:r>
              <a:rPr lang="en-GB" sz="2400" dirty="0" smtClean="0"/>
              <a:t>Will help cooperation, common tools for data </a:t>
            </a:r>
            <a:r>
              <a:rPr lang="en-GB" sz="2400" dirty="0" err="1" smtClean="0"/>
              <a:t>managment</a:t>
            </a:r>
            <a:r>
              <a:rPr lang="en-GB" sz="2400" dirty="0" smtClean="0"/>
              <a:t>,</a:t>
            </a:r>
          </a:p>
          <a:p>
            <a:pPr lvl="1"/>
            <a:r>
              <a:rPr lang="en-GB" sz="2400" dirty="0" smtClean="0"/>
              <a:t>Interoperability, metadata, ...</a:t>
            </a:r>
          </a:p>
          <a:p>
            <a:pPr>
              <a:buNone/>
            </a:pP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EGI Technical Forum  Amsterdam 15/09/2010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7255B-4EF9-468F-AC2A-0CBCE784C96C}" type="slidenum">
              <a:rPr lang="it-IT" smtClean="0"/>
              <a:pPr>
                <a:defRPr/>
              </a:pPr>
              <a:t>14</a:t>
            </a:fld>
            <a:r>
              <a:rPr lang="it-IT" smtClean="0"/>
              <a:t>	</a:t>
            </a:r>
            <a:endParaRPr lang="it-IT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1357313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it-IT" b="1" dirty="0" smtClean="0">
                <a:solidFill>
                  <a:srgbClr val="002060"/>
                </a:solidFill>
                <a:latin typeface="Eurostile" pitchFamily="34" charset="0"/>
              </a:rPr>
              <a:t>	</a:t>
            </a:r>
            <a:r>
              <a:rPr lang="it-IT" sz="4000" b="1" dirty="0" smtClean="0">
                <a:solidFill>
                  <a:srgbClr val="C00000"/>
                </a:solidFill>
                <a:latin typeface="Eurostile" pitchFamily="34" charset="0"/>
              </a:rPr>
              <a:t>Thank you for your attention</a:t>
            </a:r>
            <a:endParaRPr lang="it-IT" b="1" dirty="0" smtClean="0">
              <a:solidFill>
                <a:srgbClr val="C00000"/>
              </a:solidFill>
              <a:latin typeface="Eurostile" pitchFamily="34" charset="0"/>
            </a:endParaRPr>
          </a:p>
          <a:p>
            <a:pPr algn="ctr" eaLnBrk="1" hangingPunct="1"/>
            <a:endParaRPr lang="it-IT" b="1" dirty="0" smtClean="0">
              <a:solidFill>
                <a:srgbClr val="002060"/>
              </a:solidFill>
              <a:latin typeface="Eurostile" pitchFamily="34" charset="0"/>
            </a:endParaRPr>
          </a:p>
          <a:p>
            <a:pPr algn="ctr" eaLnBrk="1" hangingPunct="1">
              <a:buFontTx/>
              <a:buNone/>
            </a:pPr>
            <a:r>
              <a:rPr lang="it-IT" b="1" dirty="0" smtClean="0">
                <a:solidFill>
                  <a:srgbClr val="002060"/>
                </a:solidFill>
                <a:latin typeface="Eurostile" pitchFamily="34" charset="0"/>
              </a:rPr>
              <a:t>	</a:t>
            </a:r>
            <a:endParaRPr lang="it-IT" u="sng" dirty="0" smtClean="0">
              <a:solidFill>
                <a:srgbClr val="002060"/>
              </a:solidFill>
              <a:latin typeface="Eurostile" pitchFamily="34" charset="0"/>
            </a:endParaRPr>
          </a:p>
          <a:p>
            <a:pPr algn="ctr" eaLnBrk="1" hangingPunct="1">
              <a:buFontTx/>
              <a:buNone/>
            </a:pPr>
            <a:r>
              <a:rPr lang="it-IT" u="sng" dirty="0" smtClean="0">
                <a:solidFill>
                  <a:srgbClr val="002060"/>
                </a:solidFill>
                <a:latin typeface="Eurostile" pitchFamily="34" charset="0"/>
                <a:hlinkClick r:id="rId3"/>
              </a:rPr>
              <a:t>www.dc-net.org</a:t>
            </a:r>
            <a:endParaRPr lang="it-IT" u="sng" dirty="0" smtClean="0">
              <a:solidFill>
                <a:srgbClr val="002060"/>
              </a:solidFill>
              <a:latin typeface="Eurostile" pitchFamily="34" charset="0"/>
            </a:endParaRPr>
          </a:p>
          <a:p>
            <a:pPr algn="ctr" eaLnBrk="1" hangingPunct="1">
              <a:buFontTx/>
              <a:buNone/>
            </a:pPr>
            <a:r>
              <a:rPr lang="it-IT" u="sng" dirty="0" smtClean="0">
                <a:solidFill>
                  <a:srgbClr val="002060"/>
                </a:solidFill>
                <a:latin typeface="Eurostile" pitchFamily="34" charset="0"/>
              </a:rPr>
              <a:t>info@dc-net.org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7255B-4EF9-468F-AC2A-0CBCE784C96C}" type="slidenum">
              <a:rPr lang="it-IT" smtClean="0"/>
              <a:pPr>
                <a:defRPr/>
              </a:pPr>
              <a:t>15</a:t>
            </a:fld>
            <a:r>
              <a:rPr lang="it-IT" smtClean="0"/>
              <a:t>	</a:t>
            </a:r>
            <a:endParaRPr lang="it-IT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EGI Technical Forum  Amsterdam 15/09/2010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it-IT" b="1" smtClean="0">
                <a:solidFill>
                  <a:srgbClr val="C00000"/>
                </a:solidFill>
                <a:latin typeface="Eurostile" pitchFamily="34" charset="0"/>
              </a:rPr>
              <a:t>DC-NET in a glance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00200"/>
            <a:ext cx="8208962" cy="4525963"/>
          </a:xfrm>
        </p:spPr>
        <p:txBody>
          <a:bodyPr/>
          <a:lstStyle/>
          <a:p>
            <a:pPr marL="342900" lvl="1" indent="-342900" eaLnBrk="1" hangingPunct="1">
              <a:buFont typeface="Arial" charset="0"/>
              <a:buChar char="•"/>
            </a:pPr>
            <a:r>
              <a:rPr lang="en-GB" dirty="0" smtClean="0">
                <a:solidFill>
                  <a:srgbClr val="002060"/>
                </a:solidFill>
                <a:latin typeface="Eurostile" pitchFamily="34" charset="0"/>
              </a:rPr>
              <a:t>DC-NET is an ERA-NET aiming to the coordination of programmes</a:t>
            </a:r>
          </a:p>
          <a:p>
            <a:pPr eaLnBrk="1" hangingPunct="1"/>
            <a:r>
              <a:rPr lang="en-GB" sz="2800" dirty="0" smtClean="0">
                <a:solidFill>
                  <a:srgbClr val="002060"/>
                </a:solidFill>
                <a:latin typeface="Eurostile" pitchFamily="34" charset="0"/>
              </a:rPr>
              <a:t>Research field: </a:t>
            </a:r>
            <a:r>
              <a:rPr lang="en-GB" sz="2800" dirty="0" smtClean="0">
                <a:solidFill>
                  <a:srgbClr val="002060"/>
                </a:solidFill>
                <a:latin typeface="Eurostile" pitchFamily="34" charset="0"/>
              </a:rPr>
              <a:t>e-infrastructures </a:t>
            </a:r>
            <a:r>
              <a:rPr lang="en-GB" sz="2800" dirty="0" smtClean="0">
                <a:solidFill>
                  <a:srgbClr val="002060"/>
                </a:solidFill>
                <a:latin typeface="Eurostile" pitchFamily="34" charset="0"/>
              </a:rPr>
              <a:t>for the digital cultural heritage</a:t>
            </a:r>
          </a:p>
          <a:p>
            <a:pPr eaLnBrk="1" hangingPunct="1"/>
            <a:r>
              <a:rPr lang="en-GB" sz="2800" dirty="0" smtClean="0">
                <a:solidFill>
                  <a:srgbClr val="002060"/>
                </a:solidFill>
                <a:latin typeface="Eurostile" pitchFamily="34" charset="0"/>
              </a:rPr>
              <a:t>Duration: 24 months</a:t>
            </a:r>
          </a:p>
          <a:p>
            <a:pPr eaLnBrk="1" hangingPunct="1"/>
            <a:r>
              <a:rPr lang="en-GB" sz="2800" dirty="0" smtClean="0">
                <a:solidFill>
                  <a:srgbClr val="002060"/>
                </a:solidFill>
                <a:latin typeface="Eurostile" pitchFamily="34" charset="0"/>
              </a:rPr>
              <a:t>Starting 1</a:t>
            </a:r>
            <a:r>
              <a:rPr lang="en-GB" sz="2800" baseline="30000" dirty="0" smtClean="0">
                <a:solidFill>
                  <a:srgbClr val="002060"/>
                </a:solidFill>
                <a:latin typeface="Eurostile" pitchFamily="34" charset="0"/>
              </a:rPr>
              <a:t>st</a:t>
            </a:r>
            <a:r>
              <a:rPr lang="en-GB" sz="2800" dirty="0" smtClean="0">
                <a:solidFill>
                  <a:srgbClr val="002060"/>
                </a:solidFill>
                <a:latin typeface="Eurostile" pitchFamily="34" charset="0"/>
              </a:rPr>
              <a:t> December </a:t>
            </a:r>
            <a:r>
              <a:rPr lang="en-GB" sz="2800" dirty="0" smtClean="0">
                <a:solidFill>
                  <a:srgbClr val="002060"/>
                </a:solidFill>
                <a:latin typeface="Eurostile" pitchFamily="34" charset="0"/>
              </a:rPr>
              <a:t>2009</a:t>
            </a:r>
          </a:p>
          <a:p>
            <a:pPr eaLnBrk="1" hangingPunct="1"/>
            <a:r>
              <a:rPr lang="en-GB" sz="2400" dirty="0" smtClean="0">
                <a:solidFill>
                  <a:srgbClr val="002060"/>
                </a:solidFill>
                <a:latin typeface="Eurostile" pitchFamily="34" charset="0"/>
              </a:rPr>
              <a:t>How to use existing e-infrastructures by Digital Heritage organisations and specify requirements for new services</a:t>
            </a:r>
          </a:p>
          <a:p>
            <a:pPr eaLnBrk="1" hangingPunct="1"/>
            <a:r>
              <a:rPr lang="en-GB" sz="2400" dirty="0" smtClean="0">
                <a:solidFill>
                  <a:srgbClr val="002060"/>
                </a:solidFill>
                <a:latin typeface="Eurostile" pitchFamily="34" charset="0"/>
              </a:rPr>
              <a:t>Define research priorities according to e-infrastructure availability</a:t>
            </a:r>
            <a:endParaRPr lang="en-GB" sz="2400" dirty="0" smtClean="0">
              <a:solidFill>
                <a:srgbClr val="002060"/>
              </a:solidFill>
              <a:latin typeface="Eurostile" pitchFamily="34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2060"/>
                </a:solidFill>
              </a:rPr>
              <a:t>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04396B-6785-4DE2-A877-6CCD0CF5337B}" type="slidenum">
              <a:rPr lang="it-IT"/>
              <a:pPr>
                <a:defRPr/>
              </a:pPr>
              <a:t>2</a:t>
            </a:fld>
            <a:r>
              <a:rPr lang="it-IT"/>
              <a:t>	</a:t>
            </a:r>
          </a:p>
        </p:txBody>
      </p:sp>
      <p:sp>
        <p:nvSpPr>
          <p:cNvPr id="13320" name="Segnaposto data 3"/>
          <p:cNvSpPr txBox="1">
            <a:spLocks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it-IT" sz="1200" dirty="0">
              <a:solidFill>
                <a:srgbClr val="002060"/>
              </a:solidFill>
            </a:endParaRPr>
          </a:p>
        </p:txBody>
      </p:sp>
      <p:sp>
        <p:nvSpPr>
          <p:cNvPr id="13321" name="Segnaposto piè di pagina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nl-NL" smtClean="0">
                <a:solidFill>
                  <a:srgbClr val="002060"/>
                </a:solidFill>
              </a:rPr>
              <a:t>EGI Technical Forum  Amsterdam 15/09/2010</a:t>
            </a:r>
            <a:endParaRPr lang="it-IT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algn="r" eaLnBrk="1" hangingPunct="1"/>
            <a:r>
              <a:rPr lang="it-IT" sz="4000" b="1" smtClean="0">
                <a:solidFill>
                  <a:srgbClr val="C00000"/>
                </a:solidFill>
                <a:latin typeface="Eurostile" pitchFamily="34" charset="0"/>
              </a:rPr>
              <a:t>Partners: </a:t>
            </a:r>
            <a:br>
              <a:rPr lang="it-IT" sz="4000" b="1" smtClean="0">
                <a:solidFill>
                  <a:srgbClr val="C00000"/>
                </a:solidFill>
                <a:latin typeface="Eurostile" pitchFamily="34" charset="0"/>
              </a:rPr>
            </a:br>
            <a:r>
              <a:rPr lang="it-IT" sz="4000" b="1" smtClean="0">
                <a:solidFill>
                  <a:srgbClr val="C00000"/>
                </a:solidFill>
                <a:latin typeface="Eurostile" pitchFamily="34" charset="0"/>
              </a:rPr>
              <a:t>7 Ministries from 7 EU countries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412875"/>
            <a:ext cx="8532812" cy="4930775"/>
          </a:xfrm>
        </p:spPr>
        <p:txBody>
          <a:bodyPr>
            <a:spAutoFit/>
          </a:bodyPr>
          <a:lstStyle/>
          <a:p>
            <a:pPr eaLnBrk="1" hangingPunct="1"/>
            <a:r>
              <a:rPr lang="en-GB" sz="2400" b="1" smtClean="0">
                <a:solidFill>
                  <a:srgbClr val="C00000"/>
                </a:solidFill>
              </a:rPr>
              <a:t>Italy: </a:t>
            </a:r>
            <a:r>
              <a:rPr lang="it-IT" sz="2400" smtClean="0">
                <a:solidFill>
                  <a:srgbClr val="002060"/>
                </a:solidFill>
              </a:rPr>
              <a:t>Ministero per i beni e le attività culturali - Istituto Centrale per il Catalogo Unico (coordinator)</a:t>
            </a:r>
          </a:p>
          <a:p>
            <a:pPr eaLnBrk="1" hangingPunct="1"/>
            <a:r>
              <a:rPr lang="en-GB" sz="2400" b="1" smtClean="0">
                <a:solidFill>
                  <a:srgbClr val="C00000"/>
                </a:solidFill>
              </a:rPr>
              <a:t>(*) Belgium: </a:t>
            </a:r>
            <a:r>
              <a:rPr lang="it-IT" sz="2400" smtClean="0">
                <a:solidFill>
                  <a:srgbClr val="002060"/>
                </a:solidFill>
              </a:rPr>
              <a:t>Politique scientifique fédéral/Federaal Wetenschapsbeleid - STIS</a:t>
            </a:r>
            <a:endParaRPr lang="en-GB" sz="2400" smtClean="0">
              <a:solidFill>
                <a:srgbClr val="002060"/>
              </a:solidFill>
            </a:endParaRPr>
          </a:p>
          <a:p>
            <a:pPr eaLnBrk="1" hangingPunct="1"/>
            <a:r>
              <a:rPr lang="en-US" sz="2400" b="1" smtClean="0">
                <a:solidFill>
                  <a:srgbClr val="C00000"/>
                </a:solidFill>
              </a:rPr>
              <a:t>Estonia: </a:t>
            </a:r>
            <a:r>
              <a:rPr lang="en-US" sz="2400" smtClean="0">
                <a:solidFill>
                  <a:srgbClr val="002060"/>
                </a:solidFill>
              </a:rPr>
              <a:t>Eesti Vabariigi Kultuuriministeerium</a:t>
            </a:r>
            <a:endParaRPr lang="it-IT" sz="2400" smtClean="0">
              <a:solidFill>
                <a:srgbClr val="002060"/>
              </a:solidFill>
            </a:endParaRPr>
          </a:p>
          <a:p>
            <a:pPr eaLnBrk="1" hangingPunct="1"/>
            <a:r>
              <a:rPr lang="fr-FR" sz="2400" b="1" smtClean="0">
                <a:solidFill>
                  <a:srgbClr val="C00000"/>
                </a:solidFill>
              </a:rPr>
              <a:t>France: </a:t>
            </a:r>
            <a:r>
              <a:rPr lang="fr-FR" sz="2400" smtClean="0">
                <a:solidFill>
                  <a:srgbClr val="002060"/>
                </a:solidFill>
              </a:rPr>
              <a:t>Ministère de la Culture e la Communication – Mission de la Recherce </a:t>
            </a:r>
          </a:p>
          <a:p>
            <a:pPr eaLnBrk="1" hangingPunct="1"/>
            <a:r>
              <a:rPr lang="en-GB" sz="2400" b="1" smtClean="0">
                <a:solidFill>
                  <a:srgbClr val="C00000"/>
                </a:solidFill>
              </a:rPr>
              <a:t>Greece: </a:t>
            </a:r>
            <a:r>
              <a:rPr lang="it-IT" sz="2400" smtClean="0">
                <a:solidFill>
                  <a:srgbClr val="002060"/>
                </a:solidFill>
              </a:rPr>
              <a:t>Υπουργείο Πολιτισμού [</a:t>
            </a:r>
            <a:r>
              <a:rPr lang="en-GB" sz="2400" smtClean="0">
                <a:solidFill>
                  <a:srgbClr val="002060"/>
                </a:solidFill>
              </a:rPr>
              <a:t>Hellenic Ministry of Culture]</a:t>
            </a:r>
          </a:p>
          <a:p>
            <a:pPr eaLnBrk="1" hangingPunct="1"/>
            <a:r>
              <a:rPr lang="en-GB" sz="2400" b="1" smtClean="0">
                <a:solidFill>
                  <a:srgbClr val="C00000"/>
                </a:solidFill>
              </a:rPr>
              <a:t>Hungary: </a:t>
            </a:r>
            <a:r>
              <a:rPr lang="en-GB" sz="2400" smtClean="0">
                <a:solidFill>
                  <a:srgbClr val="002060"/>
                </a:solidFill>
              </a:rPr>
              <a:t>Oktatási Kulturális Minisztérium</a:t>
            </a:r>
          </a:p>
          <a:p>
            <a:pPr eaLnBrk="1" hangingPunct="1"/>
            <a:r>
              <a:rPr lang="it-IT" sz="2400" b="1" smtClean="0">
                <a:solidFill>
                  <a:srgbClr val="C00000"/>
                </a:solidFill>
              </a:rPr>
              <a:t>Slovenia: </a:t>
            </a:r>
            <a:r>
              <a:rPr lang="it-IT" sz="2400" smtClean="0">
                <a:solidFill>
                  <a:srgbClr val="002060"/>
                </a:solidFill>
              </a:rPr>
              <a:t>Ministrstvo za Kulturo Slovenia</a:t>
            </a:r>
          </a:p>
          <a:p>
            <a:pPr eaLnBrk="1" hangingPunct="1"/>
            <a:r>
              <a:rPr lang="en-US" sz="2400" b="1" smtClean="0">
                <a:solidFill>
                  <a:srgbClr val="C00000"/>
                </a:solidFill>
              </a:rPr>
              <a:t>(*) Sweden:</a:t>
            </a:r>
            <a:r>
              <a:rPr lang="en-US" sz="2400" smtClean="0">
                <a:solidFill>
                  <a:srgbClr val="002060"/>
                </a:solidFill>
              </a:rPr>
              <a:t> Riksarchivet</a:t>
            </a:r>
          </a:p>
          <a:p>
            <a:pPr eaLnBrk="1" hangingPunct="1">
              <a:buFont typeface="Arial" charset="0"/>
              <a:buNone/>
            </a:pPr>
            <a:r>
              <a:rPr lang="en-US" sz="1500" b="1" smtClean="0">
                <a:solidFill>
                  <a:srgbClr val="002060"/>
                </a:solidFill>
                <a:latin typeface="Eurostile" pitchFamily="34" charset="0"/>
              </a:rPr>
              <a:t>(*) in Belgium &amp; Sweden partners were delegated from their respective national/regional  Ministries</a:t>
            </a:r>
            <a:endParaRPr lang="en-GB" sz="1500" b="1" smtClean="0">
              <a:solidFill>
                <a:srgbClr val="002060"/>
              </a:solidFill>
              <a:latin typeface="Eurostile" pitchFamily="34" charset="0"/>
            </a:endParaRPr>
          </a:p>
        </p:txBody>
      </p:sp>
      <p:sp>
        <p:nvSpPr>
          <p:cNvPr id="14340" name="Segnaposto data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002060"/>
                </a:solidFill>
              </a:rPr>
              <a:t> </a:t>
            </a:r>
            <a:endParaRPr lang="it-IT" smtClean="0">
              <a:solidFill>
                <a:srgbClr val="00206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048B1-3338-4901-BC6D-D38E24C8AC5E}" type="slidenum">
              <a:rPr lang="it-IT"/>
              <a:pPr>
                <a:defRPr/>
              </a:pPr>
              <a:t>3</a:t>
            </a:fld>
            <a:r>
              <a:rPr lang="it-IT"/>
              <a:t>	</a:t>
            </a:r>
          </a:p>
        </p:txBody>
      </p:sp>
      <p:sp>
        <p:nvSpPr>
          <p:cNvPr id="14344" name="Segnaposto data 3"/>
          <p:cNvSpPr txBox="1">
            <a:spLocks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sz="1200">
                <a:solidFill>
                  <a:srgbClr val="002060"/>
                </a:solidFill>
              </a:rPr>
              <a:t>Antonella Fresa, MiBAC</a:t>
            </a:r>
          </a:p>
        </p:txBody>
      </p:sp>
      <p:sp>
        <p:nvSpPr>
          <p:cNvPr id="14345" name="Segnaposto piè di pagina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nl-NL" smtClean="0">
                <a:solidFill>
                  <a:srgbClr val="002060"/>
                </a:solidFill>
              </a:rPr>
              <a:t>EGI Technical Forum  Amsterdam 15/09/2010</a:t>
            </a:r>
            <a:endParaRPr lang="it-IT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1"/>
          <p:cNvSpPr>
            <a:spLocks noGrp="1"/>
          </p:cNvSpPr>
          <p:nvPr>
            <p:ph type="title"/>
          </p:nvPr>
        </p:nvSpPr>
        <p:spPr>
          <a:xfrm>
            <a:off x="1285875" y="500063"/>
            <a:ext cx="7543800" cy="1082675"/>
          </a:xfrm>
        </p:spPr>
        <p:txBody>
          <a:bodyPr/>
          <a:lstStyle/>
          <a:p>
            <a:pPr algn="r"/>
            <a:r>
              <a:rPr lang="en-US" sz="4000" b="1" smtClean="0">
                <a:solidFill>
                  <a:srgbClr val="C00000"/>
                </a:solidFill>
                <a:latin typeface="Eurostile" pitchFamily="34" charset="0"/>
              </a:rPr>
              <a:t>The state of the art </a:t>
            </a:r>
            <a:r>
              <a:rPr lang="it-IT" sz="4000" b="1" smtClean="0">
                <a:solidFill>
                  <a:srgbClr val="C00000"/>
                </a:solidFill>
                <a:latin typeface="Eurostile" pitchFamily="34" charset="0"/>
              </a:rPr>
              <a:t/>
            </a:r>
            <a:br>
              <a:rPr lang="it-IT" sz="4000" b="1" smtClean="0">
                <a:solidFill>
                  <a:srgbClr val="C00000"/>
                </a:solidFill>
                <a:latin typeface="Eurostile" pitchFamily="34" charset="0"/>
              </a:rPr>
            </a:br>
            <a:endParaRPr lang="it-IT" sz="4000" smtClean="0"/>
          </a:p>
        </p:txBody>
      </p:sp>
      <p:sp>
        <p:nvSpPr>
          <p:cNvPr id="15363" name="Segnaposto contenuto 2"/>
          <p:cNvSpPr>
            <a:spLocks noGrp="1"/>
          </p:cNvSpPr>
          <p:nvPr>
            <p:ph idx="1"/>
          </p:nvPr>
        </p:nvSpPr>
        <p:spPr>
          <a:xfrm>
            <a:off x="611188" y="1268413"/>
            <a:ext cx="8229600" cy="3311525"/>
          </a:xfrm>
        </p:spPr>
        <p:txBody>
          <a:bodyPr/>
          <a:lstStyle/>
          <a:p>
            <a:pPr marL="342900" lvl="1" indent="-342900" eaLnBrk="1" hangingPunct="1">
              <a:buFont typeface="Arial" charset="0"/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The last 10 years have been devoted to:</a:t>
            </a:r>
          </a:p>
          <a:p>
            <a:pPr marL="342900" lvl="1" indent="-342900" eaLnBrk="1" hangingPunct="1">
              <a:buFontTx/>
              <a:buChar char="-"/>
            </a:pPr>
            <a:r>
              <a:rPr lang="en-US" sz="2400" dirty="0" smtClean="0">
                <a:solidFill>
                  <a:srgbClr val="002060"/>
                </a:solidFill>
              </a:rPr>
              <a:t>initiate the mass digitization in Europe</a:t>
            </a:r>
          </a:p>
          <a:p>
            <a:pPr marL="342900" lvl="1" indent="-342900" eaLnBrk="1" hangingPunct="1">
              <a:buFontTx/>
              <a:buChar char="-"/>
            </a:pPr>
            <a:r>
              <a:rPr lang="en-US" sz="2400" dirty="0" smtClean="0">
                <a:solidFill>
                  <a:srgbClr val="002060"/>
                </a:solidFill>
              </a:rPr>
              <a:t>develop a common platform of standards and recommendation for digitization</a:t>
            </a:r>
          </a:p>
          <a:p>
            <a:pPr marL="342900" lvl="1" indent="-342900" eaLnBrk="1" hangingPunct="1">
              <a:buFontTx/>
              <a:buChar char="-"/>
            </a:pPr>
            <a:r>
              <a:rPr lang="en-US" sz="2400" dirty="0" smtClean="0">
                <a:solidFill>
                  <a:srgbClr val="002060"/>
                </a:solidFill>
              </a:rPr>
              <a:t>create portals and websites</a:t>
            </a:r>
          </a:p>
          <a:p>
            <a:pPr marL="342900" lvl="1" indent="-342900" eaLnBrk="1" hangingPunct="1">
              <a:buFont typeface="Arial" charset="0"/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The current challenges:</a:t>
            </a:r>
          </a:p>
          <a:p>
            <a:pPr marL="342900" lvl="1" indent="-342900" eaLnBrk="1" hangingPunct="1">
              <a:buFontTx/>
              <a:buChar char="-"/>
            </a:pPr>
            <a:r>
              <a:rPr lang="en-US" sz="2400" dirty="0" smtClean="0">
                <a:solidFill>
                  <a:srgbClr val="002060"/>
                </a:solidFill>
              </a:rPr>
              <a:t>To reduce cost of digitization and to increase volume of data to a real “critical mass”</a:t>
            </a:r>
          </a:p>
          <a:p>
            <a:pPr marL="342900" lvl="1" indent="-342900" eaLnBrk="1" hangingPunct="1">
              <a:buFontTx/>
              <a:buChar char="-"/>
            </a:pPr>
            <a:r>
              <a:rPr lang="en-US" sz="2400" dirty="0" smtClean="0">
                <a:solidFill>
                  <a:srgbClr val="002060"/>
                </a:solidFill>
              </a:rPr>
              <a:t>To create advanced services for access, use, re-use and  preservation of digital content</a:t>
            </a:r>
          </a:p>
          <a:p>
            <a:pPr marL="342900" lvl="1" indent="-342900" eaLnBrk="1" hangingPunct="1">
              <a:buFontTx/>
              <a:buChar char="-"/>
            </a:pPr>
            <a:r>
              <a:rPr lang="en-US" sz="2400" dirty="0" smtClean="0">
                <a:solidFill>
                  <a:srgbClr val="002060"/>
                </a:solidFill>
              </a:rPr>
              <a:t>To integrate different sources of data into a common infrastructure for </a:t>
            </a:r>
            <a:r>
              <a:rPr lang="en-US" sz="2400" dirty="0" smtClean="0">
                <a:solidFill>
                  <a:srgbClr val="002060"/>
                </a:solidFill>
              </a:rPr>
              <a:t>research </a:t>
            </a:r>
            <a:r>
              <a:rPr lang="en-US" sz="2400" dirty="0" smtClean="0">
                <a:solidFill>
                  <a:srgbClr val="002060"/>
                </a:solidFill>
              </a:rPr>
              <a:t>and </a:t>
            </a:r>
            <a:r>
              <a:rPr lang="en-US" sz="2400" dirty="0" smtClean="0">
                <a:solidFill>
                  <a:srgbClr val="002060"/>
                </a:solidFill>
              </a:rPr>
              <a:t>citizens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342900" lvl="1" indent="-342900" eaLnBrk="1" hangingPunct="1">
              <a:buFontTx/>
              <a:buChar char="-"/>
            </a:pPr>
            <a:endParaRPr lang="en-US" b="1" dirty="0" smtClean="0">
              <a:solidFill>
                <a:srgbClr val="002060"/>
              </a:solidFill>
            </a:endParaRPr>
          </a:p>
          <a:p>
            <a:pPr marL="342900" lvl="1" indent="-342900" eaLnBrk="1" hangingPunct="1">
              <a:buFontTx/>
              <a:buChar char="-"/>
            </a:pPr>
            <a:endParaRPr lang="it-IT" dirty="0" smtClean="0">
              <a:solidFill>
                <a:srgbClr val="002060"/>
              </a:solidFill>
            </a:endParaRPr>
          </a:p>
          <a:p>
            <a:endParaRPr lang="it-IT" dirty="0" smtClean="0"/>
          </a:p>
        </p:txBody>
      </p:sp>
      <p:sp>
        <p:nvSpPr>
          <p:cNvPr id="15366" name="Segnaposto data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002060"/>
                </a:solidFill>
              </a:rPr>
              <a:t> </a:t>
            </a:r>
            <a:endParaRPr lang="it-IT" smtClean="0">
              <a:solidFill>
                <a:srgbClr val="002060"/>
              </a:solidFill>
            </a:endParaRPr>
          </a:p>
        </p:txBody>
      </p:sp>
      <p:sp>
        <p:nvSpPr>
          <p:cNvPr id="15367" name="Segnaposto piè di pagina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nl-NL" smtClean="0">
                <a:solidFill>
                  <a:srgbClr val="002060"/>
                </a:solidFill>
              </a:rPr>
              <a:t>EGI Technical Forum  Amsterdam 15/09/2010</a:t>
            </a:r>
            <a:endParaRPr lang="it-IT" smtClean="0">
              <a:solidFill>
                <a:srgbClr val="00206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7255B-4EF9-468F-AC2A-0CBCE784C96C}" type="slidenum">
              <a:rPr lang="it-IT" smtClean="0"/>
              <a:pPr>
                <a:defRPr/>
              </a:pPr>
              <a:t>4</a:t>
            </a:fld>
            <a:r>
              <a:rPr lang="it-IT" smtClean="0"/>
              <a:t>	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CasellaDiTesto 12"/>
          <p:cNvSpPr txBox="1">
            <a:spLocks noChangeArrowheads="1"/>
          </p:cNvSpPr>
          <p:nvPr/>
        </p:nvSpPr>
        <p:spPr bwMode="auto">
          <a:xfrm>
            <a:off x="0" y="1857375"/>
            <a:ext cx="2928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6389" name="Picture 4" descr="nuovo logo minerva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2071688"/>
            <a:ext cx="29146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5" descr="michael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88" y="3071813"/>
            <a:ext cx="20256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Immagine 3" descr="DCnetlogo (2)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3" y="2571750"/>
            <a:ext cx="928687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ttangolo 16"/>
          <p:cNvSpPr/>
          <p:nvPr/>
        </p:nvSpPr>
        <p:spPr>
          <a:xfrm>
            <a:off x="357188" y="2071688"/>
            <a:ext cx="4000500" cy="10001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2643188" y="3071813"/>
            <a:ext cx="2071687" cy="10001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9" name="Rettangolo 18"/>
          <p:cNvSpPr/>
          <p:nvPr/>
        </p:nvSpPr>
        <p:spPr>
          <a:xfrm>
            <a:off x="5072063" y="2500313"/>
            <a:ext cx="1785937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6395" name="CasellaDiTesto 19"/>
          <p:cNvSpPr txBox="1">
            <a:spLocks noChangeArrowheads="1"/>
          </p:cNvSpPr>
          <p:nvPr/>
        </p:nvSpPr>
        <p:spPr bwMode="auto">
          <a:xfrm>
            <a:off x="357188" y="1785938"/>
            <a:ext cx="3286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i="1">
                <a:solidFill>
                  <a:schemeClr val="tx1"/>
                </a:solidFill>
              </a:rPr>
              <a:t>RECOMMENDATION &amp; GUIDELINES</a:t>
            </a:r>
          </a:p>
        </p:txBody>
      </p:sp>
      <p:sp>
        <p:nvSpPr>
          <p:cNvPr id="16396" name="CasellaDiTesto 21"/>
          <p:cNvSpPr txBox="1">
            <a:spLocks noChangeArrowheads="1"/>
          </p:cNvSpPr>
          <p:nvPr/>
        </p:nvSpPr>
        <p:spPr bwMode="auto">
          <a:xfrm>
            <a:off x="2571750" y="4214813"/>
            <a:ext cx="2500313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i="1">
                <a:solidFill>
                  <a:schemeClr val="tx1"/>
                </a:solidFill>
              </a:rPr>
              <a:t>DATA MODEL, ORGANISATION,</a:t>
            </a:r>
          </a:p>
          <a:p>
            <a:pPr algn="ctr"/>
            <a:r>
              <a:rPr lang="it-IT" i="1">
                <a:solidFill>
                  <a:schemeClr val="tx1"/>
                </a:solidFill>
              </a:rPr>
              <a:t>GOVERNANCE</a:t>
            </a:r>
          </a:p>
        </p:txBody>
      </p:sp>
      <p:sp>
        <p:nvSpPr>
          <p:cNvPr id="16397" name="CasellaDiTesto 22"/>
          <p:cNvSpPr txBox="1">
            <a:spLocks noChangeArrowheads="1"/>
          </p:cNvSpPr>
          <p:nvPr/>
        </p:nvSpPr>
        <p:spPr bwMode="auto">
          <a:xfrm>
            <a:off x="5076825" y="1916113"/>
            <a:ext cx="3286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i="1">
                <a:solidFill>
                  <a:schemeClr val="tx1"/>
                </a:solidFill>
              </a:rPr>
              <a:t>DEVELOPMENT OF POLICIES &amp; DEPLOYMENT OF SERVICES</a:t>
            </a:r>
          </a:p>
        </p:txBody>
      </p:sp>
      <p:sp>
        <p:nvSpPr>
          <p:cNvPr id="16398" name="CasellaDiTesto 23"/>
          <p:cNvSpPr txBox="1">
            <a:spLocks noChangeArrowheads="1"/>
          </p:cNvSpPr>
          <p:nvPr/>
        </p:nvSpPr>
        <p:spPr bwMode="auto">
          <a:xfrm>
            <a:off x="6143625" y="3214688"/>
            <a:ext cx="3000375" cy="830262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600">
                <a:solidFill>
                  <a:schemeClr val="tx1"/>
                </a:solidFill>
              </a:rPr>
              <a:t>DIGITAL CULTURAL HERITAGE  </a:t>
            </a:r>
          </a:p>
          <a:p>
            <a:pPr algn="ctr"/>
            <a:r>
              <a:rPr lang="it-IT" sz="1600">
                <a:solidFill>
                  <a:schemeClr val="tx1"/>
                </a:solidFill>
              </a:rPr>
              <a:t>e-INFRASTRUCTURE</a:t>
            </a:r>
          </a:p>
        </p:txBody>
      </p:sp>
      <p:cxnSp>
        <p:nvCxnSpPr>
          <p:cNvPr id="26" name="Connettore 2 25"/>
          <p:cNvCxnSpPr/>
          <p:nvPr/>
        </p:nvCxnSpPr>
        <p:spPr>
          <a:xfrm>
            <a:off x="214313" y="5572125"/>
            <a:ext cx="8215312" cy="1588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0" name="CasellaDiTesto 26"/>
          <p:cNvSpPr txBox="1">
            <a:spLocks noChangeArrowheads="1"/>
          </p:cNvSpPr>
          <p:nvPr/>
        </p:nvSpPr>
        <p:spPr bwMode="auto">
          <a:xfrm>
            <a:off x="428625" y="5715000"/>
            <a:ext cx="8215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chemeClr val="tx1"/>
                </a:solidFill>
              </a:rPr>
              <a:t>2002                                 2005                                        2009                2011                              </a:t>
            </a:r>
          </a:p>
        </p:txBody>
      </p:sp>
      <p:cxnSp>
        <p:nvCxnSpPr>
          <p:cNvPr id="29" name="Connettore 1 28"/>
          <p:cNvCxnSpPr/>
          <p:nvPr/>
        </p:nvCxnSpPr>
        <p:spPr>
          <a:xfrm rot="5400000">
            <a:off x="-892968" y="4321969"/>
            <a:ext cx="250031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>
          <a:xfrm rot="5400000">
            <a:off x="1785938" y="4714875"/>
            <a:ext cx="17145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 rot="5400000">
            <a:off x="3821907" y="4321969"/>
            <a:ext cx="250031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/>
          <p:cNvCxnSpPr/>
          <p:nvPr/>
        </p:nvCxnSpPr>
        <p:spPr>
          <a:xfrm rot="5400000">
            <a:off x="4964906" y="4393407"/>
            <a:ext cx="235743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5" name="CasellaDiTesto 35"/>
          <p:cNvSpPr txBox="1">
            <a:spLocks noChangeArrowheads="1"/>
          </p:cNvSpPr>
          <p:nvPr/>
        </p:nvSpPr>
        <p:spPr bwMode="auto">
          <a:xfrm>
            <a:off x="0" y="5000625"/>
            <a:ext cx="9144000" cy="338138"/>
          </a:xfrm>
          <a:prstGeom prst="rect">
            <a:avLst/>
          </a:prstGeom>
          <a:gradFill rotWithShape="0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600">
                <a:solidFill>
                  <a:schemeClr val="tx1"/>
                </a:solidFill>
              </a:rPr>
              <a:t>NATIONAL &amp; REGIONAL INITIATIVES</a:t>
            </a:r>
          </a:p>
        </p:txBody>
      </p:sp>
      <p:sp>
        <p:nvSpPr>
          <p:cNvPr id="25" name="Freccia a destra con strisce 24"/>
          <p:cNvSpPr/>
          <p:nvPr/>
        </p:nvSpPr>
        <p:spPr>
          <a:xfrm>
            <a:off x="4357688" y="2714625"/>
            <a:ext cx="714375" cy="7143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30" name="Freccia a destra con strisce 29"/>
          <p:cNvSpPr/>
          <p:nvPr/>
        </p:nvSpPr>
        <p:spPr>
          <a:xfrm>
            <a:off x="4714875" y="3286125"/>
            <a:ext cx="357188" cy="7143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40" name="Freccia curva 39"/>
          <p:cNvSpPr/>
          <p:nvPr/>
        </p:nvSpPr>
        <p:spPr>
          <a:xfrm rot="5400000">
            <a:off x="6036469" y="2964656"/>
            <a:ext cx="714375" cy="500063"/>
          </a:xfrm>
          <a:prstGeom prst="bentArrow">
            <a:avLst>
              <a:gd name="adj1" fmla="val 7585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16409" name="Segnaposto data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002060"/>
                </a:solidFill>
              </a:rPr>
              <a:t> </a:t>
            </a:r>
            <a:endParaRPr lang="it-IT" smtClean="0">
              <a:solidFill>
                <a:srgbClr val="002060"/>
              </a:solidFill>
            </a:endParaRPr>
          </a:p>
        </p:txBody>
      </p:sp>
      <p:sp>
        <p:nvSpPr>
          <p:cNvPr id="16410" name="Segnaposto piè di pagina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nl-NL" smtClean="0">
                <a:solidFill>
                  <a:srgbClr val="002060"/>
                </a:solidFill>
              </a:rPr>
              <a:t>EGI Technical Forum  Amsterdam 15/09/2010</a:t>
            </a:r>
            <a:endParaRPr lang="it-IT" smtClean="0">
              <a:solidFill>
                <a:srgbClr val="002060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7255B-4EF9-468F-AC2A-0CBCE784C96C}" type="slidenum">
              <a:rPr lang="it-IT" smtClean="0"/>
              <a:pPr>
                <a:defRPr/>
              </a:pPr>
              <a:t>5</a:t>
            </a:fld>
            <a:r>
              <a:rPr lang="it-IT" smtClean="0"/>
              <a:t>	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1"/>
          <p:cNvSpPr>
            <a:spLocks noGrp="1"/>
          </p:cNvSpPr>
          <p:nvPr>
            <p:ph type="title"/>
          </p:nvPr>
        </p:nvSpPr>
        <p:spPr>
          <a:xfrm>
            <a:off x="1285875" y="214313"/>
            <a:ext cx="7543800" cy="1082675"/>
          </a:xfrm>
        </p:spPr>
        <p:txBody>
          <a:bodyPr/>
          <a:lstStyle/>
          <a:p>
            <a:pPr algn="r"/>
            <a:r>
              <a:rPr lang="it-IT" b="1" smtClean="0">
                <a:solidFill>
                  <a:srgbClr val="C00000"/>
                </a:solidFill>
                <a:latin typeface="Eurostile" pitchFamily="34" charset="0"/>
              </a:rPr>
              <a:t>DC-NET overall strategy</a:t>
            </a:r>
            <a:endParaRPr lang="it-IT" smtClean="0"/>
          </a:p>
        </p:txBody>
      </p:sp>
      <p:sp>
        <p:nvSpPr>
          <p:cNvPr id="3075" name="Segnaposto contenuto 2"/>
          <p:cNvSpPr>
            <a:spLocks noGrp="1"/>
          </p:cNvSpPr>
          <p:nvPr>
            <p:ph idx="1"/>
          </p:nvPr>
        </p:nvSpPr>
        <p:spPr>
          <a:xfrm>
            <a:off x="539750" y="1628775"/>
            <a:ext cx="8358188" cy="4321175"/>
          </a:xfrm>
        </p:spPr>
        <p:txBody>
          <a:bodyPr/>
          <a:lstStyle/>
          <a:p>
            <a:pPr marL="342900" lvl="1" indent="-342900" eaLnBrk="1" hangingPunct="1">
              <a:buFont typeface="Arial" charset="0"/>
              <a:buNone/>
              <a:defRPr/>
            </a:pPr>
            <a:r>
              <a:rPr lang="it-IT" sz="2400" b="1" dirty="0" err="1" smtClean="0">
                <a:solidFill>
                  <a:srgbClr val="002060"/>
                </a:solidFill>
              </a:rPr>
              <a:t>Threee main</a:t>
            </a:r>
            <a:r>
              <a:rPr lang="it-IT" sz="2400" b="1" dirty="0" smtClean="0">
                <a:solidFill>
                  <a:srgbClr val="002060"/>
                </a:solidFill>
              </a:rPr>
              <a:t> </a:t>
            </a:r>
            <a:r>
              <a:rPr lang="it-IT" sz="2400" b="1" dirty="0" err="1" smtClean="0">
                <a:solidFill>
                  <a:srgbClr val="002060"/>
                </a:solidFill>
              </a:rPr>
              <a:t>directions</a:t>
            </a:r>
            <a:r>
              <a:rPr lang="it-IT" sz="2400" b="1" dirty="0" smtClean="0">
                <a:solidFill>
                  <a:srgbClr val="002060"/>
                </a:solidFill>
              </a:rPr>
              <a:t>:</a:t>
            </a:r>
          </a:p>
          <a:p>
            <a:pPr marL="571500" lvl="1" indent="-571500" eaLnBrk="1" hangingPunct="1">
              <a:spcAft>
                <a:spcPts val="1200"/>
              </a:spcAft>
              <a:buFont typeface="+mj-lt"/>
              <a:buAutoNum type="romanUcPeriod"/>
              <a:defRPr/>
            </a:pPr>
            <a:r>
              <a:rPr lang="it-IT" sz="2400" dirty="0" err="1" smtClean="0">
                <a:solidFill>
                  <a:srgbClr val="002060"/>
                </a:solidFill>
              </a:rPr>
              <a:t>to</a:t>
            </a:r>
            <a:r>
              <a:rPr lang="it-IT" sz="2400" dirty="0" smtClean="0">
                <a:solidFill>
                  <a:srgbClr val="002060"/>
                </a:solidFill>
              </a:rPr>
              <a:t> </a:t>
            </a:r>
            <a:r>
              <a:rPr lang="it-IT" sz="2400" dirty="0" err="1" smtClean="0">
                <a:solidFill>
                  <a:srgbClr val="002060"/>
                </a:solidFill>
              </a:rPr>
              <a:t>bring</a:t>
            </a:r>
            <a:r>
              <a:rPr lang="it-IT" sz="2400" dirty="0" smtClean="0">
                <a:solidFill>
                  <a:srgbClr val="002060"/>
                </a:solidFill>
              </a:rPr>
              <a:t> people </a:t>
            </a:r>
            <a:r>
              <a:rPr lang="it-IT" sz="2400" dirty="0" err="1" smtClean="0">
                <a:solidFill>
                  <a:srgbClr val="002060"/>
                </a:solidFill>
              </a:rPr>
              <a:t>together</a:t>
            </a:r>
            <a:r>
              <a:rPr lang="it-IT" sz="2400" dirty="0" smtClean="0">
                <a:solidFill>
                  <a:srgbClr val="002060"/>
                </a:solidFill>
              </a:rPr>
              <a:t> and </a:t>
            </a:r>
            <a:r>
              <a:rPr lang="it-IT" sz="2400" dirty="0" err="1" smtClean="0">
                <a:solidFill>
                  <a:srgbClr val="002060"/>
                </a:solidFill>
              </a:rPr>
              <a:t>to</a:t>
            </a:r>
            <a:r>
              <a:rPr lang="it-IT" sz="2400" dirty="0" smtClean="0">
                <a:solidFill>
                  <a:srgbClr val="002060"/>
                </a:solidFill>
              </a:rPr>
              <a:t> </a:t>
            </a:r>
            <a:r>
              <a:rPr lang="it-IT" sz="2400" dirty="0" err="1" smtClean="0">
                <a:solidFill>
                  <a:srgbClr val="002060"/>
                </a:solidFill>
              </a:rPr>
              <a:t>establish</a:t>
            </a:r>
            <a:r>
              <a:rPr lang="it-IT" sz="2400" dirty="0" smtClean="0">
                <a:solidFill>
                  <a:srgbClr val="002060"/>
                </a:solidFill>
              </a:rPr>
              <a:t> a </a:t>
            </a:r>
            <a:r>
              <a:rPr lang="it-IT" sz="2400" b="1" dirty="0" err="1" smtClean="0">
                <a:solidFill>
                  <a:srgbClr val="002060"/>
                </a:solidFill>
              </a:rPr>
              <a:t>dialogue</a:t>
            </a:r>
            <a:r>
              <a:rPr lang="it-IT" sz="2400" dirty="0" smtClean="0">
                <a:solidFill>
                  <a:srgbClr val="002060"/>
                </a:solidFill>
              </a:rPr>
              <a:t> </a:t>
            </a:r>
            <a:r>
              <a:rPr lang="it-IT" sz="2400" dirty="0" err="1" smtClean="0">
                <a:solidFill>
                  <a:srgbClr val="002060"/>
                </a:solidFill>
              </a:rPr>
              <a:t>between</a:t>
            </a:r>
            <a:r>
              <a:rPr lang="it-IT" sz="2400" dirty="0" smtClean="0">
                <a:solidFill>
                  <a:srgbClr val="002060"/>
                </a:solidFill>
              </a:rPr>
              <a:t> the Cultural Heritage and the ICT                                     (</a:t>
            </a:r>
            <a:r>
              <a:rPr lang="it-IT" sz="2400" b="1" i="1" dirty="0" err="1" smtClean="0">
                <a:solidFill>
                  <a:srgbClr val="002060"/>
                </a:solidFill>
              </a:rPr>
              <a:t>working</a:t>
            </a:r>
            <a:r>
              <a:rPr lang="it-IT" sz="2400" b="1" i="1" dirty="0" smtClean="0">
                <a:solidFill>
                  <a:srgbClr val="002060"/>
                </a:solidFill>
              </a:rPr>
              <a:t> </a:t>
            </a:r>
            <a:r>
              <a:rPr lang="it-IT" sz="2400" b="1" i="1" dirty="0" err="1" smtClean="0">
                <a:solidFill>
                  <a:srgbClr val="002060"/>
                </a:solidFill>
              </a:rPr>
              <a:t>groups</a:t>
            </a:r>
            <a:r>
              <a:rPr lang="it-IT" sz="2400" b="1" i="1" dirty="0" smtClean="0">
                <a:solidFill>
                  <a:srgbClr val="002060"/>
                </a:solidFill>
              </a:rPr>
              <a:t>, </a:t>
            </a:r>
            <a:r>
              <a:rPr lang="it-IT" sz="2400" b="1" i="1" dirty="0" err="1" smtClean="0">
                <a:solidFill>
                  <a:srgbClr val="002060"/>
                </a:solidFill>
              </a:rPr>
              <a:t>international</a:t>
            </a:r>
            <a:r>
              <a:rPr lang="it-IT" sz="2400" b="1" i="1" dirty="0" smtClean="0">
                <a:solidFill>
                  <a:srgbClr val="002060"/>
                </a:solidFill>
              </a:rPr>
              <a:t> </a:t>
            </a:r>
            <a:r>
              <a:rPr lang="it-IT" sz="2400" b="1" i="1" dirty="0" err="1" smtClean="0">
                <a:solidFill>
                  <a:srgbClr val="002060"/>
                </a:solidFill>
              </a:rPr>
              <a:t>conferences</a:t>
            </a:r>
            <a:r>
              <a:rPr lang="it-IT" sz="2400" b="1" i="1" dirty="0" smtClean="0">
                <a:solidFill>
                  <a:srgbClr val="002060"/>
                </a:solidFill>
              </a:rPr>
              <a:t> </a:t>
            </a:r>
            <a:r>
              <a:rPr lang="it-IT" sz="2400" b="1" i="1" dirty="0" err="1" smtClean="0">
                <a:solidFill>
                  <a:srgbClr val="002060"/>
                </a:solidFill>
              </a:rPr>
              <a:t>&amp;publications</a:t>
            </a:r>
            <a:r>
              <a:rPr lang="it-IT" sz="2400" dirty="0" smtClean="0">
                <a:solidFill>
                  <a:srgbClr val="002060"/>
                </a:solidFill>
              </a:rPr>
              <a:t>)</a:t>
            </a:r>
          </a:p>
          <a:p>
            <a:pPr marL="571500" lvl="1" indent="-571500" eaLnBrk="1" hangingPunct="1">
              <a:spcAft>
                <a:spcPts val="1200"/>
              </a:spcAft>
              <a:buFont typeface="+mj-lt"/>
              <a:buAutoNum type="romanUcPeriod"/>
              <a:defRPr/>
            </a:pPr>
            <a:r>
              <a:rPr lang="en-US" sz="2400" dirty="0" smtClean="0">
                <a:solidFill>
                  <a:srgbClr val="002060"/>
                </a:solidFill>
              </a:rPr>
              <a:t>to explore how e-Infrastructures can </a:t>
            </a:r>
            <a:r>
              <a:rPr lang="en-US" sz="2400" b="1" dirty="0" smtClean="0">
                <a:solidFill>
                  <a:srgbClr val="002060"/>
                </a:solidFill>
              </a:rPr>
              <a:t>add value </a:t>
            </a:r>
            <a:r>
              <a:rPr lang="en-US" sz="2400" dirty="0" smtClean="0">
                <a:solidFill>
                  <a:srgbClr val="002060"/>
                </a:solidFill>
              </a:rPr>
              <a:t>to the research in the digital cultural heritage and to anticipate a range of services (</a:t>
            </a:r>
            <a:r>
              <a:rPr lang="en-US" sz="2400" b="1" i="1" dirty="0" smtClean="0">
                <a:solidFill>
                  <a:srgbClr val="002060"/>
                </a:solidFill>
              </a:rPr>
              <a:t>focused seminars and workshops</a:t>
            </a:r>
            <a:r>
              <a:rPr lang="en-US" sz="2400" dirty="0" smtClean="0">
                <a:solidFill>
                  <a:srgbClr val="002060"/>
                </a:solidFill>
              </a:rPr>
              <a:t>)</a:t>
            </a:r>
          </a:p>
          <a:p>
            <a:pPr marL="571500" lvl="1" indent="-571500" eaLnBrk="1" hangingPunct="1">
              <a:spcAft>
                <a:spcPts val="1200"/>
              </a:spcAft>
              <a:buFont typeface="+mj-lt"/>
              <a:buAutoNum type="romanUcPeriod"/>
              <a:defRPr/>
            </a:pPr>
            <a:r>
              <a:rPr lang="en-US" sz="2400" dirty="0" smtClean="0">
                <a:solidFill>
                  <a:srgbClr val="002060"/>
                </a:solidFill>
              </a:rPr>
              <a:t>to develop and to </a:t>
            </a:r>
            <a:r>
              <a:rPr lang="en-US" sz="2400" b="1" dirty="0" smtClean="0">
                <a:solidFill>
                  <a:srgbClr val="002060"/>
                </a:solidFill>
              </a:rPr>
              <a:t>endorse a Joint Plan of Activities </a:t>
            </a:r>
            <a:r>
              <a:rPr lang="en-US" sz="2400" dirty="0" smtClean="0">
                <a:solidFill>
                  <a:srgbClr val="002060"/>
                </a:solidFill>
              </a:rPr>
              <a:t>(</a:t>
            </a:r>
            <a:r>
              <a:rPr lang="en-US" sz="2400" b="1" i="1" dirty="0" smtClean="0">
                <a:solidFill>
                  <a:srgbClr val="002060"/>
                </a:solidFill>
              </a:rPr>
              <a:t>commitment from the stakeholders</a:t>
            </a:r>
            <a:r>
              <a:rPr lang="en-US" sz="2400" dirty="0" smtClean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17414" name="Segnaposto data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002060"/>
                </a:solidFill>
              </a:rPr>
              <a:t> </a:t>
            </a:r>
            <a:endParaRPr lang="it-IT" smtClean="0">
              <a:solidFill>
                <a:srgbClr val="002060"/>
              </a:solidFill>
            </a:endParaRPr>
          </a:p>
        </p:txBody>
      </p:sp>
      <p:sp>
        <p:nvSpPr>
          <p:cNvPr id="17415" name="Segnaposto piè di pagina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nl-NL" smtClean="0">
                <a:solidFill>
                  <a:srgbClr val="002060"/>
                </a:solidFill>
              </a:rPr>
              <a:t>EGI Technical Forum  Amsterdam 15/09/2010</a:t>
            </a:r>
            <a:endParaRPr lang="it-IT" smtClean="0">
              <a:solidFill>
                <a:srgbClr val="00206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7255B-4EF9-468F-AC2A-0CBCE784C96C}" type="slidenum">
              <a:rPr lang="it-IT" smtClean="0"/>
              <a:pPr>
                <a:defRPr/>
              </a:pPr>
              <a:t>6</a:t>
            </a:fld>
            <a:r>
              <a:rPr lang="it-IT" smtClean="0"/>
              <a:t>	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</a:t>
            </a:r>
            <a:r>
              <a:rPr lang="en-GB" dirty="0" smtClean="0"/>
              <a:t>-Infrastructures and DCH communication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GB" dirty="0" smtClean="0"/>
              <a:t>Questionnaire to be filled out by e-Infrastructure providers</a:t>
            </a:r>
          </a:p>
          <a:p>
            <a:pPr lvl="1">
              <a:buFontTx/>
              <a:buChar char="-"/>
            </a:pPr>
            <a:r>
              <a:rPr lang="en-GB" dirty="0" smtClean="0"/>
              <a:t>What do you offer for which price</a:t>
            </a:r>
          </a:p>
          <a:p>
            <a:pPr lvl="1">
              <a:buNone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Questionnaire to be filled out by DCH organisations</a:t>
            </a:r>
          </a:p>
          <a:p>
            <a:pPr lvl="1">
              <a:buFontTx/>
              <a:buChar char="-"/>
            </a:pPr>
            <a:r>
              <a:rPr lang="en-GB" dirty="0" smtClean="0"/>
              <a:t>What e-</a:t>
            </a:r>
            <a:r>
              <a:rPr lang="en-GB" dirty="0" err="1" smtClean="0"/>
              <a:t>infrastuctures</a:t>
            </a:r>
            <a:r>
              <a:rPr lang="en-GB" dirty="0" smtClean="0"/>
              <a:t> do you use ?</a:t>
            </a:r>
          </a:p>
          <a:p>
            <a:pPr lvl="1">
              <a:buFontTx/>
              <a:buChar char="-"/>
            </a:pPr>
            <a:r>
              <a:rPr lang="en-GB" dirty="0" smtClean="0"/>
              <a:t>Which e-infrastructure services do </a:t>
            </a:r>
            <a:r>
              <a:rPr lang="en-GB" dirty="0" err="1" smtClean="0"/>
              <a:t>yo</a:t>
            </a:r>
            <a:r>
              <a:rPr lang="en-GB" dirty="0" smtClean="0"/>
              <a:t> need?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EGI Technical Forum  Amsterdam 15/09/2010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7255B-4EF9-468F-AC2A-0CBCE784C96C}" type="slidenum">
              <a:rPr lang="it-IT" smtClean="0"/>
              <a:pPr>
                <a:defRPr/>
              </a:pPr>
              <a:t>7</a:t>
            </a:fld>
            <a:r>
              <a:rPr lang="it-IT" smtClean="0"/>
              <a:t>	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e-Infrastructures and DCH communication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Networking e-Infrastructures (national providers, classical NRENs + others)</a:t>
            </a:r>
          </a:p>
          <a:p>
            <a:r>
              <a:rPr lang="en-GB" dirty="0" smtClean="0"/>
              <a:t>Computing e-infrastructures (NGIs, HPC providers)</a:t>
            </a:r>
          </a:p>
          <a:p>
            <a:r>
              <a:rPr lang="en-GB" dirty="0" smtClean="0"/>
              <a:t>Data Infrastructures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EGI Technical Forum  Amsterdam 15/09/2010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7255B-4EF9-468F-AC2A-0CBCE784C96C}" type="slidenum">
              <a:rPr lang="it-IT" smtClean="0"/>
              <a:pPr>
                <a:defRPr/>
              </a:pPr>
              <a:t>8</a:t>
            </a:fld>
            <a:r>
              <a:rPr lang="it-IT" smtClean="0"/>
              <a:t>	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e-Infrastructures and DCH communication 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Networking: still challenges qua connection and bandwidth (between organisations nationally and internationally, between DCH organisations and the public, ...) but in general these problems can be solved</a:t>
            </a:r>
          </a:p>
          <a:p>
            <a:r>
              <a:rPr lang="en-GB" dirty="0" smtClean="0"/>
              <a:t>Computing infrastructures: unknown by DCH organisations, offers from computing infrastructures are not always available or clear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EGI Technical Forum  Amsterdam 15/09/2010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7255B-4EF9-468F-AC2A-0CBCE784C96C}" type="slidenum">
              <a:rPr lang="it-IT" smtClean="0"/>
              <a:pPr>
                <a:defRPr/>
              </a:pPr>
              <a:t>9</a:t>
            </a:fld>
            <a:r>
              <a:rPr lang="it-IT" smtClean="0"/>
              <a:t>	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2547</TotalTime>
  <Words>686</Words>
  <Application>Microsoft Office PowerPoint</Application>
  <PresentationFormat>On-screen Show (4:3)</PresentationFormat>
  <Paragraphs>148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Eurostile</vt:lpstr>
      <vt:lpstr>Wingdings</vt:lpstr>
      <vt:lpstr>Tema di Office</vt:lpstr>
      <vt:lpstr>DC-NET: a European Network for  Digital Cultural Heritage Research</vt:lpstr>
      <vt:lpstr>DC-NET in a glance</vt:lpstr>
      <vt:lpstr>Partners:  7 Ministries from 7 EU countries</vt:lpstr>
      <vt:lpstr>The state of the art  </vt:lpstr>
      <vt:lpstr>Slide 5</vt:lpstr>
      <vt:lpstr>DC-NET overall strategy</vt:lpstr>
      <vt:lpstr>e-Infrastructures and DCH communication (1)</vt:lpstr>
      <vt:lpstr>e-Infrastructures and DCH communication (2)</vt:lpstr>
      <vt:lpstr>e-Infrastructures and DCH communication (3)</vt:lpstr>
      <vt:lpstr>e-Infrastructures and DCH communication (4)</vt:lpstr>
      <vt:lpstr>Data Infrastructure (1)</vt:lpstr>
      <vt:lpstr>Data Infrastructure (2)</vt:lpstr>
      <vt:lpstr> ... And more</vt:lpstr>
      <vt:lpstr>But life sometimes is less difficult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antonella fresa</dc:creator>
  <cp:lastModifiedBy>Rosette</cp:lastModifiedBy>
  <cp:revision>144</cp:revision>
  <cp:lastPrinted>2009-10-07T10:36:27Z</cp:lastPrinted>
  <dcterms:created xsi:type="dcterms:W3CDTF">2009-09-28T19:59:02Z</dcterms:created>
  <dcterms:modified xsi:type="dcterms:W3CDTF">2010-09-15T10:27:53Z</dcterms:modified>
</cp:coreProperties>
</file>