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notesSlides/notesSlide2.xml" ContentType="application/vnd.openxmlformats-officedocument.presentationml.notesSlide+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0" r:id="rId1"/>
  </p:sldMasterIdLst>
  <p:notesMasterIdLst>
    <p:notesMasterId r:id="rId21"/>
  </p:notesMasterIdLst>
  <p:sldIdLst>
    <p:sldId id="258" r:id="rId2"/>
    <p:sldId id="259" r:id="rId3"/>
    <p:sldId id="260" r:id="rId4"/>
    <p:sldId id="261" r:id="rId5"/>
    <p:sldId id="262" r:id="rId6"/>
    <p:sldId id="301" r:id="rId7"/>
    <p:sldId id="298" r:id="rId8"/>
    <p:sldId id="263" r:id="rId9"/>
    <p:sldId id="273" r:id="rId10"/>
    <p:sldId id="299" r:id="rId11"/>
    <p:sldId id="265" r:id="rId12"/>
    <p:sldId id="266" r:id="rId13"/>
    <p:sldId id="275" r:id="rId14"/>
    <p:sldId id="300" r:id="rId15"/>
    <p:sldId id="304" r:id="rId16"/>
    <p:sldId id="305" r:id="rId17"/>
    <p:sldId id="306" r:id="rId18"/>
    <p:sldId id="276" r:id="rId19"/>
    <p:sldId id="27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4470" autoAdjust="0"/>
  </p:normalViewPr>
  <p:slideViewPr>
    <p:cSldViewPr>
      <p:cViewPr varScale="1">
        <p:scale>
          <a:sx n="73" d="100"/>
          <a:sy n="73" d="100"/>
        </p:scale>
        <p:origin x="-13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FC723AD4-AAE7-E645-9D11-09E36E28C145}" type="datetimeFigureOut">
              <a:rPr lang="en-US"/>
              <a:pPr/>
              <a:t>9/16/10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9B87174C-5845-5546-9086-BD1E0D2CDB4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7174C-5845-5546-9086-BD1E0D2CDB4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7174C-5845-5546-9086-BD1E0D2CDB4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7174C-5845-5546-9086-BD1E0D2CDB4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p:spPr>
        <p:txBody>
          <a:bodyPr/>
          <a:lstStyle/>
          <a:p>
            <a:pPr>
              <a:lnSpc>
                <a:spcPct val="90000"/>
              </a:lnSpc>
            </a:pPr>
            <a:r>
              <a:rPr lang="it-IT" dirty="0" err="1" smtClean="0"/>
              <a:t>For</a:t>
            </a:r>
            <a:r>
              <a:rPr lang="it-IT" dirty="0" smtClean="0"/>
              <a:t> POOL,  the </a:t>
            </a:r>
            <a:r>
              <a:rPr lang="it-IT" dirty="0" err="1" smtClean="0"/>
              <a:t>analysis</a:t>
            </a:r>
            <a:r>
              <a:rPr lang="it-IT" dirty="0" smtClean="0"/>
              <a:t> and </a:t>
            </a:r>
            <a:r>
              <a:rPr lang="it-IT" dirty="0" err="1" smtClean="0"/>
              <a:t>debugging</a:t>
            </a:r>
            <a:r>
              <a:rPr lang="it-IT" dirty="0" smtClean="0"/>
              <a:t> </a:t>
            </a:r>
            <a:r>
              <a:rPr lang="it-IT" dirty="0" err="1" smtClean="0"/>
              <a:t>of</a:t>
            </a:r>
            <a:r>
              <a:rPr lang="it-IT" dirty="0" smtClean="0"/>
              <a:t> some </a:t>
            </a:r>
            <a:r>
              <a:rPr lang="it-IT" dirty="0" err="1" smtClean="0"/>
              <a:t>problems</a:t>
            </a:r>
            <a:r>
              <a:rPr lang="it-IT" dirty="0" smtClean="0"/>
              <a:t> </a:t>
            </a:r>
            <a:r>
              <a:rPr lang="it-IT" dirty="0" err="1" smtClean="0"/>
              <a:t>observed</a:t>
            </a:r>
            <a:r>
              <a:rPr lang="it-IT" dirty="0" smtClean="0"/>
              <a:t> </a:t>
            </a:r>
            <a:r>
              <a:rPr lang="it-IT" dirty="0" err="1" smtClean="0"/>
              <a:t>during</a:t>
            </a:r>
            <a:r>
              <a:rPr lang="it-IT" dirty="0" smtClean="0"/>
              <a:t> the </a:t>
            </a:r>
            <a:r>
              <a:rPr lang="it-IT" dirty="0" err="1" smtClean="0"/>
              <a:t>automatic</a:t>
            </a:r>
            <a:r>
              <a:rPr lang="it-IT" dirty="0" smtClean="0"/>
              <a:t> </a:t>
            </a:r>
            <a:r>
              <a:rPr lang="it-IT" dirty="0" err="1" smtClean="0"/>
              <a:t>nightly</a:t>
            </a:r>
            <a:r>
              <a:rPr lang="it-IT" dirty="0" smtClean="0"/>
              <a:t> </a:t>
            </a:r>
            <a:r>
              <a:rPr lang="it-IT" dirty="0" err="1" smtClean="0"/>
              <a:t>builds</a:t>
            </a:r>
            <a:r>
              <a:rPr lang="it-IT" dirty="0" smtClean="0"/>
              <a:t> and </a:t>
            </a:r>
            <a:r>
              <a:rPr lang="it-IT" dirty="0" err="1" smtClean="0"/>
              <a:t>tests</a:t>
            </a:r>
            <a:r>
              <a:rPr lang="it-IT" dirty="0" smtClean="0"/>
              <a:t> </a:t>
            </a:r>
            <a:r>
              <a:rPr lang="it-IT" dirty="0" err="1" smtClean="0"/>
              <a:t>is</a:t>
            </a:r>
            <a:r>
              <a:rPr lang="it-IT" dirty="0" smtClean="0"/>
              <a:t> on </a:t>
            </a:r>
            <a:r>
              <a:rPr lang="it-IT" dirty="0" err="1" smtClean="0"/>
              <a:t>going</a:t>
            </a:r>
            <a:r>
              <a:rPr lang="it-IT" dirty="0" smtClean="0"/>
              <a:t>.</a:t>
            </a:r>
            <a:endParaRPr lang="en-US" dirty="0" smtClean="0"/>
          </a:p>
          <a:p>
            <a:pPr>
              <a:lnSpc>
                <a:spcPct val="90000"/>
              </a:lnSpc>
            </a:pPr>
            <a:r>
              <a:rPr lang="en-US" dirty="0" smtClean="0"/>
              <a:t>In fact the nightly test used in POOL were affected by many errors during their running.</a:t>
            </a:r>
          </a:p>
          <a:p>
            <a:pPr>
              <a:lnSpc>
                <a:spcPct val="90000"/>
              </a:lnSpc>
            </a:pPr>
            <a:r>
              <a:rPr lang="en-US" dirty="0" smtClean="0"/>
              <a:t>Among them, the most relevant ones were concerning the category of Relational Storage service. The problem issued by a bug in the code due to the missing of namespace in the classes defined for each test with the same name but with different implementation. Moreover, a bug in the build file of CMT was responsible for the overwriting of the static library created always in the same directory and with the same name. The bug has been fixed adding a suffix to distinguish the name of the library for each test, both at the level of LCGCMT and POOL tests configuration.</a:t>
            </a:r>
          </a:p>
          <a:p>
            <a:pPr>
              <a:lnSpc>
                <a:spcPct val="90000"/>
              </a:lnSpc>
            </a:pPr>
            <a:r>
              <a:rPr lang="en-US" dirty="0" smtClean="0"/>
              <a:t>The last problem found was concerning a conflict originated by simultaneous access to the same object in the database due to the parallelization of the test procedure over all the different slots and platforms. To fix this bug, a start and a stop have been defined in order to lock any test procedure while another is using the database.</a:t>
            </a:r>
          </a:p>
          <a:p>
            <a:pPr>
              <a:lnSpc>
                <a:spcPct val="90000"/>
              </a:lnSpc>
            </a:pPr>
            <a:r>
              <a:rPr lang="en-US" dirty="0" smtClean="0"/>
              <a:t>Finally a really complex debugging of CORAL is on going concerning the Oracle errors caused by a temporary network failure during a database reading or writing application running. The main error has been already reproduced simulating via software the connection lost by means of a local port forwarding. An action very urgent and that is already on going is to add an exception to be raised whenever the disconnection occurs. </a:t>
            </a:r>
          </a:p>
        </p:txBody>
      </p:sp>
      <p:sp>
        <p:nvSpPr>
          <p:cNvPr id="28676" name="Slide Number Placeholder 3"/>
          <p:cNvSpPr>
            <a:spLocks noGrp="1"/>
          </p:cNvSpPr>
          <p:nvPr>
            <p:ph type="sldNum" sz="quarter" idx="5"/>
          </p:nvPr>
        </p:nvSpPr>
        <p:spPr>
          <a:noFill/>
        </p:spPr>
        <p:txBody>
          <a:bodyPr/>
          <a:lstStyle/>
          <a:p>
            <a:fld id="{A525E69E-5941-8B47-835B-C0F5A57838DC}"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7174C-5845-5546-9086-BD1E0D2CDB4B}"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7174C-5845-5546-9086-BD1E0D2CDB4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prstTxWarp prst="textNoShape">
              <a:avLst/>
            </a:prstTxWarp>
          </a:bodyPr>
          <a:lstStyle/>
          <a:p>
            <a:endParaRPr lang="en-US">
              <a:latin typeface="Calibri"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prstTxWarp prst="textNoShape">
                <a:avLst/>
              </a:prstTxWarp>
            </a:bodyPr>
            <a:lstStyle/>
            <a:p>
              <a:endParaRPr lang="en-US">
                <a:latin typeface="Calibri" charset="0"/>
              </a:endParaRPr>
            </a:p>
          </p:txBody>
        </p:sp>
        <p:pic>
          <p:nvPicPr>
            <p:cNvPr id="8" name="Picture 5"/>
            <p:cNvPicPr>
              <a:picLocks noChangeAspect="1" noChangeArrowheads="1"/>
            </p:cNvPicPr>
            <p:nvPr/>
          </p:nvPicPr>
          <p:blipFill>
            <a:blip r:embed="rId3"/>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prstTxWarp prst="textNoShape">
                <a:avLst/>
              </a:prstTxWarp>
            </a:bodyPr>
            <a:lstStyle/>
            <a:p>
              <a:endParaRPr lang="en-US">
                <a:latin typeface="Calibri"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prstTxWarp prst="textNoShape">
                <a:avLst/>
              </a:prstTxWarp>
            </a:bodyPr>
            <a:lstStyle/>
            <a:p>
              <a:endParaRPr lang="en-US"/>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prstTxWarp prst="textNoShape">
                <a:avLst/>
              </a:prstTxWarp>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prstTxWarp prst="textNoShape">
              <a:avLst/>
            </a:prstTxWarp>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prstTxWarp prst="textNoShape">
              <a:avLst/>
            </a:prstTxWarp>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a:lvl1pPr>
          </a:lstStyle>
          <a:p>
            <a:fld id="{6FB059D8-8375-9C41-B279-4366F76630EE}" type="datetime1">
              <a:rPr lang="en-US"/>
              <a:pPr/>
              <a:t>9/16/10</a:t>
            </a:fld>
            <a:endParaRPr lang="en-US"/>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lvl1pPr>
          </a:lstStyle>
          <a:p>
            <a:fld id="{B82A0604-2C04-FC48-8060-0DD5189BD7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44184D05-32F4-3548-8510-5F3C7C8003B5}" type="datetimeFigureOut">
              <a:rPr lang="en-US"/>
              <a:pPr/>
              <a:t>9/16/10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979EC-C478-594C-8623-5C89DCD703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BAAD449E-8107-8049-B6B2-473322C4DCE2}" type="datetimeFigureOut">
              <a:rPr lang="en-US"/>
              <a:pPr/>
              <a:t>9/16/10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7681EC3-3DCA-C04F-8D8C-D6F4C49675A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48782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1"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en-US" smtClean="0"/>
              <a:t>Click to edit Master title style</a:t>
            </a:r>
            <a:endParaRPr lang="fi-FI" dirty="0"/>
          </a:p>
        </p:txBody>
      </p:sp>
      <p:sp>
        <p:nvSpPr>
          <p:cNvPr id="4" name="Rectangle 4"/>
          <p:cNvSpPr>
            <a:spLocks noGrp="1" noChangeArrowheads="1"/>
          </p:cNvSpPr>
          <p:nvPr>
            <p:ph type="dt" sz="half" idx="10"/>
          </p:nvPr>
        </p:nvSpPr>
        <p:spPr>
          <a:ln/>
        </p:spPr>
        <p:txBody>
          <a:bodyPr/>
          <a:lstStyle>
            <a:lvl1pPr>
              <a:defRPr/>
            </a:lvl1pPr>
          </a:lstStyle>
          <a:p>
            <a:pPr>
              <a:defRPr/>
            </a:pPr>
            <a:fld id="{C2373CB3-5D51-4740-9F61-9943939183DF}" type="datetime1">
              <a:rPr lang="en-US"/>
              <a:pPr>
                <a:defRPr/>
              </a:pPr>
              <a:t>9/16/10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18"/>
          <p:cNvSpPr>
            <a:spLocks noGrp="1"/>
          </p:cNvSpPr>
          <p:nvPr>
            <p:ph type="sldNum" sz="quarter" idx="12"/>
          </p:nvPr>
        </p:nvSpPr>
        <p:spPr/>
        <p:txBody>
          <a:bodyPr/>
          <a:lstStyle>
            <a:lvl1pPr>
              <a:defRPr/>
            </a:lvl1pPr>
          </a:lstStyle>
          <a:p>
            <a:pPr>
              <a:defRPr/>
            </a:pPr>
            <a:fld id="{3CAFBFDD-2709-BC4A-89E1-2821033BFC1C}"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prstTxWarp prst="textNoShape">
              <a:avLst/>
            </a:prstTxWarp>
          </a:bodyPr>
          <a:lstStyle/>
          <a:p>
            <a:endParaRPr lang="en-US">
              <a:latin typeface="Calibri"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prstTxWarp prst="textNoShape">
                <a:avLst/>
              </a:prstTxWarp>
            </a:bodyPr>
            <a:lstStyle/>
            <a:p>
              <a:endParaRPr lang="en-US">
                <a:latin typeface="Calibri" charset="0"/>
              </a:endParaRPr>
            </a:p>
          </p:txBody>
        </p:sp>
        <p:pic>
          <p:nvPicPr>
            <p:cNvPr id="1036" name="Picture 5"/>
            <p:cNvPicPr>
              <a:picLocks noChangeAspect="1" noChangeArrowheads="1"/>
            </p:cNvPicPr>
            <p:nvPr/>
          </p:nvPicPr>
          <p:blipFill>
            <a:blip r:embed="rId6"/>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prstTxWarp prst="textNoShape">
                <a:avLst/>
              </a:prstTxWarp>
            </a:bodyPr>
            <a:lstStyle/>
            <a:p>
              <a:endParaRPr lang="en-US">
                <a:latin typeface="Calibri"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prstTxWarp prst="textNoShape">
                <a:avLst/>
              </a:prstTxWarp>
            </a:bodyPr>
            <a:lstStyle/>
            <a:p>
              <a:endParaRPr lang="en-US"/>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ea typeface="Arial" charset="0"/>
                <a:cs typeface="Arial" charset="0"/>
              </a:defRPr>
            </a:lvl1pPr>
          </a:lstStyle>
          <a:p>
            <a:fld id="{E3F7B84C-EBAC-7046-973B-A1A58DC1F7D5}" type="datetimeFigureOut">
              <a:rPr lang="en-US"/>
              <a:pPr/>
              <a:t>9/16/10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ea typeface="Arial" charset="0"/>
                <a:cs typeface="Arial" charset="0"/>
              </a:defRPr>
            </a:lvl1pPr>
          </a:lstStyle>
          <a:p>
            <a:fld id="{E62EEB94-1EC7-5A4B-8DE9-CCB1FC63412F}" type="slidenum">
              <a:rPr lang="en-US"/>
              <a:pPr/>
              <a:t>‹#›</a:t>
            </a:fld>
            <a:endParaRPr lang="en-US"/>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prstTxWarp prst="textNoShape">
              <a:avLst/>
            </a:prstTxWarp>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prstTxWarp prst="textNoShape">
              <a:avLst/>
            </a:prstTxWarp>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 id="2147483663" r:id="rId4"/>
  </p:sldLayoutIdLst>
  <p:txStyles>
    <p:titleStyle>
      <a:lvl1pPr algn="ctr" rtl="0" eaLnBrk="0" fontAlgn="base" hangingPunct="0">
        <a:spcBef>
          <a:spcPct val="0"/>
        </a:spcBef>
        <a:spcAft>
          <a:spcPct val="0"/>
        </a:spcAft>
        <a:defRPr sz="4400" kern="1200">
          <a:solidFill>
            <a:schemeClr val="bg1"/>
          </a:solidFill>
          <a:latin typeface="Arial" pitchFamily="34" charset="0"/>
          <a:ea typeface="Arial" charset="0"/>
          <a:cs typeface="Arial" pitchFamily="34" charset="0"/>
        </a:defRPr>
      </a:lvl1pPr>
      <a:lvl2pPr algn="ctr" rtl="0" eaLnBrk="0" fontAlgn="base" hangingPunct="0">
        <a:spcBef>
          <a:spcPct val="0"/>
        </a:spcBef>
        <a:spcAft>
          <a:spcPct val="0"/>
        </a:spcAft>
        <a:defRPr sz="4400">
          <a:solidFill>
            <a:schemeClr val="bg1"/>
          </a:solidFill>
          <a:latin typeface="Arial" pitchFamily="34" charset="0"/>
          <a:ea typeface="Arial"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ea typeface="Arial"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ea typeface="Arial"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ea typeface="Arial"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1476375" y="1844675"/>
            <a:ext cx="7315200" cy="1374775"/>
          </a:xfrm>
        </p:spPr>
        <p:txBody>
          <a:bodyPr/>
          <a:lstStyle/>
          <a:p>
            <a:pPr eaLnBrk="1" hangingPunct="1"/>
            <a:r>
              <a:rPr lang="en-US" smtClean="0"/>
              <a:t>EGI-InSPIRE SA3: </a:t>
            </a:r>
            <a:br>
              <a:rPr lang="en-US" smtClean="0"/>
            </a:br>
            <a:r>
              <a:rPr lang="en-US" sz="3600" smtClean="0"/>
              <a:t>Services for HEP – Status Report</a:t>
            </a:r>
            <a:endParaRPr lang="en-US" smtClean="0"/>
          </a:p>
        </p:txBody>
      </p:sp>
      <p:sp>
        <p:nvSpPr>
          <p:cNvPr id="12291" name="Subtitle 2"/>
          <p:cNvSpPr>
            <a:spLocks noGrp="1"/>
          </p:cNvSpPr>
          <p:nvPr>
            <p:ph type="subTitle" idx="1"/>
          </p:nvPr>
        </p:nvSpPr>
        <p:spPr bwMode="auto">
          <a:xfrm>
            <a:off x="2555875" y="3644900"/>
            <a:ext cx="5105400" cy="990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Maria Girone, CERN</a:t>
            </a:r>
          </a:p>
        </p:txBody>
      </p:sp>
      <p:sp>
        <p:nvSpPr>
          <p:cNvPr id="12292" name="Slide Number Placeholder 3"/>
          <p:cNvSpPr>
            <a:spLocks noGrp="1"/>
          </p:cNvSpPr>
          <p:nvPr>
            <p:ph type="sldNum" sz="quarter" idx="12"/>
          </p:nvPr>
        </p:nvSpPr>
        <p:spPr bwMode="auto">
          <a:noFill/>
          <a:ln>
            <a:miter lim="800000"/>
            <a:headEnd/>
            <a:tailEnd/>
          </a:ln>
        </p:spPr>
        <p:txBody>
          <a:bodyPr/>
          <a:lstStyle/>
          <a:p>
            <a:fld id="{1C76C4E8-EF43-ED42-A9BD-1E5C085DFAAD}" type="slidenum">
              <a:rPr lang="fi-FI"/>
              <a:pPr/>
              <a:t>1</a:t>
            </a:fld>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DIRAC</a:t>
            </a:r>
            <a:br>
              <a:rPr lang="en-US" dirty="0" smtClean="0"/>
            </a:br>
            <a:r>
              <a:rPr lang="en-US" sz="3200" dirty="0" smtClean="0">
                <a:latin typeface="Helvetica"/>
                <a:cs typeface="Helvetica"/>
              </a:rPr>
              <a:t>Distributed Infrastructure with Remote Agent Control</a:t>
            </a:r>
            <a:endParaRPr lang="en-US" sz="3200" dirty="0">
              <a:latin typeface="Helvetica"/>
              <a:cs typeface="Helvetica"/>
            </a:endParaRPr>
          </a:p>
        </p:txBody>
      </p:sp>
      <p:sp>
        <p:nvSpPr>
          <p:cNvPr id="7" name="Subtitle 6"/>
          <p:cNvSpPr>
            <a:spLocks noGrp="1"/>
          </p:cNvSpPr>
          <p:nvPr>
            <p:ph type="subTitle" idx="1"/>
          </p:nvPr>
        </p:nvSpPr>
        <p:spPr/>
        <p:txBody>
          <a:bodyPr/>
          <a:lstStyle/>
          <a:p>
            <a:r>
              <a:rPr lang="en-US" i="1" dirty="0" smtClean="0">
                <a:solidFill>
                  <a:srgbClr val="FF0000"/>
                </a:solidFill>
              </a:rPr>
              <a:t>Roberto </a:t>
            </a:r>
            <a:r>
              <a:rPr lang="en-US" i="1" dirty="0" err="1" smtClean="0">
                <a:solidFill>
                  <a:srgbClr val="FF0000"/>
                </a:solidFill>
              </a:rPr>
              <a:t>Santinelli</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DIRAC WMS</a:t>
            </a:r>
            <a:endParaRPr lang="en-US" dirty="0"/>
          </a:p>
        </p:txBody>
      </p:sp>
      <p:sp>
        <p:nvSpPr>
          <p:cNvPr id="3" name="Content Placeholder 2"/>
          <p:cNvSpPr>
            <a:spLocks noGrp="1"/>
          </p:cNvSpPr>
          <p:nvPr>
            <p:ph idx="1"/>
          </p:nvPr>
        </p:nvSpPr>
        <p:spPr>
          <a:xfrm>
            <a:off x="304800" y="1219200"/>
            <a:ext cx="3886200" cy="4906963"/>
          </a:xfrm>
        </p:spPr>
        <p:txBody>
          <a:bodyPr>
            <a:normAutofit fontScale="77500" lnSpcReduction="20000"/>
          </a:bodyPr>
          <a:lstStyle/>
          <a:p>
            <a:r>
              <a:rPr lang="en-US" dirty="0" smtClean="0"/>
              <a:t>The DIRAC WMS is based on the </a:t>
            </a:r>
            <a:r>
              <a:rPr lang="en-US" i="1" dirty="0" smtClean="0"/>
              <a:t>pilot job</a:t>
            </a:r>
            <a:r>
              <a:rPr lang="en-US" dirty="0" smtClean="0"/>
              <a:t> concept</a:t>
            </a:r>
          </a:p>
          <a:p>
            <a:r>
              <a:rPr lang="en-US" dirty="0" smtClean="0"/>
              <a:t>User jobs are submitted to a central task queue &amp; are picked up by a pilot job</a:t>
            </a:r>
          </a:p>
          <a:p>
            <a:pPr lvl="1"/>
            <a:r>
              <a:rPr lang="en-US" dirty="0" smtClean="0"/>
              <a:t>The pilot jobs are submitted by </a:t>
            </a:r>
            <a:r>
              <a:rPr lang="en-US" i="1" dirty="0" smtClean="0"/>
              <a:t>Pilot Directors</a:t>
            </a:r>
            <a:endParaRPr lang="en-US" dirty="0" smtClean="0"/>
          </a:p>
          <a:p>
            <a:r>
              <a:rPr lang="en-US" dirty="0" smtClean="0"/>
              <a:t>This allows to apply global policies across heterogeneous resources</a:t>
            </a:r>
            <a:endParaRPr lang="en-US" dirty="0"/>
          </a:p>
        </p:txBody>
      </p:sp>
      <p:pic>
        <p:nvPicPr>
          <p:cNvPr id="4" name="Picture 3"/>
          <p:cNvPicPr>
            <a:picLocks noChangeAspect="1"/>
          </p:cNvPicPr>
          <p:nvPr/>
        </p:nvPicPr>
        <p:blipFill>
          <a:blip r:embed="rId2"/>
          <a:stretch>
            <a:fillRect/>
          </a:stretch>
        </p:blipFill>
        <p:spPr>
          <a:xfrm>
            <a:off x="4497586" y="1219200"/>
            <a:ext cx="4646414" cy="513513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DIRAC DMS</a:t>
            </a:r>
            <a:endParaRPr lang="en-US" dirty="0"/>
          </a:p>
        </p:txBody>
      </p:sp>
      <p:sp>
        <p:nvSpPr>
          <p:cNvPr id="3" name="Content Placeholder 2"/>
          <p:cNvSpPr>
            <a:spLocks noGrp="1"/>
          </p:cNvSpPr>
          <p:nvPr>
            <p:ph idx="1"/>
          </p:nvPr>
        </p:nvSpPr>
        <p:spPr>
          <a:xfrm>
            <a:off x="0" y="990600"/>
            <a:ext cx="5181600" cy="5410200"/>
          </a:xfrm>
        </p:spPr>
        <p:txBody>
          <a:bodyPr>
            <a:noAutofit/>
          </a:bodyPr>
          <a:lstStyle/>
          <a:p>
            <a:r>
              <a:rPr lang="en-US" sz="2800" dirty="0" smtClean="0"/>
              <a:t>Manages all data distribution operations between Pit, Tier0 and Tier1s</a:t>
            </a:r>
          </a:p>
          <a:p>
            <a:endParaRPr lang="en-US" sz="2800" dirty="0" smtClean="0"/>
          </a:p>
          <a:p>
            <a:r>
              <a:rPr lang="en-US" sz="2800" dirty="0" smtClean="0"/>
              <a:t>Features include:</a:t>
            </a:r>
          </a:p>
          <a:p>
            <a:pPr lvl="1"/>
            <a:r>
              <a:rPr lang="en-US" sz="2400" dirty="0" smtClean="0"/>
              <a:t>Automatic transfer scheduling</a:t>
            </a:r>
          </a:p>
          <a:p>
            <a:pPr lvl="1"/>
            <a:r>
              <a:rPr lang="en-US" sz="2400" dirty="0" smtClean="0"/>
              <a:t>Full failure recovery</a:t>
            </a:r>
          </a:p>
          <a:p>
            <a:pPr lvl="1"/>
            <a:r>
              <a:rPr lang="en-US" sz="2400" dirty="0" smtClean="0"/>
              <a:t>Redundancy: transfer requests stored in multiple </a:t>
            </a:r>
            <a:r>
              <a:rPr lang="en-US" sz="2400" dirty="0" err="1" smtClean="0"/>
              <a:t>Voboxes</a:t>
            </a:r>
            <a:r>
              <a:rPr lang="en-US" sz="2400" dirty="0" smtClean="0"/>
              <a:t> </a:t>
            </a:r>
          </a:p>
          <a:p>
            <a:pPr lvl="1"/>
            <a:r>
              <a:rPr lang="en-US" sz="2400" dirty="0" smtClean="0"/>
              <a:t>Comprehensive checks of data integrity in </a:t>
            </a:r>
            <a:r>
              <a:rPr lang="en-US" sz="2400" dirty="0" err="1" smtClean="0"/>
              <a:t>SEs</a:t>
            </a:r>
            <a:r>
              <a:rPr lang="en-US" sz="2400" dirty="0" smtClean="0"/>
              <a:t> and Catalogs</a:t>
            </a:r>
          </a:p>
        </p:txBody>
      </p:sp>
      <p:pic>
        <p:nvPicPr>
          <p:cNvPr id="4" name="Picture 3"/>
          <p:cNvPicPr>
            <a:picLocks noChangeAspect="1"/>
          </p:cNvPicPr>
          <p:nvPr/>
        </p:nvPicPr>
        <p:blipFill>
          <a:blip r:embed="rId2"/>
          <a:stretch>
            <a:fillRect/>
          </a:stretch>
        </p:blipFill>
        <p:spPr>
          <a:xfrm>
            <a:off x="4648200" y="1028700"/>
            <a:ext cx="4438649" cy="52197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1066800"/>
            <a:ext cx="8686800" cy="2286000"/>
          </a:xfrm>
        </p:spPr>
        <p:txBody>
          <a:bodyPr>
            <a:noAutofit/>
          </a:bodyPr>
          <a:lstStyle/>
          <a:p>
            <a:pPr eaLnBrk="1" hangingPunct="1"/>
            <a:r>
              <a:rPr lang="en-US" sz="2400" dirty="0" smtClean="0">
                <a:latin typeface="Arial"/>
                <a:ea typeface="Comic Sans MS" charset="0"/>
                <a:cs typeface="Arial"/>
              </a:rPr>
              <a:t>Large user activity (</a:t>
            </a:r>
            <a:r>
              <a:rPr lang="en-US" sz="2400" b="1" dirty="0" smtClean="0">
                <a:solidFill>
                  <a:srgbClr val="FF0000"/>
                </a:solidFill>
                <a:latin typeface="Arial"/>
                <a:ea typeface="Comic Sans MS" charset="0"/>
                <a:cs typeface="Arial"/>
              </a:rPr>
              <a:t>30K jobs/day</a:t>
            </a:r>
            <a:r>
              <a:rPr lang="en-US" sz="2400" dirty="0" smtClean="0">
                <a:latin typeface="Arial"/>
                <a:ea typeface="Comic Sans MS" charset="0"/>
                <a:cs typeface="Arial"/>
              </a:rPr>
              <a:t>), spikes close to conferences (ICHEP)</a:t>
            </a:r>
          </a:p>
          <a:p>
            <a:pPr eaLnBrk="1" hangingPunct="1"/>
            <a:endParaRPr lang="en-US" sz="2400" dirty="0" smtClean="0">
              <a:latin typeface="Arial"/>
              <a:ea typeface="Comic Sans MS" charset="0"/>
              <a:cs typeface="Arial"/>
            </a:endParaRPr>
          </a:p>
          <a:p>
            <a:pPr eaLnBrk="1" hangingPunct="1"/>
            <a:r>
              <a:rPr lang="en-US" sz="2400" dirty="0" smtClean="0">
                <a:latin typeface="Arial"/>
                <a:ea typeface="Comic Sans MS" charset="0"/>
                <a:cs typeface="Arial"/>
              </a:rPr>
              <a:t>Real Data Reconstruction/Stripping/Merging and reprocessing</a:t>
            </a:r>
          </a:p>
          <a:p>
            <a:pPr lvl="1" eaLnBrk="1" hangingPunct="1">
              <a:buNone/>
            </a:pPr>
            <a:endParaRPr lang="en-US" dirty="0" smtClean="0">
              <a:latin typeface="Comic Sans MS" charset="0"/>
              <a:ea typeface="Comic Sans MS" charset="0"/>
              <a:cs typeface="Comic Sans MS" charset="0"/>
            </a:endParaRPr>
          </a:p>
        </p:txBody>
      </p:sp>
      <p:sp>
        <p:nvSpPr>
          <p:cNvPr id="23556" name="Slide Number Placeholder 4"/>
          <p:cNvSpPr>
            <a:spLocks noGrp="1"/>
          </p:cNvSpPr>
          <p:nvPr>
            <p:ph type="sldNum" sz="quarter" idx="11"/>
          </p:nvPr>
        </p:nvSpPr>
        <p:spPr>
          <a:noFill/>
        </p:spPr>
        <p:txBody>
          <a:bodyPr/>
          <a:lstStyle/>
          <a:p>
            <a:fld id="{D17B1A14-18EC-084D-9335-B07E925B5EFC}" type="slidenum">
              <a:rPr lang="es-ES"/>
              <a:pPr/>
              <a:t>13</a:t>
            </a:fld>
            <a:endParaRPr lang="es-ES"/>
          </a:p>
        </p:txBody>
      </p:sp>
      <p:pic>
        <p:nvPicPr>
          <p:cNvPr id="23557" name="Picture 4" descr="Jobsper type.png"/>
          <p:cNvPicPr>
            <a:picLocks noChangeAspect="1"/>
          </p:cNvPicPr>
          <p:nvPr/>
        </p:nvPicPr>
        <p:blipFill>
          <a:blip r:embed="rId3"/>
          <a:srcRect/>
          <a:stretch>
            <a:fillRect/>
          </a:stretch>
        </p:blipFill>
        <p:spPr bwMode="auto">
          <a:xfrm>
            <a:off x="0" y="3181350"/>
            <a:ext cx="4800600" cy="3600450"/>
          </a:xfrm>
          <a:prstGeom prst="rect">
            <a:avLst/>
          </a:prstGeom>
          <a:noFill/>
          <a:ln w="9525">
            <a:noFill/>
            <a:miter lim="800000"/>
            <a:headEnd/>
            <a:tailEnd/>
          </a:ln>
        </p:spPr>
      </p:pic>
      <p:sp>
        <p:nvSpPr>
          <p:cNvPr id="23558" name="TextBox 5"/>
          <p:cNvSpPr txBox="1">
            <a:spLocks noChangeArrowheads="1"/>
          </p:cNvSpPr>
          <p:nvPr/>
        </p:nvSpPr>
        <p:spPr bwMode="auto">
          <a:xfrm>
            <a:off x="1192974" y="3810000"/>
            <a:ext cx="2845626" cy="523220"/>
          </a:xfrm>
          <a:prstGeom prst="rect">
            <a:avLst/>
          </a:prstGeom>
          <a:noFill/>
          <a:ln w="9525">
            <a:noFill/>
            <a:miter lim="800000"/>
            <a:headEnd/>
            <a:tailEnd/>
          </a:ln>
        </p:spPr>
        <p:txBody>
          <a:bodyPr wrap="none">
            <a:prstTxWarp prst="textNoShape">
              <a:avLst/>
            </a:prstTxWarp>
            <a:spAutoFit/>
          </a:bodyPr>
          <a:lstStyle/>
          <a:p>
            <a:r>
              <a:rPr lang="en-US" sz="1400" dirty="0"/>
              <a:t>All Activities </a:t>
            </a:r>
            <a:r>
              <a:rPr lang="en-US" sz="1400" dirty="0" smtClean="0"/>
              <a:t>running concurrently </a:t>
            </a:r>
          </a:p>
          <a:p>
            <a:endParaRPr lang="en-US" sz="1400" dirty="0"/>
          </a:p>
        </p:txBody>
      </p:sp>
      <p:pic>
        <p:nvPicPr>
          <p:cNvPr id="23560" name="Picture 12" descr="Executed_jobs_at_T1.png"/>
          <p:cNvPicPr>
            <a:picLocks noChangeAspect="1"/>
          </p:cNvPicPr>
          <p:nvPr/>
        </p:nvPicPr>
        <p:blipFill>
          <a:blip r:embed="rId4"/>
          <a:srcRect/>
          <a:stretch>
            <a:fillRect/>
          </a:stretch>
        </p:blipFill>
        <p:spPr bwMode="auto">
          <a:xfrm>
            <a:off x="4741863" y="3200400"/>
            <a:ext cx="4402137" cy="3581400"/>
          </a:xfrm>
          <a:prstGeom prst="rect">
            <a:avLst/>
          </a:prstGeom>
          <a:noFill/>
          <a:ln w="9525">
            <a:noFill/>
            <a:miter lim="800000"/>
            <a:headEnd/>
            <a:tailEnd/>
          </a:ln>
        </p:spPr>
      </p:pic>
      <p:sp>
        <p:nvSpPr>
          <p:cNvPr id="23562" name="TextBox 13"/>
          <p:cNvSpPr txBox="1">
            <a:spLocks noChangeArrowheads="1"/>
          </p:cNvSpPr>
          <p:nvPr/>
        </p:nvSpPr>
        <p:spPr bwMode="auto">
          <a:xfrm>
            <a:off x="5867400" y="3657600"/>
            <a:ext cx="2440003" cy="307777"/>
          </a:xfrm>
          <a:prstGeom prst="rect">
            <a:avLst/>
          </a:prstGeom>
          <a:noFill/>
          <a:ln w="9525">
            <a:noFill/>
            <a:miter lim="800000"/>
            <a:headEnd/>
            <a:tailEnd/>
          </a:ln>
        </p:spPr>
        <p:txBody>
          <a:bodyPr wrap="none">
            <a:prstTxWarp prst="textNoShape">
              <a:avLst/>
            </a:prstTxWarp>
            <a:spAutoFit/>
          </a:bodyPr>
          <a:lstStyle/>
          <a:p>
            <a:r>
              <a:rPr lang="en-US" sz="1400" dirty="0" smtClean="0"/>
              <a:t>Up to 8K jobs / day at Tier1s  </a:t>
            </a:r>
            <a:endParaRPr lang="en-US" sz="1400" dirty="0"/>
          </a:p>
        </p:txBody>
      </p:sp>
      <p:sp>
        <p:nvSpPr>
          <p:cNvPr id="11" name="Title 1"/>
          <p:cNvSpPr>
            <a:spLocks noGrp="1"/>
          </p:cNvSpPr>
          <p:nvPr>
            <p:ph type="title"/>
          </p:nvPr>
        </p:nvSpPr>
        <p:spPr>
          <a:xfrm>
            <a:off x="1907704" y="44624"/>
            <a:ext cx="7236296" cy="869776"/>
          </a:xfrm>
        </p:spPr>
        <p:txBody>
          <a:bodyPr/>
          <a:lstStyle/>
          <a:p>
            <a:r>
              <a:rPr lang="en-US" dirty="0" smtClean="0">
                <a:latin typeface="Arial"/>
                <a:ea typeface="Comic Sans MS" charset="0"/>
                <a:cs typeface="Arial"/>
              </a:rPr>
              <a:t>Successful use of Grid from data taking to Physics Conferences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Distributed Data Management </a:t>
            </a:r>
            <a:endParaRPr lang="en-US" dirty="0"/>
          </a:p>
        </p:txBody>
      </p:sp>
      <p:sp>
        <p:nvSpPr>
          <p:cNvPr id="7" name="Subtitle 6"/>
          <p:cNvSpPr>
            <a:spLocks noGrp="1"/>
          </p:cNvSpPr>
          <p:nvPr>
            <p:ph type="subTitle" idx="1"/>
          </p:nvPr>
        </p:nvSpPr>
        <p:spPr/>
        <p:txBody>
          <a:bodyPr/>
          <a:lstStyle/>
          <a:p>
            <a:r>
              <a:rPr lang="fi-FI" i="1" dirty="0" err="1" smtClean="0">
                <a:solidFill>
                  <a:srgbClr val="FF0000"/>
                </a:solidFill>
              </a:rPr>
              <a:t>Fernando</a:t>
            </a:r>
            <a:r>
              <a:rPr lang="fi-FI" i="1" dirty="0" smtClean="0">
                <a:solidFill>
                  <a:srgbClr val="FF0000"/>
                </a:solidFill>
              </a:rPr>
              <a:t> H. </a:t>
            </a:r>
            <a:r>
              <a:rPr lang="fi-FI" i="1" dirty="0" err="1" smtClean="0">
                <a:solidFill>
                  <a:srgbClr val="FF0000"/>
                </a:solidFill>
              </a:rPr>
              <a:t>Barreiro</a:t>
            </a:r>
            <a:r>
              <a:rPr lang="fi-FI" i="1" dirty="0" smtClean="0">
                <a:solidFill>
                  <a:srgbClr val="FF0000"/>
                </a:solidFill>
              </a:rPr>
              <a:t> </a:t>
            </a:r>
            <a:r>
              <a:rPr lang="fi-FI" i="1" dirty="0" err="1" smtClean="0">
                <a:solidFill>
                  <a:srgbClr val="FF0000"/>
                </a:solidFill>
              </a:rPr>
              <a:t>Megino</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93912"/>
            <a:ext cx="8591872" cy="5106888"/>
          </a:xfrm>
        </p:spPr>
        <p:txBody>
          <a:bodyPr>
            <a:normAutofit/>
          </a:bodyPr>
          <a:lstStyle/>
          <a:p>
            <a:r>
              <a:rPr lang="en-US" dirty="0" smtClean="0"/>
              <a:t>Responsible for the replication, access and bookkeeping of ATLAS data across more than 100 distributed grid sites</a:t>
            </a:r>
          </a:p>
          <a:p>
            <a:r>
              <a:rPr lang="en-US" dirty="0" smtClean="0"/>
              <a:t>Enforces ATLAS data management policies</a:t>
            </a:r>
          </a:p>
          <a:p>
            <a:r>
              <a:rPr lang="en-US" dirty="0" smtClean="0"/>
              <a:t>Designed as a set of independent clients and services to ensure scalability and fault tolerance </a:t>
            </a:r>
          </a:p>
          <a:p>
            <a:r>
              <a:rPr lang="en-US" dirty="0" smtClean="0"/>
              <a:t>Underlying use of FTS, LFC &amp; GFAL</a:t>
            </a:r>
          </a:p>
          <a:p>
            <a:endParaRPr lang="en-US" dirty="0"/>
          </a:p>
        </p:txBody>
      </p:sp>
      <p:sp>
        <p:nvSpPr>
          <p:cNvPr id="3" name="Title 2"/>
          <p:cNvSpPr>
            <a:spLocks noGrp="1"/>
          </p:cNvSpPr>
          <p:nvPr>
            <p:ph type="title"/>
          </p:nvPr>
        </p:nvSpPr>
        <p:spPr/>
        <p:txBody>
          <a:bodyPr>
            <a:normAutofit fontScale="90000"/>
          </a:bodyPr>
          <a:lstStyle/>
          <a:p>
            <a:r>
              <a:rPr lang="en-US" dirty="0" smtClean="0"/>
              <a:t>ATLAS Distributed Data Management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41512"/>
            <a:ext cx="8515672" cy="5106888"/>
          </a:xfrm>
        </p:spPr>
        <p:txBody>
          <a:bodyPr>
            <a:normAutofit fontScale="85000" lnSpcReduction="20000"/>
          </a:bodyPr>
          <a:lstStyle/>
          <a:p>
            <a:r>
              <a:rPr lang="en-US" dirty="0" smtClean="0"/>
              <a:t>SA3 funded work is focused on </a:t>
            </a:r>
          </a:p>
          <a:p>
            <a:pPr lvl="1"/>
            <a:r>
              <a:rPr lang="en-US" dirty="0" smtClean="0"/>
              <a:t>Optimization of storage resources: Storage accounting and automatic site cleaning</a:t>
            </a:r>
          </a:p>
          <a:p>
            <a:pPr lvl="1"/>
            <a:r>
              <a:rPr lang="en-US" dirty="0" smtClean="0"/>
              <a:t>Improving network usage: Current effort on monitoring and improving the usage of FTS </a:t>
            </a:r>
          </a:p>
          <a:p>
            <a:pPr lvl="1"/>
            <a:r>
              <a:rPr lang="en-US" dirty="0" smtClean="0"/>
              <a:t>Automation of the site blacklisting system to reduce the need for human intervention</a:t>
            </a:r>
          </a:p>
          <a:p>
            <a:pPr lvl="1"/>
            <a:endParaRPr lang="en-US" dirty="0" smtClean="0"/>
          </a:p>
          <a:p>
            <a:r>
              <a:rPr lang="en-US" dirty="0" smtClean="0"/>
              <a:t>The results of this activity have provided valuable input to discussions on data placement versus caching as part of future WLCG data management policy</a:t>
            </a:r>
          </a:p>
          <a:p>
            <a:endParaRPr lang="en-US" dirty="0" smtClean="0"/>
          </a:p>
          <a:p>
            <a:r>
              <a:rPr lang="en-US" dirty="0" smtClean="0"/>
              <a:t>The details will be covered by Fernando</a:t>
            </a:r>
            <a:endParaRPr lang="en-US" dirty="0"/>
          </a:p>
        </p:txBody>
      </p:sp>
      <p:sp>
        <p:nvSpPr>
          <p:cNvPr id="3" name="Title 2"/>
          <p:cNvSpPr>
            <a:spLocks noGrp="1"/>
          </p:cNvSpPr>
          <p:nvPr>
            <p:ph type="title"/>
          </p:nvPr>
        </p:nvSpPr>
        <p:spPr/>
        <p:txBody>
          <a:bodyPr/>
          <a:lstStyle/>
          <a:p>
            <a:r>
              <a:rPr lang="en-US" dirty="0" smtClean="0"/>
              <a:t>ATLAS DDM – Recent Work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000" dirty="0" smtClean="0"/>
              <a:t>SA3 HEP: Outlook &amp; Summary</a:t>
            </a:r>
            <a:endParaRPr lang="en-US" sz="4000"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Content Placeholder 1"/>
          <p:cNvSpPr>
            <a:spLocks noGrp="1"/>
          </p:cNvSpPr>
          <p:nvPr>
            <p:ph idx="1"/>
          </p:nvPr>
        </p:nvSpPr>
        <p:spPr bwMode="auto">
          <a:xfrm>
            <a:off x="323850" y="1141413"/>
            <a:ext cx="8496300" cy="4878387"/>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Future activities include not only SA3 HEP specific work but also contribution to the key milestone D6.2 on sustainability</a:t>
            </a:r>
          </a:p>
          <a:p>
            <a:r>
              <a:rPr lang="en-US" dirty="0" smtClean="0"/>
              <a:t>Check point will be the forth-coming EGI User Forum</a:t>
            </a:r>
          </a:p>
          <a:p>
            <a:pPr lvl="1"/>
            <a:r>
              <a:rPr lang="en-US" dirty="0" smtClean="0"/>
              <a:t>April 11 – 15 in Vilnius, Lithuania</a:t>
            </a:r>
          </a:p>
          <a:p>
            <a:r>
              <a:rPr lang="en-US" dirty="0" smtClean="0"/>
              <a:t>FP8 and other future funding: how do we react to what was described by Kostas </a:t>
            </a:r>
            <a:r>
              <a:rPr lang="en-US" dirty="0" err="1" smtClean="0"/>
              <a:t>Glinos</a:t>
            </a:r>
            <a:r>
              <a:rPr lang="en-US" dirty="0" smtClean="0"/>
              <a:t> on day 1?</a:t>
            </a:r>
          </a:p>
        </p:txBody>
      </p:sp>
      <p:sp>
        <p:nvSpPr>
          <p:cNvPr id="29699"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Outlook</a:t>
            </a:r>
          </a:p>
        </p:txBody>
      </p:sp>
      <p:sp>
        <p:nvSpPr>
          <p:cNvPr id="29700" name="Slide Number Placeholder 3"/>
          <p:cNvSpPr>
            <a:spLocks noGrp="1"/>
          </p:cNvSpPr>
          <p:nvPr>
            <p:ph type="sldNum" sz="quarter" idx="12"/>
          </p:nvPr>
        </p:nvSpPr>
        <p:spPr bwMode="auto">
          <a:noFill/>
          <a:ln>
            <a:miter lim="800000"/>
            <a:headEnd/>
            <a:tailEnd/>
          </a:ln>
        </p:spPr>
        <p:txBody>
          <a:bodyPr/>
          <a:lstStyle/>
          <a:p>
            <a:fld id="{1E24CCE5-E3EC-A84C-A9A5-0B5A862BC269}" type="slidenum">
              <a:rPr lang="fi-FI" smtClean="0"/>
              <a:pPr/>
              <a:t>18</a:t>
            </a:fld>
            <a:endParaRPr lang="fi-FI"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Content Placeholder 1"/>
          <p:cNvSpPr>
            <a:spLocks noGrp="1"/>
          </p:cNvSpPr>
          <p:nvPr>
            <p:ph idx="1"/>
          </p:nvPr>
        </p:nvSpPr>
        <p:spPr bwMode="auto">
          <a:xfrm>
            <a:off x="228600" y="1217613"/>
            <a:ext cx="8591550" cy="4802187"/>
          </a:xfrm>
          <a:noFill/>
          <a:ln>
            <a:miter lim="800000"/>
            <a:headEnd/>
            <a:tailEnd/>
          </a:ln>
        </p:spPr>
        <p:txBody>
          <a:bodyPr vert="horz" wrap="square" lIns="91440" tIns="45720" rIns="91440" bIns="45720" numCol="1" anchor="t" anchorCtr="0" compatLnSpc="1">
            <a:prstTxWarp prst="textNoShape">
              <a:avLst/>
            </a:prstTxWarp>
            <a:normAutofit fontScale="85000" lnSpcReduction="10000"/>
          </a:bodyPr>
          <a:lstStyle/>
          <a:p>
            <a:r>
              <a:rPr lang="en-US" dirty="0" smtClean="0"/>
              <a:t>Work package ramped up well in Q1 – most positions filled</a:t>
            </a:r>
          </a:p>
          <a:p>
            <a:r>
              <a:rPr lang="en-US" dirty="0" err="1" smtClean="0"/>
              <a:t>Workplan</a:t>
            </a:r>
            <a:r>
              <a:rPr lang="en-US" dirty="0" smtClean="0"/>
              <a:t> inline with </a:t>
            </a:r>
            <a:r>
              <a:rPr lang="en-US" dirty="0" err="1" smtClean="0"/>
              <a:t>DoW</a:t>
            </a:r>
            <a:r>
              <a:rPr lang="en-US" dirty="0" smtClean="0"/>
              <a:t> and experiment priorities </a:t>
            </a:r>
          </a:p>
          <a:p>
            <a:r>
              <a:rPr lang="en-US" dirty="0" smtClean="0"/>
              <a:t>Continue to emphasize the needs for commonality and sustainability</a:t>
            </a:r>
          </a:p>
          <a:p>
            <a:r>
              <a:rPr lang="en-US" dirty="0" smtClean="0"/>
              <a:t>Looking to increase synergies across experiments and also application domains, such as LS &amp; ES projects in which group is involved</a:t>
            </a:r>
          </a:p>
          <a:p>
            <a:pPr lvl="1"/>
            <a:r>
              <a:rPr lang="en-US" dirty="0" smtClean="0"/>
              <a:t>e.g. </a:t>
            </a:r>
            <a:r>
              <a:rPr lang="en-US" dirty="0" err="1" smtClean="0"/>
              <a:t>EnviroGRIDS</a:t>
            </a:r>
            <a:r>
              <a:rPr lang="en-US" dirty="0" smtClean="0"/>
              <a:t>, PARTNER, ULICE, …</a:t>
            </a:r>
          </a:p>
          <a:p>
            <a:r>
              <a:rPr lang="en-US" dirty="0" smtClean="0"/>
              <a:t>Effort contributed to project within a very short time</a:t>
            </a:r>
          </a:p>
          <a:p>
            <a:endParaRPr lang="en-US" dirty="0" smtClean="0"/>
          </a:p>
        </p:txBody>
      </p:sp>
      <p:sp>
        <p:nvSpPr>
          <p:cNvPr id="30723"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Summary</a:t>
            </a:r>
          </a:p>
        </p:txBody>
      </p:sp>
      <p:sp>
        <p:nvSpPr>
          <p:cNvPr id="30724" name="Slide Number Placeholder 3"/>
          <p:cNvSpPr>
            <a:spLocks noGrp="1"/>
          </p:cNvSpPr>
          <p:nvPr>
            <p:ph type="sldNum" sz="quarter" idx="12"/>
          </p:nvPr>
        </p:nvSpPr>
        <p:spPr bwMode="auto">
          <a:noFill/>
          <a:ln>
            <a:miter lim="800000"/>
            <a:headEnd/>
            <a:tailEnd/>
          </a:ln>
        </p:spPr>
        <p:txBody>
          <a:bodyPr/>
          <a:lstStyle/>
          <a:p>
            <a:fld id="{3DA5A852-6609-714B-908C-5B550125FE06}" type="slidenum">
              <a:rPr lang="fi-FI" smtClean="0"/>
              <a:pPr/>
              <a:t>19</a:t>
            </a:fld>
            <a:endParaRPr lang="fi-FI"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Content Placeholder 1"/>
          <p:cNvSpPr>
            <a:spLocks noGrp="1"/>
          </p:cNvSpPr>
          <p:nvPr>
            <p:ph idx="1"/>
          </p:nvPr>
        </p:nvSpPr>
        <p:spPr bwMode="auto">
          <a:xfrm>
            <a:off x="323850" y="1217613"/>
            <a:ext cx="8496300" cy="4878387"/>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Brief overview of Services for HEP</a:t>
            </a:r>
          </a:p>
          <a:p>
            <a:pPr lvl="1"/>
            <a:r>
              <a:rPr lang="en-US" dirty="0" smtClean="0"/>
              <a:t>More information in MS603 (in review)</a:t>
            </a:r>
          </a:p>
          <a:p>
            <a:endParaRPr lang="en-US" dirty="0" smtClean="0"/>
          </a:p>
          <a:p>
            <a:r>
              <a:rPr lang="en-US" dirty="0" smtClean="0"/>
              <a:t>Status of the personnel</a:t>
            </a:r>
          </a:p>
          <a:p>
            <a:endParaRPr lang="en-US" dirty="0" smtClean="0"/>
          </a:p>
          <a:p>
            <a:r>
              <a:rPr lang="en-US" b="1" dirty="0" smtClean="0"/>
              <a:t>What has been achieved so far</a:t>
            </a:r>
          </a:p>
          <a:p>
            <a:endParaRPr lang="en-US" dirty="0" smtClean="0"/>
          </a:p>
          <a:p>
            <a:r>
              <a:rPr lang="en-US" dirty="0" smtClean="0"/>
              <a:t>Outlook</a:t>
            </a:r>
          </a:p>
        </p:txBody>
      </p:sp>
      <p:sp>
        <p:nvSpPr>
          <p:cNvPr id="13315" name="Title 2"/>
          <p:cNvSpPr>
            <a:spLocks noGrp="1"/>
          </p:cNvSpPr>
          <p:nvPr>
            <p:ph type="title"/>
          </p:nvPr>
        </p:nvSpPr>
        <p:spPr>
          <a:xfrm>
            <a:off x="1908175" y="44450"/>
            <a:ext cx="7235825" cy="620713"/>
          </a:xfrm>
        </p:spPr>
        <p:txBody>
          <a:bodyPr/>
          <a:lstStyle/>
          <a:p>
            <a:r>
              <a:rPr lang="en-US" dirty="0" smtClean="0">
                <a:latin typeface="Arial" charset="0"/>
                <a:ea typeface="Arial" charset="0"/>
                <a:cs typeface="Arial" charset="0"/>
              </a:rPr>
              <a:t>Outline</a:t>
            </a:r>
          </a:p>
        </p:txBody>
      </p:sp>
      <p:sp>
        <p:nvSpPr>
          <p:cNvPr id="13316" name="Slide Number Placeholder 3"/>
          <p:cNvSpPr>
            <a:spLocks noGrp="1"/>
          </p:cNvSpPr>
          <p:nvPr>
            <p:ph type="sldNum" sz="quarter" idx="12"/>
          </p:nvPr>
        </p:nvSpPr>
        <p:spPr bwMode="auto">
          <a:noFill/>
          <a:ln>
            <a:miter lim="800000"/>
            <a:headEnd/>
            <a:tailEnd/>
          </a:ln>
        </p:spPr>
        <p:txBody>
          <a:bodyPr/>
          <a:lstStyle/>
          <a:p>
            <a:fld id="{6F4B9682-4498-6C4B-B46F-E20E6366263F}" type="slidenum">
              <a:rPr lang="fi-FI" smtClean="0"/>
              <a:pPr/>
              <a:t>2</a:t>
            </a:fld>
            <a:endParaRPr lang="fi-FI"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Content Placeholder 1"/>
          <p:cNvSpPr>
            <a:spLocks noGrp="1"/>
          </p:cNvSpPr>
          <p:nvPr>
            <p:ph idx="1"/>
          </p:nvPr>
        </p:nvSpPr>
        <p:spPr bwMode="auto">
          <a:xfrm>
            <a:off x="323850" y="1141413"/>
            <a:ext cx="8496300" cy="4878387"/>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3000" dirty="0" smtClean="0"/>
              <a:t>The services used by High Energy Physics experiments at the LHC can be classified as:</a:t>
            </a:r>
          </a:p>
          <a:p>
            <a:pPr marL="971550" lvl="1" indent="-514350">
              <a:lnSpc>
                <a:spcPct val="80000"/>
              </a:lnSpc>
              <a:buFontTx/>
              <a:buAutoNum type="arabicPeriod"/>
            </a:pPr>
            <a:r>
              <a:rPr lang="en-US" sz="2600" b="1" dirty="0" smtClean="0">
                <a:solidFill>
                  <a:srgbClr val="0000FF"/>
                </a:solidFill>
              </a:rPr>
              <a:t>Experiment services</a:t>
            </a:r>
            <a:r>
              <a:rPr lang="en-US" sz="2600" dirty="0" smtClean="0"/>
              <a:t> – developed, maintained and operated by the collaborations themselves</a:t>
            </a:r>
          </a:p>
          <a:p>
            <a:pPr marL="971550" lvl="1" indent="-514350">
              <a:lnSpc>
                <a:spcPct val="80000"/>
              </a:lnSpc>
              <a:buFontTx/>
              <a:buAutoNum type="arabicPeriod"/>
            </a:pPr>
            <a:r>
              <a:rPr lang="en-US" sz="2600" b="1" dirty="0" smtClean="0">
                <a:solidFill>
                  <a:srgbClr val="008000"/>
                </a:solidFill>
              </a:rPr>
              <a:t>Middleware services</a:t>
            </a:r>
            <a:r>
              <a:rPr lang="en-US" sz="2600" dirty="0" smtClean="0"/>
              <a:t> – generic services at Grid middleware layer, typically operated by WLCG</a:t>
            </a:r>
          </a:p>
          <a:p>
            <a:pPr marL="971550" lvl="1" indent="-514350">
              <a:lnSpc>
                <a:spcPct val="80000"/>
              </a:lnSpc>
              <a:buFontTx/>
              <a:buAutoNum type="arabicPeriod"/>
            </a:pPr>
            <a:r>
              <a:rPr lang="en-US" sz="2600" dirty="0" smtClean="0"/>
              <a:t>Infrastructure services – fabric-oriented services operated by the sites</a:t>
            </a:r>
          </a:p>
          <a:p>
            <a:pPr marL="971550" lvl="1" indent="-514350">
              <a:lnSpc>
                <a:spcPct val="80000"/>
              </a:lnSpc>
              <a:buFontTx/>
              <a:buAutoNum type="arabicPeriod"/>
            </a:pPr>
            <a:r>
              <a:rPr lang="en-US" sz="2600" dirty="0" smtClean="0"/>
              <a:t>Database services</a:t>
            </a:r>
          </a:p>
          <a:p>
            <a:pPr marL="971550" lvl="1" indent="-514350">
              <a:lnSpc>
                <a:spcPct val="80000"/>
              </a:lnSpc>
              <a:buNone/>
            </a:pPr>
            <a:endParaRPr lang="en-US" sz="2600" dirty="0" smtClean="0"/>
          </a:p>
          <a:p>
            <a:pPr>
              <a:lnSpc>
                <a:spcPct val="80000"/>
              </a:lnSpc>
            </a:pPr>
            <a:r>
              <a:rPr lang="en-US" sz="3000" dirty="0" smtClean="0"/>
              <a:t>Concentrating primarily in the </a:t>
            </a:r>
            <a:r>
              <a:rPr lang="en-US" sz="3000" b="1" dirty="0" smtClean="0">
                <a:solidFill>
                  <a:srgbClr val="0000FF"/>
                </a:solidFill>
              </a:rPr>
              <a:t>first</a:t>
            </a:r>
            <a:r>
              <a:rPr lang="en-US" sz="3000" dirty="0" smtClean="0"/>
              <a:t> but also </a:t>
            </a:r>
            <a:r>
              <a:rPr lang="en-US" sz="3000" b="1" dirty="0" smtClean="0">
                <a:solidFill>
                  <a:srgbClr val="008000"/>
                </a:solidFill>
              </a:rPr>
              <a:t>second</a:t>
            </a:r>
            <a:r>
              <a:rPr lang="en-US" sz="3000" dirty="0" smtClean="0"/>
              <a:t> area (details next)</a:t>
            </a:r>
            <a:endParaRPr lang="en-US" sz="3000" dirty="0"/>
          </a:p>
        </p:txBody>
      </p:sp>
      <p:sp>
        <p:nvSpPr>
          <p:cNvPr id="14339"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Services for HEP – MS603</a:t>
            </a:r>
          </a:p>
        </p:txBody>
      </p:sp>
      <p:sp>
        <p:nvSpPr>
          <p:cNvPr id="14340" name="Slide Number Placeholder 3"/>
          <p:cNvSpPr>
            <a:spLocks noGrp="1"/>
          </p:cNvSpPr>
          <p:nvPr>
            <p:ph type="sldNum" sz="quarter" idx="12"/>
          </p:nvPr>
        </p:nvSpPr>
        <p:spPr bwMode="auto">
          <a:noFill/>
          <a:ln>
            <a:miter lim="800000"/>
            <a:headEnd/>
            <a:tailEnd/>
          </a:ln>
        </p:spPr>
        <p:txBody>
          <a:bodyPr/>
          <a:lstStyle/>
          <a:p>
            <a:fld id="{37B13C72-4AF5-5B46-BD29-CF8FAB7B09E7}" type="slidenum">
              <a:rPr lang="fi-FI" smtClean="0"/>
              <a:pPr/>
              <a:t>3</a:t>
            </a:fld>
            <a:endParaRPr lang="fi-FI"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Content Placeholder 1"/>
          <p:cNvSpPr>
            <a:spLocks noGrp="1"/>
          </p:cNvSpPr>
          <p:nvPr>
            <p:ph idx="1"/>
          </p:nvPr>
        </p:nvSpPr>
        <p:spPr bwMode="auto">
          <a:xfrm>
            <a:off x="323850" y="1141413"/>
            <a:ext cx="8496300" cy="4878387"/>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Experiment services provide functionality </a:t>
            </a:r>
            <a:r>
              <a:rPr lang="en-US" b="1" i="1" dirty="0" smtClean="0">
                <a:solidFill>
                  <a:srgbClr val="0000FF"/>
                </a:solidFill>
              </a:rPr>
              <a:t>very</a:t>
            </a:r>
            <a:r>
              <a:rPr lang="en-US" dirty="0" smtClean="0"/>
              <a:t> </a:t>
            </a:r>
            <a:r>
              <a:rPr lang="en-US" b="1" i="1" dirty="0" smtClean="0">
                <a:solidFill>
                  <a:srgbClr val="0000FF"/>
                </a:solidFill>
              </a:rPr>
              <a:t>specific</a:t>
            </a:r>
            <a:r>
              <a:rPr lang="en-US" dirty="0" smtClean="0"/>
              <a:t> to one experiment and the</a:t>
            </a:r>
            <a:r>
              <a:rPr lang="en-US" b="1" i="1" dirty="0" smtClean="0">
                <a:solidFill>
                  <a:srgbClr val="0000FF"/>
                </a:solidFill>
              </a:rPr>
              <a:t> </a:t>
            </a:r>
            <a:r>
              <a:rPr lang="en-US" dirty="0" smtClean="0"/>
              <a:t>corresponding</a:t>
            </a:r>
            <a:r>
              <a:rPr lang="en-US" b="1" i="1" dirty="0" smtClean="0">
                <a:solidFill>
                  <a:srgbClr val="0000FF"/>
                </a:solidFill>
              </a:rPr>
              <a:t> </a:t>
            </a:r>
            <a:r>
              <a:rPr lang="en-US" dirty="0" smtClean="0"/>
              <a:t>computing model</a:t>
            </a:r>
          </a:p>
          <a:p>
            <a:r>
              <a:rPr lang="en-US" dirty="0" smtClean="0"/>
              <a:t>Use generic </a:t>
            </a:r>
            <a:r>
              <a:rPr lang="en-US" dirty="0" err="1" smtClean="0"/>
              <a:t>m/w</a:t>
            </a:r>
            <a:r>
              <a:rPr lang="en-US" dirty="0" smtClean="0"/>
              <a:t> where possible</a:t>
            </a:r>
          </a:p>
          <a:p>
            <a:pPr lvl="1"/>
            <a:r>
              <a:rPr lang="en-US" dirty="0" smtClean="0"/>
              <a:t>ALICE: </a:t>
            </a:r>
            <a:r>
              <a:rPr lang="en-US" i="1" dirty="0" err="1" smtClean="0"/>
              <a:t>AliEN</a:t>
            </a:r>
            <a:endParaRPr lang="en-US" dirty="0" smtClean="0"/>
          </a:p>
          <a:p>
            <a:pPr lvl="1"/>
            <a:r>
              <a:rPr lang="en-US" dirty="0" smtClean="0"/>
              <a:t>ATLAS:</a:t>
            </a:r>
            <a:r>
              <a:rPr lang="en-US" i="1" dirty="0" smtClean="0"/>
              <a:t> </a:t>
            </a:r>
            <a:r>
              <a:rPr lang="en-US" i="1" dirty="0" err="1" smtClean="0"/>
              <a:t>PanDA</a:t>
            </a:r>
            <a:r>
              <a:rPr lang="en-US" i="1" dirty="0" smtClean="0"/>
              <a:t>, </a:t>
            </a:r>
            <a:r>
              <a:rPr lang="en-US" b="1" i="1" dirty="0" smtClean="0">
                <a:solidFill>
                  <a:srgbClr val="3366FF"/>
                </a:solidFill>
              </a:rPr>
              <a:t>DDM</a:t>
            </a:r>
          </a:p>
          <a:p>
            <a:pPr lvl="1"/>
            <a:r>
              <a:rPr lang="en-US" dirty="0" smtClean="0"/>
              <a:t>CMS: </a:t>
            </a:r>
            <a:r>
              <a:rPr lang="en-US" b="1" i="1" dirty="0" smtClean="0">
                <a:solidFill>
                  <a:srgbClr val="008000"/>
                </a:solidFill>
              </a:rPr>
              <a:t>CRAB</a:t>
            </a:r>
            <a:r>
              <a:rPr lang="en-US" i="1" dirty="0" smtClean="0"/>
              <a:t>, Analysis Server, Production Agent, </a:t>
            </a:r>
            <a:r>
              <a:rPr lang="en-US" i="1" dirty="0" err="1" smtClean="0"/>
              <a:t>PhEDEx</a:t>
            </a:r>
            <a:r>
              <a:rPr lang="en-US" i="1" dirty="0" smtClean="0"/>
              <a:t>, DBS</a:t>
            </a:r>
            <a:endParaRPr lang="en-US" dirty="0" smtClean="0"/>
          </a:p>
          <a:p>
            <a:pPr lvl="1"/>
            <a:r>
              <a:rPr lang="en-US" dirty="0" err="1" smtClean="0"/>
              <a:t>LHCb</a:t>
            </a:r>
            <a:r>
              <a:rPr lang="en-US" dirty="0" smtClean="0"/>
              <a:t>: </a:t>
            </a:r>
            <a:r>
              <a:rPr lang="en-US" b="1" i="1" dirty="0" smtClean="0">
                <a:solidFill>
                  <a:srgbClr val="FF0000"/>
                </a:solidFill>
              </a:rPr>
              <a:t>DIRAC</a:t>
            </a:r>
            <a:endParaRPr lang="en-US" b="1" dirty="0" smtClean="0">
              <a:solidFill>
                <a:srgbClr val="FF0000"/>
              </a:solidFill>
            </a:endParaRPr>
          </a:p>
        </p:txBody>
      </p:sp>
      <p:sp>
        <p:nvSpPr>
          <p:cNvPr id="15363"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Experiment Services</a:t>
            </a:r>
          </a:p>
        </p:txBody>
      </p:sp>
      <p:sp>
        <p:nvSpPr>
          <p:cNvPr id="15364" name="Slide Number Placeholder 3"/>
          <p:cNvSpPr>
            <a:spLocks noGrp="1"/>
          </p:cNvSpPr>
          <p:nvPr>
            <p:ph type="sldNum" sz="quarter" idx="12"/>
          </p:nvPr>
        </p:nvSpPr>
        <p:spPr bwMode="auto">
          <a:noFill/>
          <a:ln>
            <a:miter lim="800000"/>
            <a:headEnd/>
            <a:tailEnd/>
          </a:ln>
        </p:spPr>
        <p:txBody>
          <a:bodyPr/>
          <a:lstStyle/>
          <a:p>
            <a:fld id="{6F08B623-5E96-B745-AB03-D6AB26AC3E78}" type="slidenum">
              <a:rPr lang="fi-FI" smtClean="0"/>
              <a:pPr/>
              <a:t>4</a:t>
            </a:fld>
            <a:endParaRPr lang="fi-FI" smtClean="0"/>
          </a:p>
        </p:txBody>
      </p:sp>
      <p:sp>
        <p:nvSpPr>
          <p:cNvPr id="5" name="TextBox 4"/>
          <p:cNvSpPr txBox="1"/>
          <p:nvPr/>
        </p:nvSpPr>
        <p:spPr>
          <a:xfrm>
            <a:off x="5105400" y="5257800"/>
            <a:ext cx="3962400" cy="923330"/>
          </a:xfrm>
          <a:prstGeom prst="rect">
            <a:avLst/>
          </a:prstGeom>
          <a:noFill/>
        </p:spPr>
        <p:txBody>
          <a:bodyPr wrap="square" rtlCol="0">
            <a:spAutoFit/>
          </a:bodyPr>
          <a:lstStyle/>
          <a:p>
            <a:r>
              <a:rPr lang="en-US" b="1" dirty="0" smtClean="0">
                <a:solidFill>
                  <a:srgbClr val="FF0000"/>
                </a:solidFill>
              </a:rPr>
              <a:t>Covered in this presentation</a:t>
            </a:r>
          </a:p>
          <a:p>
            <a:r>
              <a:rPr lang="en-US" b="1" dirty="0" smtClean="0">
                <a:solidFill>
                  <a:srgbClr val="3366FF"/>
                </a:solidFill>
              </a:rPr>
              <a:t>Covered in later presentations</a:t>
            </a:r>
          </a:p>
          <a:p>
            <a:r>
              <a:rPr lang="en-US" b="1" dirty="0" smtClean="0">
                <a:solidFill>
                  <a:srgbClr val="008000"/>
                </a:solidFill>
              </a:rPr>
              <a:t>Future SA3 HEP activity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295400"/>
            <a:ext cx="8591550" cy="4800600"/>
          </a:xfrm>
        </p:spPr>
        <p:txBody>
          <a:bodyPr>
            <a:normAutofit fontScale="85000" lnSpcReduction="20000"/>
          </a:bodyPr>
          <a:lstStyle/>
          <a:p>
            <a:pPr>
              <a:defRPr/>
            </a:pPr>
            <a:r>
              <a:rPr lang="en-US" dirty="0" smtClean="0"/>
              <a:t>Data Management: </a:t>
            </a:r>
            <a:r>
              <a:rPr lang="en-US" i="1" dirty="0" smtClean="0"/>
              <a:t>LFC, FTS</a:t>
            </a:r>
            <a:endParaRPr lang="en-US" dirty="0" smtClean="0"/>
          </a:p>
          <a:p>
            <a:pPr>
              <a:defRPr/>
            </a:pPr>
            <a:r>
              <a:rPr lang="en-US" dirty="0" smtClean="0"/>
              <a:t>Workload management: </a:t>
            </a:r>
            <a:r>
              <a:rPr lang="en-US" sz="3176" i="1" dirty="0" err="1" smtClean="0">
                <a:solidFill>
                  <a:srgbClr val="0000FF"/>
                </a:solidFill>
              </a:rPr>
              <a:t>Ganga</a:t>
            </a:r>
            <a:r>
              <a:rPr lang="en-US" i="1" dirty="0" smtClean="0"/>
              <a:t>, Condor-G, </a:t>
            </a:r>
            <a:r>
              <a:rPr lang="en-US" i="1" dirty="0" err="1" smtClean="0"/>
              <a:t>gLite</a:t>
            </a:r>
            <a:r>
              <a:rPr lang="en-US" i="1" dirty="0" smtClean="0"/>
              <a:t> WMS, </a:t>
            </a:r>
            <a:r>
              <a:rPr lang="en-US" i="1" dirty="0" err="1" smtClean="0"/>
              <a:t>glideinWMS</a:t>
            </a:r>
            <a:endParaRPr lang="en-US" i="1" dirty="0" smtClean="0"/>
          </a:p>
          <a:p>
            <a:pPr>
              <a:defRPr/>
            </a:pPr>
            <a:r>
              <a:rPr lang="en-US" dirty="0" smtClean="0"/>
              <a:t>Persistency services: </a:t>
            </a:r>
            <a:r>
              <a:rPr lang="en-US" b="1" i="1" dirty="0" smtClean="0">
                <a:solidFill>
                  <a:srgbClr val="FF0000"/>
                </a:solidFill>
              </a:rPr>
              <a:t>CORAL, POOL, COOL, </a:t>
            </a:r>
            <a:r>
              <a:rPr lang="en-US" sz="3176" i="1" dirty="0" err="1" smtClean="0"/>
              <a:t>FroNTier</a:t>
            </a:r>
            <a:endParaRPr lang="en-US" sz="3176" i="1" dirty="0" smtClean="0"/>
          </a:p>
          <a:p>
            <a:pPr>
              <a:defRPr/>
            </a:pPr>
            <a:r>
              <a:rPr lang="en-US" dirty="0" smtClean="0"/>
              <a:t>Monitoring services: </a:t>
            </a:r>
            <a:r>
              <a:rPr lang="en-US" i="1" dirty="0" err="1" smtClean="0">
                <a:solidFill>
                  <a:srgbClr val="0000FF"/>
                </a:solidFill>
              </a:rPr>
              <a:t>HammerCloud</a:t>
            </a:r>
            <a:r>
              <a:rPr lang="en-US" i="1" dirty="0" smtClean="0">
                <a:solidFill>
                  <a:srgbClr val="0000FF"/>
                </a:solidFill>
              </a:rPr>
              <a:t>, Experiment Dashboard</a:t>
            </a:r>
            <a:r>
              <a:rPr lang="en-US" i="1" dirty="0" smtClean="0"/>
              <a:t>, SAM, </a:t>
            </a:r>
            <a:r>
              <a:rPr lang="en-US" i="1" dirty="0" err="1" smtClean="0"/>
              <a:t>Nagios</a:t>
            </a:r>
            <a:endParaRPr lang="en-US" dirty="0" smtClean="0"/>
          </a:p>
          <a:p>
            <a:pPr>
              <a:defRPr/>
            </a:pPr>
            <a:r>
              <a:rPr lang="en-US" dirty="0" smtClean="0"/>
              <a:t>Security Services: VOMS, VOMRS, </a:t>
            </a:r>
            <a:r>
              <a:rPr lang="en-US" dirty="0" err="1" smtClean="0"/>
              <a:t>MyProxy</a:t>
            </a:r>
            <a:endParaRPr lang="en-US" dirty="0" smtClean="0"/>
          </a:p>
          <a:p>
            <a:pPr>
              <a:defRPr/>
            </a:pPr>
            <a:r>
              <a:rPr lang="en-US" dirty="0" smtClean="0"/>
              <a:t>Computing Services: LCG CE, CREAM CE, OSG CE, ARC CE</a:t>
            </a:r>
          </a:p>
          <a:p>
            <a:pPr>
              <a:defRPr/>
            </a:pPr>
            <a:r>
              <a:rPr lang="en-US" dirty="0" smtClean="0"/>
              <a:t>Storage Services: CASTOR, </a:t>
            </a:r>
            <a:r>
              <a:rPr lang="en-US" dirty="0" err="1" smtClean="0"/>
              <a:t>dCache</a:t>
            </a:r>
            <a:r>
              <a:rPr lang="en-US" dirty="0" smtClean="0"/>
              <a:t>, DPM, </a:t>
            </a:r>
            <a:r>
              <a:rPr lang="en-US" dirty="0" err="1" smtClean="0"/>
              <a:t>xrootd</a:t>
            </a:r>
            <a:r>
              <a:rPr lang="en-US" dirty="0" smtClean="0"/>
              <a:t>, </a:t>
            </a:r>
            <a:r>
              <a:rPr lang="en-US" dirty="0" err="1" smtClean="0"/>
              <a:t>StoRM</a:t>
            </a:r>
            <a:r>
              <a:rPr lang="en-US" dirty="0" smtClean="0"/>
              <a:t>, </a:t>
            </a:r>
            <a:r>
              <a:rPr lang="en-US" dirty="0" err="1" smtClean="0"/>
              <a:t>BeSTMan</a:t>
            </a:r>
            <a:endParaRPr lang="en-US" dirty="0" smtClean="0"/>
          </a:p>
          <a:p>
            <a:pPr>
              <a:defRPr/>
            </a:pPr>
            <a:endParaRPr lang="en-US" dirty="0"/>
          </a:p>
        </p:txBody>
      </p:sp>
      <p:sp>
        <p:nvSpPr>
          <p:cNvPr id="16387"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Middleware Services</a:t>
            </a:r>
          </a:p>
        </p:txBody>
      </p:sp>
      <p:sp>
        <p:nvSpPr>
          <p:cNvPr id="16388" name="Slide Number Placeholder 3"/>
          <p:cNvSpPr>
            <a:spLocks noGrp="1"/>
          </p:cNvSpPr>
          <p:nvPr>
            <p:ph type="sldNum" sz="quarter" idx="12"/>
          </p:nvPr>
        </p:nvSpPr>
        <p:spPr bwMode="auto">
          <a:noFill/>
          <a:ln>
            <a:miter lim="800000"/>
            <a:headEnd/>
            <a:tailEnd/>
          </a:ln>
        </p:spPr>
        <p:txBody>
          <a:bodyPr/>
          <a:lstStyle/>
          <a:p>
            <a:fld id="{390A333B-A60E-2743-B342-D7B48E676B89}" type="slidenum">
              <a:rPr lang="fi-FI" smtClean="0"/>
              <a:pPr/>
              <a:t>5</a:t>
            </a:fld>
            <a:endParaRPr lang="fi-FI" smtClean="0"/>
          </a:p>
        </p:txBody>
      </p:sp>
      <p:sp>
        <p:nvSpPr>
          <p:cNvPr id="5" name="TextBox 4"/>
          <p:cNvSpPr txBox="1"/>
          <p:nvPr/>
        </p:nvSpPr>
        <p:spPr>
          <a:xfrm>
            <a:off x="5105400" y="5602069"/>
            <a:ext cx="3962400" cy="646331"/>
          </a:xfrm>
          <a:prstGeom prst="rect">
            <a:avLst/>
          </a:prstGeom>
          <a:noFill/>
        </p:spPr>
        <p:txBody>
          <a:bodyPr wrap="square" rtlCol="0">
            <a:spAutoFit/>
          </a:bodyPr>
          <a:lstStyle/>
          <a:p>
            <a:r>
              <a:rPr lang="en-US" b="1" dirty="0" smtClean="0">
                <a:solidFill>
                  <a:srgbClr val="FF0000"/>
                </a:solidFill>
              </a:rPr>
              <a:t>Covered in this presentation</a:t>
            </a:r>
          </a:p>
          <a:p>
            <a:r>
              <a:rPr lang="en-US" b="1" dirty="0" smtClean="0">
                <a:solidFill>
                  <a:srgbClr val="3366FF"/>
                </a:solidFill>
              </a:rPr>
              <a:t>Covered in later presentations</a:t>
            </a:r>
            <a:endParaRPr lang="en-US" b="1" dirty="0">
              <a:solidFill>
                <a:srgbClr val="3366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Status of the task - Personnel</a:t>
            </a:r>
          </a:p>
        </p:txBody>
      </p:sp>
      <p:sp>
        <p:nvSpPr>
          <p:cNvPr id="22531" name="Slide Number Placeholder 3"/>
          <p:cNvSpPr>
            <a:spLocks noGrp="1"/>
          </p:cNvSpPr>
          <p:nvPr>
            <p:ph type="sldNum" sz="quarter" idx="12"/>
          </p:nvPr>
        </p:nvSpPr>
        <p:spPr bwMode="auto">
          <a:noFill/>
          <a:ln>
            <a:miter lim="800000"/>
            <a:headEnd/>
            <a:tailEnd/>
          </a:ln>
        </p:spPr>
        <p:txBody>
          <a:bodyPr/>
          <a:lstStyle/>
          <a:p>
            <a:fld id="{49886F4B-15F1-B447-872B-41BB89ED6C7F}" type="slidenum">
              <a:rPr lang="fi-FI" smtClean="0"/>
              <a:pPr/>
              <a:t>6</a:t>
            </a:fld>
            <a:endParaRPr lang="fi-FI" smtClean="0"/>
          </a:p>
        </p:txBody>
      </p:sp>
      <p:graphicFrame>
        <p:nvGraphicFramePr>
          <p:cNvPr id="6" name="Content Placeholder 5"/>
          <p:cNvGraphicFramePr>
            <a:graphicFrameLocks noGrp="1"/>
          </p:cNvGraphicFramePr>
          <p:nvPr>
            <p:ph idx="1"/>
          </p:nvPr>
        </p:nvGraphicFramePr>
        <p:xfrm>
          <a:off x="323850" y="1259841"/>
          <a:ext cx="8496300" cy="4150359"/>
        </p:xfrm>
        <a:graphic>
          <a:graphicData uri="http://schemas.openxmlformats.org/drawingml/2006/table">
            <a:tbl>
              <a:tblPr firstRow="1" bandRow="1">
                <a:tableStyleId>{9DCAF9ED-07DC-4A11-8D7F-57B35C25682E}</a:tableStyleId>
              </a:tblPr>
              <a:tblGrid>
                <a:gridCol w="1276350"/>
                <a:gridCol w="5486400"/>
                <a:gridCol w="1733550"/>
              </a:tblGrid>
              <a:tr h="370840">
                <a:tc>
                  <a:txBody>
                    <a:bodyPr/>
                    <a:lstStyle/>
                    <a:p>
                      <a:r>
                        <a:rPr lang="en-US" dirty="0" smtClean="0"/>
                        <a:t>Person</a:t>
                      </a:r>
                      <a:endParaRPr lang="en-US" dirty="0"/>
                    </a:p>
                  </a:txBody>
                  <a:tcPr/>
                </a:tc>
                <a:tc>
                  <a:txBody>
                    <a:bodyPr/>
                    <a:lstStyle/>
                    <a:p>
                      <a:r>
                        <a:rPr lang="en-US" dirty="0" smtClean="0"/>
                        <a:t>Task </a:t>
                      </a:r>
                      <a:endParaRPr lang="en-US" dirty="0"/>
                    </a:p>
                  </a:txBody>
                  <a:tcPr/>
                </a:tc>
                <a:tc>
                  <a:txBody>
                    <a:bodyPr/>
                    <a:lstStyle/>
                    <a:p>
                      <a:r>
                        <a:rPr lang="en-US" dirty="0" smtClean="0"/>
                        <a:t>Start Date</a:t>
                      </a:r>
                      <a:endParaRPr lang="en-US" dirty="0"/>
                    </a:p>
                  </a:txBody>
                  <a:tcPr/>
                </a:tc>
              </a:tr>
              <a:tr h="370840">
                <a:tc>
                  <a:txBody>
                    <a:bodyPr/>
                    <a:lstStyle/>
                    <a:p>
                      <a:r>
                        <a:rPr lang="en-US" dirty="0" err="1" smtClean="0"/>
                        <a:t>Loth</a:t>
                      </a:r>
                      <a:endParaRPr lang="en-US" dirty="0"/>
                    </a:p>
                  </a:txBody>
                  <a:tcPr/>
                </a:tc>
                <a:tc>
                  <a:txBody>
                    <a:bodyPr/>
                    <a:lstStyle/>
                    <a:p>
                      <a:r>
                        <a:rPr lang="en-US" dirty="0" smtClean="0"/>
                        <a:t>optimization of access to detector conditions data</a:t>
                      </a:r>
                      <a:endParaRPr lang="en-US" dirty="0"/>
                    </a:p>
                  </a:txBody>
                  <a:tcPr/>
                </a:tc>
                <a:tc>
                  <a:txBody>
                    <a:bodyPr/>
                    <a:lstStyle/>
                    <a:p>
                      <a:r>
                        <a:rPr lang="en-US" dirty="0" smtClean="0"/>
                        <a:t>June</a:t>
                      </a:r>
                      <a:endParaRPr lang="en-US" dirty="0"/>
                    </a:p>
                  </a:txBody>
                  <a:tcPr/>
                </a:tc>
              </a:tr>
              <a:tr h="370840">
                <a:tc>
                  <a:txBody>
                    <a:bodyPr/>
                    <a:lstStyle/>
                    <a:p>
                      <a:r>
                        <a:rPr lang="en-US" dirty="0" smtClean="0"/>
                        <a:t>Barreiro</a:t>
                      </a:r>
                      <a:endParaRPr lang="en-US" dirty="0"/>
                    </a:p>
                  </a:txBody>
                  <a:tcPr/>
                </a:tc>
                <a:tc>
                  <a:txBody>
                    <a:bodyPr/>
                    <a:lstStyle/>
                    <a:p>
                      <a:r>
                        <a:rPr lang="en-US" dirty="0" smtClean="0"/>
                        <a:t>operations &amp; integration support for HEP experiments</a:t>
                      </a:r>
                      <a:endParaRPr lang="en-US" dirty="0"/>
                    </a:p>
                  </a:txBody>
                  <a:tcPr/>
                </a:tc>
                <a:tc>
                  <a:txBody>
                    <a:bodyPr/>
                    <a:lstStyle/>
                    <a:p>
                      <a:r>
                        <a:rPr lang="en-US" dirty="0" smtClean="0"/>
                        <a:t>June</a:t>
                      </a:r>
                      <a:endParaRPr lang="en-US" dirty="0"/>
                    </a:p>
                  </a:txBody>
                  <a:tcPr/>
                </a:tc>
              </a:tr>
              <a:tr h="370840">
                <a:tc>
                  <a:txBody>
                    <a:bodyPr/>
                    <a:lstStyle/>
                    <a:p>
                      <a:r>
                        <a:rPr lang="en-US" dirty="0" err="1" smtClean="0"/>
                        <a:t>Trentadue</a:t>
                      </a:r>
                      <a:endParaRPr lang="en-US" dirty="0"/>
                    </a:p>
                  </a:txBody>
                  <a:tcPr/>
                </a:tc>
                <a:tc>
                  <a:txBody>
                    <a:bodyPr/>
                    <a:lstStyle/>
                    <a:p>
                      <a:r>
                        <a:rPr lang="en-US" dirty="0" smtClean="0"/>
                        <a:t>development, support and maintenance for WLCG Persistency Framework</a:t>
                      </a:r>
                      <a:endParaRPr lang="en-US" dirty="0"/>
                    </a:p>
                  </a:txBody>
                  <a:tcPr/>
                </a:tc>
                <a:tc>
                  <a:txBody>
                    <a:bodyPr/>
                    <a:lstStyle/>
                    <a:p>
                      <a:r>
                        <a:rPr lang="en-US" dirty="0" smtClean="0"/>
                        <a:t>July</a:t>
                      </a:r>
                      <a:endParaRPr lang="en-US" dirty="0"/>
                    </a:p>
                  </a:txBody>
                  <a:tcPr/>
                </a:tc>
              </a:tr>
              <a:tr h="370840">
                <a:tc>
                  <a:txBody>
                    <a:bodyPr/>
                    <a:lstStyle/>
                    <a:p>
                      <a:r>
                        <a:rPr lang="en-US" i="0" dirty="0" err="1" smtClean="0"/>
                        <a:t>Santinelli</a:t>
                      </a:r>
                      <a:endParaRPr lang="en-US" i="0" dirty="0"/>
                    </a:p>
                  </a:txBody>
                  <a:tcPr/>
                </a:tc>
                <a:tc>
                  <a:txBody>
                    <a:bodyPr/>
                    <a:lstStyle/>
                    <a:p>
                      <a:r>
                        <a:rPr lang="en-US" dirty="0" smtClean="0"/>
                        <a:t>experiment integration and operations support</a:t>
                      </a:r>
                      <a:endParaRPr lang="en-US" dirty="0"/>
                    </a:p>
                  </a:txBody>
                  <a:tcPr/>
                </a:tc>
                <a:tc>
                  <a:txBody>
                    <a:bodyPr/>
                    <a:lstStyle/>
                    <a:p>
                      <a:r>
                        <a:rPr lang="en-US" i="1" dirty="0" smtClean="0"/>
                        <a:t>April 2011</a:t>
                      </a:r>
                      <a:r>
                        <a:rPr lang="en-US" i="1" baseline="0" dirty="0" smtClean="0"/>
                        <a:t> (unfunded until then)</a:t>
                      </a:r>
                      <a:endParaRPr lang="en-US" i="1" dirty="0"/>
                    </a:p>
                  </a:txBody>
                  <a:tcPr/>
                </a:tc>
              </a:tr>
              <a:tr h="370840">
                <a:tc>
                  <a:txBody>
                    <a:bodyPr/>
                    <a:lstStyle/>
                    <a:p>
                      <a:r>
                        <a:rPr lang="en-US" i="1" dirty="0" err="1" smtClean="0"/>
                        <a:t>Lanciotti</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experiment integration and operations support</a:t>
                      </a:r>
                    </a:p>
                  </a:txBody>
                  <a:tcPr/>
                </a:tc>
                <a:tc>
                  <a:txBody>
                    <a:bodyPr/>
                    <a:lstStyle/>
                    <a:p>
                      <a:r>
                        <a:rPr lang="en-US" i="1" dirty="0" smtClean="0"/>
                        <a:t>October</a:t>
                      </a:r>
                      <a:endParaRPr lang="en-US" i="1" dirty="0"/>
                    </a:p>
                  </a:txBody>
                  <a:tcPr/>
                </a:tc>
              </a:tr>
              <a:tr h="370840">
                <a:tc>
                  <a:txBody>
                    <a:bodyPr/>
                    <a:lstStyle/>
                    <a:p>
                      <a:r>
                        <a:rPr lang="en-US" i="1" dirty="0" err="1" smtClean="0"/>
                        <a:t>Spiga</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experiment integration and operations support</a:t>
                      </a:r>
                    </a:p>
                  </a:txBody>
                  <a:tcPr/>
                </a:tc>
                <a:tc>
                  <a:txBody>
                    <a:bodyPr/>
                    <a:lstStyle/>
                    <a:p>
                      <a:r>
                        <a:rPr lang="en-US" i="1" dirty="0" smtClean="0"/>
                        <a:t>October</a:t>
                      </a:r>
                      <a:endParaRPr lang="en-US" i="1" dirty="0"/>
                    </a:p>
                  </a:txBody>
                  <a:tcPr/>
                </a:tc>
              </a:tr>
              <a:tr h="370840">
                <a:tc>
                  <a:txBody>
                    <a:bodyPr/>
                    <a:lstStyle/>
                    <a:p>
                      <a:r>
                        <a:rPr lang="en-US" i="1" dirty="0" smtClean="0"/>
                        <a:t>INFN1</a:t>
                      </a:r>
                      <a:endParaRPr lang="en-US" i="1" dirty="0"/>
                    </a:p>
                  </a:txBody>
                  <a:tcPr/>
                </a:tc>
                <a:tc>
                  <a:txBody>
                    <a:bodyPr/>
                    <a:lstStyle/>
                    <a:p>
                      <a:r>
                        <a:rPr lang="en-US" dirty="0" smtClean="0"/>
                        <a:t>ATLAS oriented</a:t>
                      </a:r>
                      <a:r>
                        <a:rPr lang="en-US" baseline="0" dirty="0" smtClean="0"/>
                        <a:t> tasks</a:t>
                      </a:r>
                      <a:endParaRPr lang="en-US" dirty="0"/>
                    </a:p>
                  </a:txBody>
                  <a:tcPr/>
                </a:tc>
                <a:tc>
                  <a:txBody>
                    <a:bodyPr/>
                    <a:lstStyle/>
                    <a:p>
                      <a:r>
                        <a:rPr lang="en-US" i="1" dirty="0" smtClean="0"/>
                        <a:t>JAN 2011?</a:t>
                      </a:r>
                      <a:endParaRPr lang="en-US" i="1" dirty="0"/>
                    </a:p>
                  </a:txBody>
                  <a:tcPr/>
                </a:tc>
              </a:tr>
              <a:tr h="370840">
                <a:tc>
                  <a:txBody>
                    <a:bodyPr/>
                    <a:lstStyle/>
                    <a:p>
                      <a:r>
                        <a:rPr lang="en-US" i="1" dirty="0" smtClean="0"/>
                        <a:t>INFN2</a:t>
                      </a:r>
                      <a:endParaRPr lang="en-US" i="1" dirty="0"/>
                    </a:p>
                  </a:txBody>
                  <a:tcPr/>
                </a:tc>
                <a:tc>
                  <a:txBody>
                    <a:bodyPr/>
                    <a:lstStyle/>
                    <a:p>
                      <a:r>
                        <a:rPr lang="en-US" dirty="0" smtClean="0"/>
                        <a:t>CMS oriented tasks</a:t>
                      </a:r>
                      <a:endParaRPr lang="en-US" dirty="0"/>
                    </a:p>
                  </a:txBody>
                  <a:tcPr/>
                </a:tc>
                <a:tc>
                  <a:txBody>
                    <a:bodyPr/>
                    <a:lstStyle/>
                    <a:p>
                      <a:r>
                        <a:rPr lang="en-US" i="1" dirty="0" smtClean="0"/>
                        <a:t>JAN 2011?</a:t>
                      </a:r>
                      <a:endParaRPr lang="en-US" i="1" dirty="0"/>
                    </a:p>
                  </a:txBody>
                  <a:tcPr/>
                </a:tc>
              </a:tr>
            </a:tbl>
          </a:graphicData>
        </a:graphic>
      </p:graphicFrame>
      <p:sp>
        <p:nvSpPr>
          <p:cNvPr id="22572" name="TextBox 7"/>
          <p:cNvSpPr txBox="1">
            <a:spLocks noChangeArrowheads="1"/>
          </p:cNvSpPr>
          <p:nvPr/>
        </p:nvSpPr>
        <p:spPr bwMode="auto">
          <a:xfrm>
            <a:off x="304800" y="5648325"/>
            <a:ext cx="8534400" cy="523875"/>
          </a:xfrm>
          <a:prstGeom prst="rect">
            <a:avLst/>
          </a:prstGeom>
          <a:noFill/>
          <a:ln w="9525">
            <a:noFill/>
            <a:miter lim="800000"/>
            <a:headEnd/>
            <a:tailEnd/>
          </a:ln>
        </p:spPr>
        <p:txBody>
          <a:bodyPr>
            <a:prstTxWarp prst="textNoShape">
              <a:avLst/>
            </a:prstTxWarp>
            <a:spAutoFit/>
          </a:bodyPr>
          <a:lstStyle/>
          <a:p>
            <a:r>
              <a:rPr lang="en-US" sz="2800" dirty="0"/>
              <a:t>Funded</a:t>
            </a:r>
            <a:r>
              <a:rPr lang="en-US" sz="2800" dirty="0" smtClean="0"/>
              <a:t> &amp; </a:t>
            </a:r>
            <a:r>
              <a:rPr lang="en-US" sz="2800" dirty="0"/>
              <a:t>unfunded PM all accounted</a:t>
            </a:r>
          </a:p>
        </p:txBody>
      </p:sp>
      <p:sp>
        <p:nvSpPr>
          <p:cNvPr id="7" name="Rectangle 6"/>
          <p:cNvSpPr/>
          <p:nvPr/>
        </p:nvSpPr>
        <p:spPr>
          <a:xfrm>
            <a:off x="304800" y="1676400"/>
            <a:ext cx="8382000" cy="2209800"/>
          </a:xfrm>
          <a:prstGeom prst="rect">
            <a:avLst/>
          </a:prstGeom>
          <a:solidFill>
            <a:schemeClr val="tx2">
              <a:lumMod val="60000"/>
              <a:lumOff val="40000"/>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Persistency Framework</a:t>
            </a:r>
            <a:endParaRPr lang="en-US" dirty="0"/>
          </a:p>
        </p:txBody>
      </p:sp>
      <p:sp>
        <p:nvSpPr>
          <p:cNvPr id="7" name="Subtitle 6"/>
          <p:cNvSpPr>
            <a:spLocks noGrp="1"/>
          </p:cNvSpPr>
          <p:nvPr>
            <p:ph type="subTitle" idx="1"/>
          </p:nvPr>
        </p:nvSpPr>
        <p:spPr/>
        <p:txBody>
          <a:bodyPr/>
          <a:lstStyle/>
          <a:p>
            <a:r>
              <a:rPr lang="en-US" i="1" dirty="0" smtClean="0">
                <a:solidFill>
                  <a:srgbClr val="FF0000"/>
                </a:solidFill>
              </a:rPr>
              <a:t>Alexander </a:t>
            </a:r>
            <a:r>
              <a:rPr lang="en-US" i="1" dirty="0" err="1" smtClean="0">
                <a:solidFill>
                  <a:srgbClr val="FF0000"/>
                </a:solidFill>
              </a:rPr>
              <a:t>Loth</a:t>
            </a:r>
            <a:r>
              <a:rPr lang="en-US" i="1" dirty="0" smtClean="0">
                <a:solidFill>
                  <a:srgbClr val="FF0000"/>
                </a:solidFill>
              </a:rPr>
              <a:t>,</a:t>
            </a:r>
            <a:br>
              <a:rPr lang="en-US" i="1" dirty="0" smtClean="0">
                <a:solidFill>
                  <a:srgbClr val="FF0000"/>
                </a:solidFill>
              </a:rPr>
            </a:br>
            <a:r>
              <a:rPr lang="en-US" i="1" dirty="0" err="1" smtClean="0">
                <a:solidFill>
                  <a:srgbClr val="FF0000"/>
                </a:solidFill>
              </a:rPr>
              <a:t>Raffaello</a:t>
            </a:r>
            <a:r>
              <a:rPr lang="en-US" i="1" dirty="0" smtClean="0">
                <a:solidFill>
                  <a:srgbClr val="FF0000"/>
                </a:solidFill>
              </a:rPr>
              <a:t> </a:t>
            </a:r>
            <a:r>
              <a:rPr lang="en-US" i="1" dirty="0" err="1" smtClean="0">
                <a:solidFill>
                  <a:srgbClr val="FF0000"/>
                </a:solidFill>
              </a:rPr>
              <a:t>Trentadue</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181600"/>
          </a:xfrm>
        </p:spPr>
        <p:txBody>
          <a:bodyPr>
            <a:normAutofit lnSpcReduction="10000"/>
          </a:bodyPr>
          <a:lstStyle/>
          <a:p>
            <a:pPr>
              <a:defRPr/>
            </a:pPr>
            <a:r>
              <a:rPr lang="it-IT" dirty="0" smtClean="0"/>
              <a:t>Three </a:t>
            </a:r>
            <a:r>
              <a:rPr lang="it-IT" dirty="0" err="1" smtClean="0"/>
              <a:t>packages</a:t>
            </a:r>
            <a:r>
              <a:rPr lang="it-IT" dirty="0" smtClean="0"/>
              <a:t> </a:t>
            </a:r>
            <a:r>
              <a:rPr lang="it-IT" dirty="0" err="1" smtClean="0"/>
              <a:t>which</a:t>
            </a:r>
            <a:r>
              <a:rPr lang="it-IT" dirty="0" smtClean="0"/>
              <a:t> </a:t>
            </a:r>
            <a:r>
              <a:rPr lang="it-IT" dirty="0" err="1" smtClean="0"/>
              <a:t>address</a:t>
            </a:r>
            <a:r>
              <a:rPr lang="it-IT" dirty="0" smtClean="0"/>
              <a:t> HEP </a:t>
            </a:r>
            <a:r>
              <a:rPr lang="it-IT" dirty="0" err="1" smtClean="0"/>
              <a:t>requirements</a:t>
            </a:r>
            <a:r>
              <a:rPr lang="it-IT" dirty="0" smtClean="0"/>
              <a:t> </a:t>
            </a:r>
            <a:r>
              <a:rPr lang="it-IT" dirty="0" err="1" smtClean="0"/>
              <a:t>for</a:t>
            </a:r>
            <a:r>
              <a:rPr lang="it-IT" dirty="0" smtClean="0"/>
              <a:t> </a:t>
            </a:r>
            <a:r>
              <a:rPr lang="it-IT" dirty="0" err="1" smtClean="0"/>
              <a:t>storing</a:t>
            </a:r>
            <a:r>
              <a:rPr lang="it-IT" dirty="0" smtClean="0"/>
              <a:t> and </a:t>
            </a:r>
            <a:r>
              <a:rPr lang="it-IT" dirty="0" err="1" smtClean="0"/>
              <a:t>accessing</a:t>
            </a:r>
            <a:r>
              <a:rPr lang="it-IT" dirty="0" smtClean="0"/>
              <a:t> </a:t>
            </a:r>
            <a:r>
              <a:rPr lang="it-IT" dirty="0" err="1" smtClean="0"/>
              <a:t>several</a:t>
            </a:r>
            <a:r>
              <a:rPr lang="it-IT" dirty="0" smtClean="0"/>
              <a:t> </a:t>
            </a:r>
            <a:r>
              <a:rPr lang="it-IT" dirty="0" err="1" smtClean="0"/>
              <a:t>different</a:t>
            </a:r>
            <a:r>
              <a:rPr lang="it-IT" dirty="0" smtClean="0"/>
              <a:t> </a:t>
            </a:r>
            <a:r>
              <a:rPr lang="it-IT" dirty="0" err="1" smtClean="0"/>
              <a:t>types</a:t>
            </a:r>
            <a:r>
              <a:rPr lang="it-IT" dirty="0" smtClean="0"/>
              <a:t> </a:t>
            </a:r>
            <a:r>
              <a:rPr lang="it-IT" dirty="0" err="1" smtClean="0"/>
              <a:t>of</a:t>
            </a:r>
            <a:r>
              <a:rPr lang="it-IT" dirty="0" smtClean="0"/>
              <a:t> </a:t>
            </a:r>
            <a:r>
              <a:rPr lang="it-IT" dirty="0" err="1" smtClean="0"/>
              <a:t>scientific</a:t>
            </a:r>
            <a:r>
              <a:rPr lang="it-IT" dirty="0" smtClean="0"/>
              <a:t> data</a:t>
            </a:r>
          </a:p>
          <a:p>
            <a:pPr lvl="2">
              <a:defRPr/>
            </a:pPr>
            <a:r>
              <a:rPr lang="it-IT" dirty="0" err="1" smtClean="0"/>
              <a:t>Used</a:t>
            </a:r>
            <a:r>
              <a:rPr lang="it-IT" dirty="0" smtClean="0"/>
              <a:t> </a:t>
            </a:r>
            <a:r>
              <a:rPr lang="it-IT" dirty="0" err="1" smtClean="0"/>
              <a:t>by</a:t>
            </a:r>
            <a:r>
              <a:rPr lang="it-IT" dirty="0" smtClean="0"/>
              <a:t> ATLAS, CMS, </a:t>
            </a:r>
            <a:r>
              <a:rPr lang="it-IT" dirty="0" err="1" smtClean="0"/>
              <a:t>LHCb</a:t>
            </a:r>
            <a:endParaRPr lang="it-IT" dirty="0" smtClean="0"/>
          </a:p>
          <a:p>
            <a:pPr lvl="2">
              <a:defRPr/>
            </a:pPr>
            <a:endParaRPr lang="it-IT" dirty="0" smtClean="0"/>
          </a:p>
          <a:p>
            <a:pPr lvl="1">
              <a:defRPr/>
            </a:pPr>
            <a:r>
              <a:rPr lang="it-IT" dirty="0" smtClean="0"/>
              <a:t>CORAL </a:t>
            </a:r>
            <a:r>
              <a:rPr lang="it-IT" dirty="0" err="1" smtClean="0"/>
              <a:t>is</a:t>
            </a:r>
            <a:r>
              <a:rPr lang="it-IT" dirty="0" smtClean="0"/>
              <a:t> </a:t>
            </a:r>
            <a:r>
              <a:rPr lang="it-IT" dirty="0" err="1" smtClean="0"/>
              <a:t>an</a:t>
            </a:r>
            <a:r>
              <a:rPr lang="it-IT" dirty="0" smtClean="0"/>
              <a:t> </a:t>
            </a:r>
            <a:r>
              <a:rPr lang="it-IT" dirty="0" err="1" smtClean="0"/>
              <a:t>abstraction</a:t>
            </a:r>
            <a:r>
              <a:rPr lang="it-IT" dirty="0" smtClean="0"/>
              <a:t> </a:t>
            </a:r>
            <a:r>
              <a:rPr lang="it-IT" dirty="0" err="1" smtClean="0"/>
              <a:t>layer</a:t>
            </a:r>
            <a:r>
              <a:rPr lang="it-IT" dirty="0" smtClean="0"/>
              <a:t> </a:t>
            </a:r>
            <a:r>
              <a:rPr lang="it-IT" dirty="0" err="1" smtClean="0"/>
              <a:t>with</a:t>
            </a:r>
            <a:r>
              <a:rPr lang="it-IT" dirty="0" smtClean="0"/>
              <a:t> </a:t>
            </a:r>
            <a:r>
              <a:rPr lang="it-IT" dirty="0" err="1" smtClean="0"/>
              <a:t>an</a:t>
            </a:r>
            <a:r>
              <a:rPr lang="it-IT" dirty="0" smtClean="0"/>
              <a:t> </a:t>
            </a:r>
            <a:r>
              <a:rPr lang="it-IT" dirty="0" err="1" smtClean="0"/>
              <a:t>SQL-free</a:t>
            </a:r>
            <a:r>
              <a:rPr lang="it-IT" dirty="0" smtClean="0"/>
              <a:t> API </a:t>
            </a:r>
            <a:r>
              <a:rPr lang="it-IT" dirty="0" err="1" smtClean="0"/>
              <a:t>for</a:t>
            </a:r>
            <a:r>
              <a:rPr lang="it-IT" dirty="0" smtClean="0"/>
              <a:t> </a:t>
            </a:r>
            <a:r>
              <a:rPr lang="it-IT" dirty="0" err="1" smtClean="0"/>
              <a:t>accessing</a:t>
            </a:r>
            <a:r>
              <a:rPr lang="it-IT" dirty="0" smtClean="0"/>
              <a:t> data </a:t>
            </a:r>
            <a:r>
              <a:rPr lang="it-IT" dirty="0" err="1" smtClean="0"/>
              <a:t>stored</a:t>
            </a:r>
            <a:r>
              <a:rPr lang="it-IT" dirty="0" smtClean="0"/>
              <a:t> in </a:t>
            </a:r>
            <a:r>
              <a:rPr lang="it-IT" dirty="0" err="1" smtClean="0"/>
              <a:t>relational</a:t>
            </a:r>
            <a:r>
              <a:rPr lang="it-IT" dirty="0" smtClean="0"/>
              <a:t> </a:t>
            </a:r>
            <a:r>
              <a:rPr lang="it-IT" dirty="0" err="1" smtClean="0"/>
              <a:t>databases</a:t>
            </a:r>
            <a:r>
              <a:rPr lang="it-IT" dirty="0" smtClean="0"/>
              <a:t> </a:t>
            </a:r>
          </a:p>
          <a:p>
            <a:pPr lvl="1">
              <a:defRPr/>
            </a:pPr>
            <a:r>
              <a:rPr lang="it-IT" dirty="0" smtClean="0"/>
              <a:t>POOL </a:t>
            </a:r>
            <a:r>
              <a:rPr lang="it-IT" dirty="0" err="1" smtClean="0"/>
              <a:t>is</a:t>
            </a:r>
            <a:r>
              <a:rPr lang="it-IT" dirty="0" smtClean="0"/>
              <a:t> a </a:t>
            </a:r>
            <a:r>
              <a:rPr lang="it-IT" dirty="0" err="1" smtClean="0"/>
              <a:t>hybrid</a:t>
            </a:r>
            <a:r>
              <a:rPr lang="it-IT" dirty="0" smtClean="0"/>
              <a:t> </a:t>
            </a:r>
            <a:r>
              <a:rPr lang="it-IT" dirty="0" err="1" smtClean="0"/>
              <a:t>technology</a:t>
            </a:r>
            <a:r>
              <a:rPr lang="it-IT" dirty="0" smtClean="0"/>
              <a:t> </a:t>
            </a:r>
            <a:r>
              <a:rPr lang="it-IT" dirty="0" err="1" smtClean="0"/>
              <a:t>store</a:t>
            </a:r>
            <a:r>
              <a:rPr lang="it-IT" dirty="0" smtClean="0"/>
              <a:t> </a:t>
            </a:r>
            <a:r>
              <a:rPr lang="it-IT" dirty="0" err="1" smtClean="0"/>
              <a:t>for</a:t>
            </a:r>
            <a:r>
              <a:rPr lang="it-IT" dirty="0" smtClean="0"/>
              <a:t> C++ </a:t>
            </a:r>
            <a:r>
              <a:rPr lang="it-IT" dirty="0" err="1" smtClean="0"/>
              <a:t>objects</a:t>
            </a:r>
            <a:r>
              <a:rPr lang="it-IT" dirty="0" smtClean="0"/>
              <a:t>, </a:t>
            </a:r>
            <a:r>
              <a:rPr lang="it-IT" dirty="0" err="1" smtClean="0"/>
              <a:t>using</a:t>
            </a:r>
            <a:r>
              <a:rPr lang="it-IT" dirty="0" smtClean="0"/>
              <a:t> a </a:t>
            </a:r>
            <a:r>
              <a:rPr lang="it-IT" dirty="0" err="1" smtClean="0"/>
              <a:t>mixture</a:t>
            </a:r>
            <a:r>
              <a:rPr lang="it-IT" dirty="0" smtClean="0"/>
              <a:t> </a:t>
            </a:r>
            <a:r>
              <a:rPr lang="it-IT" dirty="0" err="1" smtClean="0"/>
              <a:t>of</a:t>
            </a:r>
            <a:r>
              <a:rPr lang="it-IT" dirty="0" smtClean="0"/>
              <a:t> streaming and </a:t>
            </a:r>
            <a:r>
              <a:rPr lang="it-IT" dirty="0" err="1" smtClean="0"/>
              <a:t>relational</a:t>
            </a:r>
            <a:r>
              <a:rPr lang="it-IT" dirty="0" smtClean="0"/>
              <a:t> </a:t>
            </a:r>
            <a:r>
              <a:rPr lang="it-IT" dirty="0" err="1" smtClean="0"/>
              <a:t>technologies</a:t>
            </a:r>
            <a:r>
              <a:rPr lang="it-IT" dirty="0" smtClean="0"/>
              <a:t> </a:t>
            </a:r>
          </a:p>
          <a:p>
            <a:pPr lvl="1">
              <a:defRPr/>
            </a:pPr>
            <a:r>
              <a:rPr lang="it-IT" dirty="0" smtClean="0"/>
              <a:t>COOL </a:t>
            </a:r>
            <a:r>
              <a:rPr lang="it-IT" dirty="0" err="1" smtClean="0"/>
              <a:t>handles</a:t>
            </a:r>
            <a:r>
              <a:rPr lang="it-IT" dirty="0" smtClean="0"/>
              <a:t> the </a:t>
            </a:r>
            <a:r>
              <a:rPr lang="it-IT" dirty="0" err="1" smtClean="0"/>
              <a:t>time</a:t>
            </a:r>
            <a:r>
              <a:rPr lang="it-IT" dirty="0" smtClean="0"/>
              <a:t> </a:t>
            </a:r>
            <a:r>
              <a:rPr lang="it-IT" dirty="0" err="1" smtClean="0"/>
              <a:t>variation</a:t>
            </a:r>
            <a:r>
              <a:rPr lang="it-IT" dirty="0" smtClean="0"/>
              <a:t> and </a:t>
            </a:r>
            <a:r>
              <a:rPr lang="it-IT" dirty="0" err="1" smtClean="0"/>
              <a:t>versioning</a:t>
            </a:r>
            <a:r>
              <a:rPr lang="it-IT" dirty="0" smtClean="0"/>
              <a:t> </a:t>
            </a:r>
            <a:r>
              <a:rPr lang="it-IT" dirty="0" err="1" smtClean="0"/>
              <a:t>of</a:t>
            </a:r>
            <a:r>
              <a:rPr lang="it-IT" dirty="0" smtClean="0"/>
              <a:t> the </a:t>
            </a:r>
            <a:r>
              <a:rPr lang="it-IT" dirty="0" err="1" smtClean="0"/>
              <a:t>conditions</a:t>
            </a:r>
            <a:r>
              <a:rPr lang="it-IT" dirty="0" smtClean="0"/>
              <a:t> data </a:t>
            </a:r>
            <a:r>
              <a:rPr lang="it-IT" dirty="0" err="1" smtClean="0"/>
              <a:t>of</a:t>
            </a:r>
            <a:r>
              <a:rPr lang="it-IT" dirty="0" smtClean="0"/>
              <a:t> the HEP </a:t>
            </a:r>
            <a:r>
              <a:rPr lang="it-IT" dirty="0" err="1" smtClean="0"/>
              <a:t>detectors</a:t>
            </a:r>
            <a:endParaRPr lang="en-US" dirty="0"/>
          </a:p>
        </p:txBody>
      </p:sp>
      <p:sp>
        <p:nvSpPr>
          <p:cNvPr id="18435" name="Title 2"/>
          <p:cNvSpPr>
            <a:spLocks noGrp="1"/>
          </p:cNvSpPr>
          <p:nvPr>
            <p:ph type="title"/>
          </p:nvPr>
        </p:nvSpPr>
        <p:spPr>
          <a:xfrm>
            <a:off x="1908175" y="44450"/>
            <a:ext cx="7235825" cy="1022350"/>
          </a:xfrm>
        </p:spPr>
        <p:txBody>
          <a:bodyPr/>
          <a:lstStyle/>
          <a:p>
            <a:pPr algn="ctr"/>
            <a:r>
              <a:rPr lang="en-US" dirty="0" smtClean="0">
                <a:latin typeface="Arial" charset="0"/>
                <a:ea typeface="Arial" charset="0"/>
                <a:cs typeface="Arial" charset="0"/>
              </a:rPr>
              <a:t>Persistency Framework – Overview</a:t>
            </a:r>
          </a:p>
        </p:txBody>
      </p:sp>
      <p:sp>
        <p:nvSpPr>
          <p:cNvPr id="18436" name="Slide Number Placeholder 3"/>
          <p:cNvSpPr>
            <a:spLocks noGrp="1"/>
          </p:cNvSpPr>
          <p:nvPr>
            <p:ph type="sldNum" sz="quarter" idx="12"/>
          </p:nvPr>
        </p:nvSpPr>
        <p:spPr bwMode="auto">
          <a:noFill/>
          <a:ln>
            <a:miter lim="800000"/>
            <a:headEnd/>
            <a:tailEnd/>
          </a:ln>
        </p:spPr>
        <p:txBody>
          <a:bodyPr/>
          <a:lstStyle/>
          <a:p>
            <a:fld id="{228D1C64-299C-514C-9F1B-93B12E71F125}" type="slidenum">
              <a:rPr lang="fi-FI" smtClean="0"/>
              <a:pPr/>
              <a:t>8</a:t>
            </a:fld>
            <a:endParaRPr lang="fi-FI"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250" y="1065213"/>
            <a:ext cx="8820150" cy="4954587"/>
          </a:xfrm>
        </p:spPr>
        <p:txBody>
          <a:bodyPr>
            <a:normAutofit fontScale="92500" lnSpcReduction="10000"/>
          </a:bodyPr>
          <a:lstStyle/>
          <a:p>
            <a:pPr>
              <a:defRPr/>
            </a:pPr>
            <a:r>
              <a:rPr lang="en-US" dirty="0" smtClean="0"/>
              <a:t>Work on POOL/CORAL has focused on deep technical issues, test suites, debugging build problems and complex run-time issues (RF)</a:t>
            </a:r>
          </a:p>
          <a:p>
            <a:pPr>
              <a:defRPr/>
            </a:pPr>
            <a:r>
              <a:rPr lang="en-US" dirty="0" smtClean="0"/>
              <a:t>SA3 funded effort was able to provide very rapidly (within days) needed assistance to the HEP communities at a critical point in early data taking</a:t>
            </a:r>
          </a:p>
          <a:p>
            <a:pPr lvl="1">
              <a:defRPr/>
            </a:pPr>
            <a:r>
              <a:rPr lang="en-US" dirty="0" smtClean="0"/>
              <a:t>Details are in the slide notes</a:t>
            </a:r>
          </a:p>
          <a:p>
            <a:pPr>
              <a:defRPr/>
            </a:pPr>
            <a:r>
              <a:rPr lang="en-US" dirty="0" smtClean="0"/>
              <a:t>COOL-related work has focused on the optimization of access to detector conditions data (caching strategies and technologies) (AL)</a:t>
            </a:r>
            <a:endParaRPr lang="en-US" dirty="0"/>
          </a:p>
        </p:txBody>
      </p:sp>
      <p:sp>
        <p:nvSpPr>
          <p:cNvPr id="27651" name="Title 2"/>
          <p:cNvSpPr>
            <a:spLocks noGrp="1"/>
          </p:cNvSpPr>
          <p:nvPr>
            <p:ph type="title"/>
          </p:nvPr>
        </p:nvSpPr>
        <p:spPr>
          <a:xfrm>
            <a:off x="1908175" y="44450"/>
            <a:ext cx="7235825" cy="620713"/>
          </a:xfrm>
        </p:spPr>
        <p:txBody>
          <a:bodyPr/>
          <a:lstStyle/>
          <a:p>
            <a:r>
              <a:rPr lang="en-US" smtClean="0">
                <a:latin typeface="Arial" charset="0"/>
                <a:ea typeface="Arial" charset="0"/>
                <a:cs typeface="Arial" charset="0"/>
              </a:rPr>
              <a:t>Persistency Framework – Results</a:t>
            </a:r>
          </a:p>
        </p:txBody>
      </p:sp>
      <p:sp>
        <p:nvSpPr>
          <p:cNvPr id="27652" name="Slide Number Placeholder 3"/>
          <p:cNvSpPr>
            <a:spLocks noGrp="1"/>
          </p:cNvSpPr>
          <p:nvPr>
            <p:ph type="sldNum" sz="quarter" idx="12"/>
          </p:nvPr>
        </p:nvSpPr>
        <p:spPr bwMode="auto">
          <a:noFill/>
          <a:ln>
            <a:miter lim="800000"/>
            <a:headEnd/>
            <a:tailEnd/>
          </a:ln>
        </p:spPr>
        <p:txBody>
          <a:bodyPr/>
          <a:lstStyle/>
          <a:p>
            <a:fld id="{8024D2EA-DC65-9448-8DC0-C2F0E418BC11}" type="slidenum">
              <a:rPr lang="fi-FI" smtClean="0"/>
              <a:pPr/>
              <a:t>9</a:t>
            </a:fld>
            <a:endParaRPr lang="fi-FI"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EGI-InSPIRE-Slide-Template_v4.pot</Template>
  <TotalTime>3086</TotalTime>
  <Words>1237</Words>
  <Application>Microsoft Macintosh PowerPoint</Application>
  <PresentationFormat>On-screen Show (4:3)</PresentationFormat>
  <Paragraphs>154</Paragraphs>
  <Slides>19</Slides>
  <Notes>6</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EGI-InSPIRE-Slide-Template_v4</vt:lpstr>
      <vt:lpstr>EGI-InSPIRE SA3:  Services for HEP – Status Report</vt:lpstr>
      <vt:lpstr>Outline</vt:lpstr>
      <vt:lpstr>Services for HEP – MS603</vt:lpstr>
      <vt:lpstr>Experiment Services</vt:lpstr>
      <vt:lpstr>Middleware Services</vt:lpstr>
      <vt:lpstr>Status of the task - Personnel</vt:lpstr>
      <vt:lpstr>Persistency Framework</vt:lpstr>
      <vt:lpstr>Persistency Framework – Overview</vt:lpstr>
      <vt:lpstr>Persistency Framework – Results</vt:lpstr>
      <vt:lpstr>DIRAC Distributed Infrastructure with Remote Agent Control</vt:lpstr>
      <vt:lpstr>DIRAC WMS</vt:lpstr>
      <vt:lpstr>DIRAC DMS</vt:lpstr>
      <vt:lpstr>Successful use of Grid from data taking to Physics Conferences</vt:lpstr>
      <vt:lpstr>Distributed Data Management </vt:lpstr>
      <vt:lpstr>ATLAS Distributed Data Management</vt:lpstr>
      <vt:lpstr>ATLAS DDM – Recent Work</vt:lpstr>
      <vt:lpstr>SA3 HEP: Outlook &amp; Summary</vt:lpstr>
      <vt:lpstr>Outlook</vt:lpstr>
      <vt:lpstr>Summary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Shiers</dc:creator>
  <cp:lastModifiedBy>Jamie Shiers</cp:lastModifiedBy>
  <cp:revision>34</cp:revision>
  <dcterms:created xsi:type="dcterms:W3CDTF">2010-09-16T10:31:35Z</dcterms:created>
  <dcterms:modified xsi:type="dcterms:W3CDTF">2010-09-16T10:34:13Z</dcterms:modified>
</cp:coreProperties>
</file>