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6"/>
  </p:notesMasterIdLst>
  <p:sldIdLst>
    <p:sldId id="256" r:id="rId2"/>
    <p:sldId id="257" r:id="rId3"/>
    <p:sldId id="272" r:id="rId4"/>
    <p:sldId id="264" r:id="rId5"/>
    <p:sldId id="273" r:id="rId6"/>
    <p:sldId id="275" r:id="rId7"/>
    <p:sldId id="276" r:id="rId8"/>
    <p:sldId id="271" r:id="rId9"/>
    <p:sldId id="274" r:id="rId10"/>
    <p:sldId id="259" r:id="rId11"/>
    <p:sldId id="280" r:id="rId12"/>
    <p:sldId id="281" r:id="rId13"/>
    <p:sldId id="282" r:id="rId14"/>
    <p:sldId id="28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63F8D7-9E1C-4880-AF9F-5A07E2E37EA2}" type="datetimeFigureOut">
              <a:rPr lang="en-US"/>
              <a:pPr>
                <a:defRPr/>
              </a:pPr>
              <a:t>9/14/2010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E6602D-88AA-4B71-A076-C1472C97C06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9/14/2010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C336907-62A7-437A-995D-F8F4D1C59AC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DDAAC-4157-4166-A7F3-5761C0F0E99D}" type="datetimeFigureOut">
              <a:rPr lang="en-US"/>
              <a:pPr>
                <a:defRPr/>
              </a:pPr>
              <a:t>9/14/2010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D9998-E9BD-4200-83B2-284DCE99194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0974-B2B5-47EE-8D3B-132DA022866F}" type="datetimeFigureOut">
              <a:rPr lang="en-US"/>
              <a:pPr>
                <a:defRPr/>
              </a:pPr>
              <a:t>9/14/2010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9C2ED-B7C6-4B0E-B64A-07DAE5173AA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691E1DC-2A6C-4EC7-9332-6D37CCFE29B5}" type="datetimeFigureOut">
              <a:rPr lang="en-US"/>
              <a:pPr>
                <a:defRPr/>
              </a:pPr>
              <a:t>9/14/2010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E6371F4-19A9-442B-BA0B-D7C7DFE0B3E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EGI-InSPIRE:UMDQualityCriteri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TSA2.3 Software Validation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MS503</a:t>
            </a:r>
          </a:p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Software Provisioning Process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163084-48AE-41CA-9306-D09EC65FD3F9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9/14/2010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dirty="0" smtClean="0">
                <a:latin typeface="Arial" charset="0"/>
                <a:cs typeface="Arial" charset="0"/>
              </a:rPr>
              <a:t>EGI TF </a:t>
            </a:r>
            <a:r>
              <a:rPr lang="es-ES" dirty="0" smtClean="0">
                <a:latin typeface="Arial" charset="0"/>
                <a:cs typeface="Arial" charset="0"/>
              </a:rPr>
              <a:t>2010 Software </a:t>
            </a:r>
            <a:r>
              <a:rPr lang="es-ES" dirty="0" err="1" smtClean="0">
                <a:latin typeface="Arial" charset="0"/>
                <a:cs typeface="Arial" charset="0"/>
              </a:rPr>
              <a:t>Provisioning</a:t>
            </a:r>
            <a:endParaRPr lang="es-ES" dirty="0" smtClean="0">
              <a:latin typeface="Arial" charset="0"/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A2F574-30A6-4C8A-A5C2-F97C2589DC8D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See</a:t>
            </a:r>
            <a:r>
              <a:rPr lang="es-ES" dirty="0" smtClean="0"/>
              <a:t> </a:t>
            </a:r>
            <a:r>
              <a:rPr lang="es-ES" dirty="0" err="1" smtClean="0"/>
              <a:t>also</a:t>
            </a:r>
            <a:r>
              <a:rPr lang="es-ES" dirty="0" smtClean="0"/>
              <a:t> (</a:t>
            </a:r>
            <a:r>
              <a:rPr lang="es-ES" dirty="0" err="1" smtClean="0"/>
              <a:t>references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err="1" smtClean="0"/>
              <a:t>Quality</a:t>
            </a:r>
            <a:r>
              <a:rPr lang="es-ES" sz="2800" dirty="0" smtClean="0"/>
              <a:t> </a:t>
            </a:r>
            <a:r>
              <a:rPr lang="es-ES" sz="2800" dirty="0" err="1" smtClean="0"/>
              <a:t>Criteria</a:t>
            </a:r>
            <a:r>
              <a:rPr lang="es-ES" sz="2800" dirty="0" smtClean="0"/>
              <a:t> (</a:t>
            </a:r>
            <a:r>
              <a:rPr lang="es-ES" sz="2800" u="sng" dirty="0" smtClean="0">
                <a:hlinkClick r:id="rId2"/>
              </a:rPr>
              <a:t>https://wiki.egi.eu/wiki/EGI-InSPIRE:UMDQualityCriteria</a:t>
            </a:r>
            <a:r>
              <a:rPr lang="es-ES" sz="2800" dirty="0" smtClean="0"/>
              <a:t>)</a:t>
            </a:r>
            <a:endParaRPr lang="es-ES" sz="2800" dirty="0" smtClean="0">
              <a:solidFill>
                <a:schemeClr val="accent1"/>
              </a:solidFill>
            </a:endParaRPr>
          </a:p>
          <a:p>
            <a:r>
              <a:rPr lang="en-US" sz="2800" dirty="0" smtClean="0"/>
              <a:t>MS402: Deploying Software into the EGI Production Infrastructure</a:t>
            </a:r>
          </a:p>
          <a:p>
            <a:r>
              <a:rPr lang="en-US" sz="2800" dirty="0" smtClean="0"/>
              <a:t>MS501: Establishment of the EGI Software Repository and associated support tools</a:t>
            </a:r>
          </a:p>
          <a:p>
            <a:r>
              <a:rPr lang="es-ES" sz="2800" dirty="0" smtClean="0"/>
              <a:t>EGI </a:t>
            </a:r>
            <a:r>
              <a:rPr lang="es-ES" sz="2800" dirty="0" err="1" smtClean="0"/>
              <a:t>Repositories</a:t>
            </a:r>
            <a:r>
              <a:rPr lang="es-ES" sz="2800" dirty="0" smtClean="0"/>
              <a:t> http://repository.egi.eu</a:t>
            </a:r>
          </a:p>
          <a:p>
            <a:endParaRPr lang="es-E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Status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Procedure</a:t>
            </a:r>
            <a:r>
              <a:rPr lang="es-ES" dirty="0" smtClean="0"/>
              <a:t> </a:t>
            </a:r>
            <a:r>
              <a:rPr lang="es-ES" dirty="0" err="1" smtClean="0"/>
              <a:t>ready</a:t>
            </a:r>
            <a:endParaRPr lang="es-ES" dirty="0" smtClean="0"/>
          </a:p>
          <a:p>
            <a:r>
              <a:rPr lang="es-ES" dirty="0" err="1" smtClean="0"/>
              <a:t>Generic</a:t>
            </a:r>
            <a:r>
              <a:rPr lang="es-ES" dirty="0" smtClean="0"/>
              <a:t> </a:t>
            </a:r>
            <a:r>
              <a:rPr lang="es-ES" dirty="0" err="1" smtClean="0"/>
              <a:t>criteria</a:t>
            </a:r>
            <a:r>
              <a:rPr lang="es-ES" dirty="0" smtClean="0"/>
              <a:t> </a:t>
            </a:r>
            <a:r>
              <a:rPr lang="es-ES" dirty="0" err="1" smtClean="0"/>
              <a:t>ready</a:t>
            </a:r>
            <a:r>
              <a:rPr lang="es-ES" dirty="0" smtClean="0"/>
              <a:t>, </a:t>
            </a:r>
            <a:r>
              <a:rPr lang="es-ES" dirty="0" err="1" smtClean="0"/>
              <a:t>pending</a:t>
            </a:r>
            <a:r>
              <a:rPr lang="es-ES" dirty="0" smtClean="0"/>
              <a:t>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specific</a:t>
            </a:r>
            <a:r>
              <a:rPr lang="es-ES" dirty="0" smtClean="0"/>
              <a:t> </a:t>
            </a:r>
            <a:r>
              <a:rPr lang="es-ES" dirty="0" err="1" smtClean="0"/>
              <a:t>criteria</a:t>
            </a:r>
            <a:endParaRPr lang="es-ES" dirty="0" smtClean="0"/>
          </a:p>
          <a:p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prepare </a:t>
            </a:r>
            <a:r>
              <a:rPr lang="es-ES" dirty="0" err="1" smtClean="0"/>
              <a:t>template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checking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Next</a:t>
            </a:r>
            <a:r>
              <a:rPr lang="es-ES" dirty="0" smtClean="0"/>
              <a:t> </a:t>
            </a:r>
            <a:r>
              <a:rPr lang="es-ES" dirty="0" err="1" smtClean="0"/>
              <a:t>steps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Configure RT (</a:t>
            </a:r>
            <a:r>
              <a:rPr lang="es-ES" dirty="0" err="1" smtClean="0"/>
              <a:t>template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verify</a:t>
            </a:r>
            <a:r>
              <a:rPr lang="es-ES" dirty="0" smtClean="0"/>
              <a:t> QC can </a:t>
            </a:r>
            <a:r>
              <a:rPr lang="es-ES" dirty="0" err="1" smtClean="0"/>
              <a:t>be</a:t>
            </a:r>
            <a:r>
              <a:rPr lang="es-ES" dirty="0" smtClean="0"/>
              <a:t> a </a:t>
            </a:r>
            <a:r>
              <a:rPr lang="es-ES" dirty="0" err="1" smtClean="0"/>
              <a:t>word-excel</a:t>
            </a:r>
            <a:r>
              <a:rPr lang="es-ES" dirty="0" smtClean="0"/>
              <a:t> </a:t>
            </a:r>
            <a:r>
              <a:rPr lang="es-ES" dirty="0" err="1" smtClean="0"/>
              <a:t>sheet</a:t>
            </a:r>
            <a:r>
              <a:rPr lang="es-ES" dirty="0" smtClean="0"/>
              <a:t>)</a:t>
            </a:r>
          </a:p>
          <a:p>
            <a:pPr lvl="1"/>
            <a:r>
              <a:rPr lang="es-ES" dirty="0" err="1" smtClean="0"/>
              <a:t>Something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:</a:t>
            </a:r>
          </a:p>
          <a:p>
            <a:pPr lvl="2"/>
            <a:r>
              <a:rPr lang="es-ES" dirty="0" err="1" smtClean="0"/>
              <a:t>User</a:t>
            </a:r>
            <a:r>
              <a:rPr lang="es-ES" dirty="0" smtClean="0"/>
              <a:t> </a:t>
            </a:r>
            <a:r>
              <a:rPr lang="es-ES" dirty="0" err="1" smtClean="0"/>
              <a:t>Documentation</a:t>
            </a:r>
            <a:r>
              <a:rPr lang="es-ES" dirty="0" smtClean="0"/>
              <a:t>: </a:t>
            </a:r>
            <a:r>
              <a:rPr lang="es-ES" dirty="0" err="1" smtClean="0"/>
              <a:t>Valid</a:t>
            </a:r>
            <a:r>
              <a:rPr lang="es-ES" dirty="0" smtClean="0"/>
              <a:t> // DA  //  </a:t>
            </a:r>
            <a:r>
              <a:rPr lang="es-ES" dirty="0" err="1" smtClean="0"/>
              <a:t>Comments</a:t>
            </a:r>
            <a:endParaRPr lang="es-ES" dirty="0" smtClean="0"/>
          </a:p>
          <a:p>
            <a:r>
              <a:rPr lang="es-ES" dirty="0" err="1" smtClean="0"/>
              <a:t>Communicate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procedure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SP</a:t>
            </a:r>
          </a:p>
          <a:p>
            <a:r>
              <a:rPr lang="es-ES" dirty="0" err="1" smtClean="0"/>
              <a:t>Setup</a:t>
            </a:r>
            <a:r>
              <a:rPr lang="es-ES" dirty="0" smtClean="0"/>
              <a:t>/</a:t>
            </a:r>
            <a:r>
              <a:rPr lang="es-ES" dirty="0" err="1" smtClean="0"/>
              <a:t>train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-&gt;</a:t>
            </a:r>
            <a:r>
              <a:rPr lang="es-ES" dirty="0" smtClean="0"/>
              <a:t> “</a:t>
            </a:r>
            <a:r>
              <a:rPr lang="es-ES" dirty="0" err="1" smtClean="0"/>
              <a:t>Validator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duty</a:t>
            </a:r>
            <a:r>
              <a:rPr lang="es-ES" dirty="0" smtClean="0"/>
              <a:t>”</a:t>
            </a:r>
            <a:endParaRPr lang="es-ES" dirty="0" smtClean="0"/>
          </a:p>
          <a:p>
            <a:r>
              <a:rPr lang="es-ES" dirty="0" err="1" smtClean="0"/>
              <a:t>Start</a:t>
            </a:r>
            <a:r>
              <a:rPr lang="es-ES" dirty="0" smtClean="0"/>
              <a:t> </a:t>
            </a:r>
            <a:r>
              <a:rPr lang="es-ES" dirty="0" err="1" smtClean="0"/>
              <a:t>validating</a:t>
            </a:r>
            <a:endParaRPr lang="es-ES" dirty="0" smtClean="0"/>
          </a:p>
          <a:p>
            <a:r>
              <a:rPr lang="es-ES" dirty="0" err="1" smtClean="0"/>
              <a:t>Collect</a:t>
            </a:r>
            <a:r>
              <a:rPr lang="es-ES" dirty="0" smtClean="0"/>
              <a:t> </a:t>
            </a:r>
            <a:r>
              <a:rPr lang="es-ES" dirty="0" err="1" smtClean="0"/>
              <a:t>metrics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Challenges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SLAs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SP, </a:t>
            </a:r>
            <a:r>
              <a:rPr lang="es-ES" dirty="0" err="1" smtClean="0"/>
              <a:t>communicate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validation</a:t>
            </a:r>
            <a:r>
              <a:rPr lang="es-ES" dirty="0" smtClean="0"/>
              <a:t> </a:t>
            </a:r>
            <a:r>
              <a:rPr lang="es-ES" dirty="0" err="1" smtClean="0"/>
              <a:t>procedure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SP</a:t>
            </a:r>
          </a:p>
          <a:p>
            <a:r>
              <a:rPr lang="es-ES" dirty="0" err="1" smtClean="0"/>
              <a:t>Convince</a:t>
            </a:r>
            <a:r>
              <a:rPr lang="es-ES" dirty="0" smtClean="0"/>
              <a:t> SP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verify</a:t>
            </a:r>
            <a:r>
              <a:rPr lang="es-ES" dirty="0" smtClean="0"/>
              <a:t> software </a:t>
            </a:r>
            <a:r>
              <a:rPr lang="es-ES" dirty="0" err="1" smtClean="0"/>
              <a:t>according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QC</a:t>
            </a:r>
          </a:p>
          <a:p>
            <a:r>
              <a:rPr lang="es-ES" dirty="0" err="1" smtClean="0"/>
              <a:t>Level</a:t>
            </a:r>
            <a:r>
              <a:rPr lang="es-ES" dirty="0" smtClean="0"/>
              <a:t> of in-</a:t>
            </a:r>
            <a:r>
              <a:rPr lang="es-ES" dirty="0" err="1" smtClean="0"/>
              <a:t>depth</a:t>
            </a:r>
            <a:r>
              <a:rPr lang="es-ES" dirty="0" smtClean="0"/>
              <a:t> </a:t>
            </a:r>
            <a:r>
              <a:rPr lang="es-ES" dirty="0" err="1" smtClean="0"/>
              <a:t>documentation</a:t>
            </a:r>
            <a:r>
              <a:rPr lang="es-ES" dirty="0" smtClean="0"/>
              <a:t> </a:t>
            </a:r>
            <a:r>
              <a:rPr lang="es-ES" dirty="0" err="1" smtClean="0"/>
              <a:t>review</a:t>
            </a:r>
            <a:r>
              <a:rPr lang="es-ES" dirty="0" smtClean="0"/>
              <a:t> (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a </a:t>
            </a:r>
            <a:r>
              <a:rPr lang="es-ES" dirty="0" err="1" smtClean="0"/>
              <a:t>deliverable</a:t>
            </a:r>
            <a:r>
              <a:rPr lang="es-ES" dirty="0" smtClean="0"/>
              <a:t> </a:t>
            </a:r>
            <a:r>
              <a:rPr lang="es-ES" dirty="0" err="1" smtClean="0"/>
              <a:t>review</a:t>
            </a:r>
            <a:r>
              <a:rPr lang="es-ES" dirty="0" smtClean="0"/>
              <a:t>…)</a:t>
            </a:r>
          </a:p>
          <a:p>
            <a:r>
              <a:rPr lang="es-ES" dirty="0" err="1" smtClean="0"/>
              <a:t>Current</a:t>
            </a:r>
            <a:r>
              <a:rPr lang="es-ES" dirty="0" smtClean="0"/>
              <a:t> software status…</a:t>
            </a:r>
          </a:p>
          <a:p>
            <a:r>
              <a:rPr lang="es-ES" dirty="0" err="1" smtClean="0"/>
              <a:t>Too</a:t>
            </a:r>
            <a:r>
              <a:rPr lang="es-ES" dirty="0" smtClean="0"/>
              <a:t> </a:t>
            </a:r>
            <a:r>
              <a:rPr lang="es-ES" dirty="0" err="1" smtClean="0"/>
              <a:t>many</a:t>
            </a:r>
            <a:r>
              <a:rPr lang="es-ES" dirty="0" smtClean="0"/>
              <a:t> software </a:t>
            </a:r>
            <a:r>
              <a:rPr lang="es-ES" dirty="0" err="1" smtClean="0"/>
              <a:t>updates</a:t>
            </a:r>
            <a:r>
              <a:rPr lang="es-ES" dirty="0" smtClean="0"/>
              <a:t>-&gt; </a:t>
            </a:r>
            <a:r>
              <a:rPr lang="es-ES" dirty="0" err="1" smtClean="0"/>
              <a:t>Too</a:t>
            </a:r>
            <a:r>
              <a:rPr lang="es-ES" dirty="0" smtClean="0"/>
              <a:t> </a:t>
            </a:r>
            <a:r>
              <a:rPr lang="es-ES" dirty="0" err="1" smtClean="0"/>
              <a:t>much</a:t>
            </a:r>
            <a:r>
              <a:rPr lang="es-ES" dirty="0" smtClean="0"/>
              <a:t> load (</a:t>
            </a:r>
            <a:r>
              <a:rPr lang="es-ES" dirty="0" err="1" smtClean="0"/>
              <a:t>metrics</a:t>
            </a:r>
            <a:r>
              <a:rPr lang="es-ES" dirty="0" smtClean="0"/>
              <a:t>)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Conclusions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Testing is done by the Software Providers</a:t>
            </a:r>
          </a:p>
          <a:p>
            <a:r>
              <a:rPr lang="en-US" dirty="0" smtClean="0"/>
              <a:t>SA2.3 (TU) checks documentation &amp; reports and then (un)validates. Random tests &amp; participation in testing with the </a:t>
            </a:r>
            <a:r>
              <a:rPr lang="en-US" dirty="0" smtClean="0"/>
              <a:t>SP</a:t>
            </a:r>
          </a:p>
          <a:p>
            <a:r>
              <a:rPr lang="en-US" dirty="0" smtClean="0"/>
              <a:t>Low quality components won´t be validated -&gt; will never go to Production -&gt; more stable infrastructure (less features?)</a:t>
            </a:r>
            <a:endParaRPr lang="en-U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err="1" smtClean="0">
                <a:latin typeface="Arial" charset="0"/>
                <a:cs typeface="Arial" charset="0"/>
              </a:rPr>
              <a:t>Objectives</a:t>
            </a:r>
            <a:endParaRPr lang="es-ES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es-ES" dirty="0" err="1" smtClean="0">
                <a:latin typeface="Arial" charset="0"/>
                <a:cs typeface="Arial" charset="0"/>
              </a:rPr>
              <a:t>Verify</a:t>
            </a:r>
            <a:r>
              <a:rPr lang="es-ES" dirty="0" smtClean="0">
                <a:latin typeface="Arial" charset="0"/>
                <a:cs typeface="Arial" charset="0"/>
              </a:rPr>
              <a:t> software (UMD+OT) </a:t>
            </a:r>
            <a:r>
              <a:rPr lang="es-ES" dirty="0" err="1" smtClean="0">
                <a:latin typeface="Arial" charset="0"/>
                <a:cs typeface="Arial" charset="0"/>
              </a:rPr>
              <a:t>quality</a:t>
            </a:r>
            <a:r>
              <a:rPr lang="es-ES" dirty="0" smtClean="0">
                <a:latin typeface="Arial" charset="0"/>
                <a:cs typeface="Arial" charset="0"/>
              </a:rPr>
              <a:t> </a:t>
            </a:r>
            <a:r>
              <a:rPr lang="es-ES" dirty="0" err="1" smtClean="0">
                <a:latin typeface="Arial" charset="0"/>
                <a:cs typeface="Arial" charset="0"/>
              </a:rPr>
              <a:t>criteria</a:t>
            </a:r>
            <a:r>
              <a:rPr lang="es-ES" dirty="0" smtClean="0">
                <a:latin typeface="Arial" charset="0"/>
                <a:cs typeface="Arial" charset="0"/>
              </a:rPr>
              <a:t> </a:t>
            </a:r>
            <a:r>
              <a:rPr lang="es-ES" dirty="0" err="1" smtClean="0">
                <a:latin typeface="Arial" charset="0"/>
                <a:cs typeface="Arial" charset="0"/>
              </a:rPr>
              <a:t>before</a:t>
            </a:r>
            <a:r>
              <a:rPr lang="es-ES" dirty="0" smtClean="0">
                <a:latin typeface="Arial" charset="0"/>
                <a:cs typeface="Arial" charset="0"/>
              </a:rPr>
              <a:t> </a:t>
            </a:r>
            <a:r>
              <a:rPr lang="es-ES" dirty="0" err="1" smtClean="0">
                <a:latin typeface="Arial" charset="0"/>
                <a:cs typeface="Arial" charset="0"/>
              </a:rPr>
              <a:t>the</a:t>
            </a:r>
            <a:r>
              <a:rPr lang="es-ES" dirty="0" smtClean="0">
                <a:latin typeface="Arial" charset="0"/>
                <a:cs typeface="Arial" charset="0"/>
              </a:rPr>
              <a:t> </a:t>
            </a:r>
            <a:r>
              <a:rPr lang="es-ES" dirty="0" err="1" smtClean="0">
                <a:latin typeface="Arial" charset="0"/>
                <a:cs typeface="Arial" charset="0"/>
              </a:rPr>
              <a:t>staged</a:t>
            </a:r>
            <a:r>
              <a:rPr lang="es-ES" dirty="0" smtClean="0">
                <a:latin typeface="Arial" charset="0"/>
                <a:cs typeface="Arial" charset="0"/>
              </a:rPr>
              <a:t> </a:t>
            </a:r>
            <a:r>
              <a:rPr lang="es-ES" dirty="0" err="1" smtClean="0">
                <a:latin typeface="Arial" charset="0"/>
                <a:cs typeface="Arial" charset="0"/>
              </a:rPr>
              <a:t>rollout</a:t>
            </a:r>
            <a:r>
              <a:rPr lang="es-ES" dirty="0" smtClean="0">
                <a:latin typeface="Arial" charset="0"/>
                <a:cs typeface="Arial" charset="0"/>
              </a:rPr>
              <a:t> (SR)</a:t>
            </a:r>
          </a:p>
          <a:p>
            <a:r>
              <a:rPr lang="en-US" dirty="0" smtClean="0"/>
              <a:t>EGI-</a:t>
            </a:r>
            <a:r>
              <a:rPr lang="en-US" dirty="0" err="1" smtClean="0"/>
              <a:t>InSPIRE</a:t>
            </a:r>
            <a:r>
              <a:rPr lang="en-US" dirty="0" smtClean="0"/>
              <a:t> </a:t>
            </a:r>
            <a:r>
              <a:rPr lang="en-US" dirty="0" smtClean="0"/>
              <a:t>will accept only certified and validated software</a:t>
            </a:r>
          </a:p>
          <a:p>
            <a:endParaRPr lang="en-US" dirty="0" smtClean="0"/>
          </a:p>
          <a:p>
            <a:pPr eaLnBrk="1" hangingPunct="1"/>
            <a:endParaRPr lang="es-ES" dirty="0" smtClean="0">
              <a:latin typeface="Arial" charset="0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E0E34B2-D92C-4333-8E2E-744F3F10108C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9/14/2010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mtClean="0">
              <a:latin typeface="Arial" charset="0"/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C5CEC7-7FE4-4F34-8634-16C2AD5CC9DC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Verification</a:t>
            </a:r>
            <a:r>
              <a:rPr lang="es-ES" dirty="0" smtClean="0"/>
              <a:t> of QC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Testing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done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SP (can </a:t>
            </a:r>
            <a:r>
              <a:rPr lang="es-ES" dirty="0" err="1" smtClean="0"/>
              <a:t>include</a:t>
            </a:r>
            <a:r>
              <a:rPr lang="es-ES" dirty="0" smtClean="0"/>
              <a:t> </a:t>
            </a:r>
            <a:r>
              <a:rPr lang="es-ES" dirty="0" err="1" smtClean="0"/>
              <a:t>NGIs</a:t>
            </a:r>
            <a:r>
              <a:rPr lang="es-ES" dirty="0" smtClean="0"/>
              <a:t>, and </a:t>
            </a:r>
            <a:r>
              <a:rPr lang="es-ES" dirty="0" err="1" smtClean="0"/>
              <a:t>user</a:t>
            </a:r>
            <a:r>
              <a:rPr lang="es-ES" dirty="0" smtClean="0"/>
              <a:t> </a:t>
            </a:r>
            <a:r>
              <a:rPr lang="es-ES" dirty="0" err="1" smtClean="0"/>
              <a:t>communities</a:t>
            </a:r>
            <a:r>
              <a:rPr lang="es-ES" dirty="0" smtClean="0"/>
              <a:t>)</a:t>
            </a:r>
          </a:p>
          <a:p>
            <a:r>
              <a:rPr lang="es-ES" b="1" dirty="0" err="1" smtClean="0"/>
              <a:t>Major</a:t>
            </a:r>
            <a:r>
              <a:rPr lang="es-ES" b="1" dirty="0" smtClean="0"/>
              <a:t> </a:t>
            </a:r>
            <a:r>
              <a:rPr lang="es-ES" b="1" dirty="0" err="1" smtClean="0"/>
              <a:t>Release</a:t>
            </a:r>
            <a:r>
              <a:rPr lang="es-ES" b="1" dirty="0" smtClean="0"/>
              <a:t>: </a:t>
            </a:r>
            <a:r>
              <a:rPr lang="es-ES" dirty="0" smtClean="0"/>
              <a:t>Full </a:t>
            </a:r>
            <a:r>
              <a:rPr lang="es-ES" dirty="0" err="1" smtClean="0"/>
              <a:t>testing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SP+SA2</a:t>
            </a:r>
          </a:p>
          <a:p>
            <a:r>
              <a:rPr lang="es-ES" b="1" dirty="0" err="1" smtClean="0"/>
              <a:t>Minor</a:t>
            </a:r>
            <a:r>
              <a:rPr lang="es-ES" b="1" dirty="0" smtClean="0"/>
              <a:t> </a:t>
            </a:r>
            <a:r>
              <a:rPr lang="es-ES" b="1" dirty="0" err="1" smtClean="0"/>
              <a:t>Release</a:t>
            </a:r>
            <a:r>
              <a:rPr lang="es-ES" b="1" dirty="0" smtClean="0"/>
              <a:t>: </a:t>
            </a:r>
            <a:r>
              <a:rPr lang="es-ES" dirty="0" smtClean="0"/>
              <a:t>SP </a:t>
            </a:r>
            <a:r>
              <a:rPr lang="es-ES" dirty="0" err="1" smtClean="0"/>
              <a:t>tests</a:t>
            </a:r>
            <a:r>
              <a:rPr lang="es-ES" dirty="0" smtClean="0"/>
              <a:t> and SA2 </a:t>
            </a:r>
            <a:r>
              <a:rPr lang="es-ES" dirty="0" err="1" smtClean="0"/>
              <a:t>verifies</a:t>
            </a:r>
            <a:r>
              <a:rPr lang="es-ES" dirty="0" smtClean="0"/>
              <a:t> and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random</a:t>
            </a:r>
            <a:r>
              <a:rPr lang="es-ES" dirty="0" smtClean="0"/>
              <a:t> </a:t>
            </a:r>
            <a:r>
              <a:rPr lang="es-ES" dirty="0" err="1" smtClean="0"/>
              <a:t>testing</a:t>
            </a:r>
            <a:endParaRPr lang="es-ES" dirty="0" smtClean="0"/>
          </a:p>
          <a:p>
            <a:r>
              <a:rPr lang="es-ES" b="1" dirty="0" err="1" smtClean="0"/>
              <a:t>Revision</a:t>
            </a:r>
            <a:r>
              <a:rPr lang="es-ES" b="1" dirty="0" smtClean="0"/>
              <a:t> </a:t>
            </a:r>
            <a:r>
              <a:rPr lang="es-ES" b="1" dirty="0" err="1" smtClean="0"/>
              <a:t>Release</a:t>
            </a:r>
            <a:r>
              <a:rPr lang="es-ES" b="1" dirty="0" smtClean="0"/>
              <a:t>:</a:t>
            </a:r>
            <a:r>
              <a:rPr lang="es-ES" dirty="0" smtClean="0"/>
              <a:t> SP </a:t>
            </a:r>
            <a:r>
              <a:rPr lang="es-ES" dirty="0" err="1" smtClean="0"/>
              <a:t>tests</a:t>
            </a:r>
            <a:r>
              <a:rPr lang="es-ES" dirty="0" smtClean="0"/>
              <a:t> and SA2 </a:t>
            </a:r>
            <a:r>
              <a:rPr lang="es-ES" dirty="0" err="1" smtClean="0"/>
              <a:t>verifies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Request</a:t>
            </a:r>
            <a:r>
              <a:rPr lang="es-ES" dirty="0" smtClean="0"/>
              <a:t> </a:t>
            </a:r>
            <a:r>
              <a:rPr lang="es-ES" dirty="0" err="1" smtClean="0"/>
              <a:t>Tracker</a:t>
            </a:r>
            <a:r>
              <a:rPr lang="es-ES" dirty="0" smtClean="0"/>
              <a:t> (RT)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follow all the Software Validation process from “Unverified” components to “Verified” or “Rejected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Prevents unverified (low quality, no tested) components from entering in production (and SR)</a:t>
            </a:r>
            <a:endParaRPr lang="en-US" dirty="0" smtClean="0"/>
          </a:p>
          <a:p>
            <a:r>
              <a:rPr lang="es-ES" dirty="0" err="1" smtClean="0"/>
              <a:t>Template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verification</a:t>
            </a:r>
            <a:r>
              <a:rPr lang="es-ES" dirty="0" smtClean="0"/>
              <a:t> </a:t>
            </a:r>
            <a:r>
              <a:rPr lang="es-ES" dirty="0" smtClean="0"/>
              <a:t>(SV </a:t>
            </a:r>
            <a:r>
              <a:rPr lang="es-ES" dirty="0" err="1" smtClean="0"/>
              <a:t>report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QA </a:t>
            </a:r>
            <a:r>
              <a:rPr lang="es-ES" dirty="0" err="1" smtClean="0"/>
              <a:t>report</a:t>
            </a:r>
            <a:r>
              <a:rPr lang="es-ES" dirty="0" smtClean="0"/>
              <a:t>) </a:t>
            </a:r>
            <a:r>
              <a:rPr lang="es-ES" dirty="0" err="1" smtClean="0"/>
              <a:t>with</a:t>
            </a:r>
            <a:r>
              <a:rPr lang="es-ES" dirty="0" smtClean="0"/>
              <a:t> QC</a:t>
            </a:r>
            <a:endParaRPr lang="es-ES" dirty="0" smtClean="0"/>
          </a:p>
          <a:p>
            <a:r>
              <a:rPr lang="es-ES" dirty="0" smtClean="0"/>
              <a:t>SP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access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smtClean="0"/>
              <a:t>SV </a:t>
            </a:r>
            <a:r>
              <a:rPr lang="es-ES" dirty="0" err="1" smtClean="0"/>
              <a:t>process</a:t>
            </a:r>
            <a:r>
              <a:rPr lang="es-ES" dirty="0" smtClean="0"/>
              <a:t> &amp; </a:t>
            </a:r>
            <a:r>
              <a:rPr lang="es-ES" dirty="0" err="1" smtClean="0"/>
              <a:t>reports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Verification</a:t>
            </a:r>
            <a:r>
              <a:rPr lang="es-ES" dirty="0" smtClean="0"/>
              <a:t> of QC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ticket </a:t>
            </a:r>
            <a:r>
              <a:rPr lang="es-ES" dirty="0" err="1" smtClean="0"/>
              <a:t>enters</a:t>
            </a:r>
            <a:r>
              <a:rPr lang="es-ES" dirty="0" smtClean="0"/>
              <a:t> </a:t>
            </a:r>
            <a:r>
              <a:rPr lang="es-ES" dirty="0" err="1" smtClean="0"/>
              <a:t>Unverified</a:t>
            </a:r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SP has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provide</a:t>
            </a:r>
            <a:r>
              <a:rPr lang="es-ES" dirty="0" smtClean="0"/>
              <a:t> links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documentation</a:t>
            </a:r>
            <a:r>
              <a:rPr lang="es-ES" dirty="0" smtClean="0"/>
              <a:t> and </a:t>
            </a:r>
            <a:r>
              <a:rPr lang="es-ES" dirty="0" err="1" smtClean="0"/>
              <a:t>reports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Generic</a:t>
            </a:r>
            <a:r>
              <a:rPr lang="es-ES" dirty="0" smtClean="0"/>
              <a:t> and </a:t>
            </a:r>
            <a:r>
              <a:rPr lang="es-ES" dirty="0" err="1" smtClean="0"/>
              <a:t>specific</a:t>
            </a:r>
            <a:r>
              <a:rPr lang="es-ES" dirty="0" smtClean="0"/>
              <a:t> </a:t>
            </a:r>
            <a:r>
              <a:rPr lang="es-ES" dirty="0" err="1" smtClean="0"/>
              <a:t>criteria</a:t>
            </a:r>
            <a:r>
              <a:rPr lang="es-ES" dirty="0" smtClean="0"/>
              <a:t> </a:t>
            </a:r>
            <a:r>
              <a:rPr lang="es-ES" dirty="0" err="1" smtClean="0"/>
              <a:t>tests</a:t>
            </a:r>
            <a:endParaRPr lang="es-ES" dirty="0" smtClean="0"/>
          </a:p>
          <a:p>
            <a:r>
              <a:rPr lang="es-ES" dirty="0" smtClean="0"/>
              <a:t>SA2.3 </a:t>
            </a:r>
            <a:r>
              <a:rPr lang="es-ES" dirty="0" err="1" smtClean="0"/>
              <a:t>Verifies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documentation</a:t>
            </a:r>
            <a:r>
              <a:rPr lang="es-ES" dirty="0" smtClean="0"/>
              <a:t> and </a:t>
            </a:r>
            <a:r>
              <a:rPr lang="es-ES" dirty="0" err="1" smtClean="0"/>
              <a:t>reports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criteria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OK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and </a:t>
            </a:r>
            <a:r>
              <a:rPr lang="es-ES" dirty="0" err="1" smtClean="0"/>
              <a:t>comments</a:t>
            </a:r>
            <a:r>
              <a:rPr lang="es-ES" dirty="0" smtClean="0"/>
              <a:t> (</a:t>
            </a:r>
            <a:r>
              <a:rPr lang="es-ES" dirty="0" err="1" smtClean="0"/>
              <a:t>template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report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If</a:t>
            </a:r>
            <a:r>
              <a:rPr lang="es-ES" dirty="0" smtClean="0"/>
              <a:t> ALL OK, ticket </a:t>
            </a:r>
            <a:r>
              <a:rPr lang="es-ES" dirty="0" err="1" smtClean="0"/>
              <a:t>is</a:t>
            </a:r>
            <a:r>
              <a:rPr lang="es-ES" dirty="0" smtClean="0"/>
              <a:t> set as “</a:t>
            </a:r>
            <a:r>
              <a:rPr lang="es-ES" dirty="0" err="1" smtClean="0"/>
              <a:t>Verified</a:t>
            </a:r>
            <a:r>
              <a:rPr lang="es-ES" dirty="0" smtClean="0"/>
              <a:t>” and </a:t>
            </a:r>
            <a:r>
              <a:rPr lang="es-ES" dirty="0" err="1" smtClean="0"/>
              <a:t>component</a:t>
            </a:r>
            <a:r>
              <a:rPr lang="es-ES" dirty="0" smtClean="0"/>
              <a:t> moved </a:t>
            </a:r>
            <a:r>
              <a:rPr lang="es-ES" dirty="0" err="1" smtClean="0"/>
              <a:t>to</a:t>
            </a:r>
            <a:r>
              <a:rPr lang="es-ES" dirty="0" smtClean="0"/>
              <a:t> SR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accepted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SP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notified</a:t>
            </a:r>
            <a:endParaRPr lang="es-ES" dirty="0" smtClean="0"/>
          </a:p>
          <a:p>
            <a:r>
              <a:rPr lang="es-ES" dirty="0" smtClean="0"/>
              <a:t>Has time (1-2 </a:t>
            </a:r>
            <a:r>
              <a:rPr lang="es-ES" dirty="0" err="1" smtClean="0"/>
              <a:t>days</a:t>
            </a:r>
            <a:r>
              <a:rPr lang="es-ES" dirty="0" smtClean="0"/>
              <a:t>)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clarify</a:t>
            </a:r>
            <a:r>
              <a:rPr lang="es-ES" dirty="0" smtClean="0"/>
              <a:t> and </a:t>
            </a:r>
            <a:r>
              <a:rPr lang="es-ES" dirty="0" err="1" smtClean="0"/>
              <a:t>correct</a:t>
            </a:r>
            <a:endParaRPr lang="es-ES" dirty="0" smtClean="0"/>
          </a:p>
          <a:p>
            <a:r>
              <a:rPr lang="es-ES" dirty="0" err="1" smtClean="0"/>
              <a:t>If</a:t>
            </a:r>
            <a:r>
              <a:rPr lang="es-ES" dirty="0" smtClean="0"/>
              <a:t> OK </a:t>
            </a:r>
            <a:r>
              <a:rPr lang="es-ES" dirty="0" err="1" smtClean="0"/>
              <a:t>now</a:t>
            </a:r>
            <a:r>
              <a:rPr lang="es-ES" dirty="0" smtClean="0"/>
              <a:t>,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accepted</a:t>
            </a:r>
            <a:endParaRPr lang="es-ES" dirty="0" smtClean="0"/>
          </a:p>
          <a:p>
            <a:r>
              <a:rPr lang="es-ES" dirty="0" err="1" smtClean="0"/>
              <a:t>Otherwise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smtClean="0"/>
              <a:t>ticket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closed</a:t>
            </a:r>
            <a:r>
              <a:rPr lang="es-ES" dirty="0" smtClean="0"/>
              <a:t> as “</a:t>
            </a:r>
            <a:r>
              <a:rPr lang="es-ES" dirty="0" err="1" smtClean="0"/>
              <a:t>Rejected</a:t>
            </a:r>
            <a:r>
              <a:rPr lang="es-ES" dirty="0" smtClean="0"/>
              <a:t>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SV </a:t>
            </a:r>
            <a:r>
              <a:rPr lang="es-ES" dirty="0" err="1" smtClean="0"/>
              <a:t>Timeline</a:t>
            </a:r>
            <a:r>
              <a:rPr lang="es-ES" dirty="0" smtClean="0"/>
              <a:t> (</a:t>
            </a:r>
            <a:r>
              <a:rPr lang="es-ES" dirty="0" err="1" smtClean="0"/>
              <a:t>see</a:t>
            </a:r>
            <a:r>
              <a:rPr lang="es-ES" dirty="0" smtClean="0"/>
              <a:t> MS402)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00" y="1556792"/>
            <a:ext cx="9093104" cy="2749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Software </a:t>
            </a:r>
            <a:r>
              <a:rPr lang="es-ES" dirty="0" err="1" smtClean="0"/>
              <a:t>Provisioning</a:t>
            </a:r>
            <a:r>
              <a:rPr lang="es-ES" dirty="0" smtClean="0"/>
              <a:t> </a:t>
            </a:r>
            <a:r>
              <a:rPr lang="es-ES" dirty="0" err="1" smtClean="0"/>
              <a:t>Workflow</a:t>
            </a:r>
            <a:endParaRPr lang="es-E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661" y="1144618"/>
            <a:ext cx="6769707" cy="509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Metrics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Number of new versions by SP, percentage rejected. If more than 20% rejected, the TCB will be notified</a:t>
            </a:r>
          </a:p>
          <a:p>
            <a:r>
              <a:rPr lang="en-US" sz="2400" dirty="0" smtClean="0"/>
              <a:t>Number of back-outs of a software component once it has entered into production, percentage for each SP</a:t>
            </a:r>
          </a:p>
          <a:p>
            <a:r>
              <a:rPr lang="en-US" sz="2400" dirty="0" smtClean="0"/>
              <a:t>Number of incidents related to the new versions of software when in production, percentage of a SP</a:t>
            </a:r>
          </a:p>
          <a:p>
            <a:r>
              <a:rPr lang="en-US" sz="2400" dirty="0" smtClean="0"/>
              <a:t>Number of software incidents found in production that result in changes to quality criteria (M.SA2.3).</a:t>
            </a:r>
          </a:p>
          <a:p>
            <a:r>
              <a:rPr lang="en-US" sz="2400" dirty="0" smtClean="0"/>
              <a:t>Number of new releases validated against defined criteria (M. SA2.4).</a:t>
            </a:r>
          </a:p>
          <a:p>
            <a:r>
              <a:rPr lang="en-US" sz="2400" dirty="0" smtClean="0"/>
              <a:t>Mean time taken to validate a release (M. SA2.5).</a:t>
            </a:r>
          </a:p>
          <a:p>
            <a:r>
              <a:rPr lang="en-US" sz="2400" dirty="0" smtClean="0"/>
              <a:t>Number of releases failing validation. (M. SA2.6).</a:t>
            </a:r>
            <a:endParaRPr lang="es-E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204</TotalTime>
  <Words>561</Words>
  <Application>Microsoft Office PowerPoint</Application>
  <PresentationFormat>Presentación en pantalla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EGI-InSPIRE-Slide-Template_v4</vt:lpstr>
      <vt:lpstr>TSA2.3 Software Validation</vt:lpstr>
      <vt:lpstr>Objectives</vt:lpstr>
      <vt:lpstr>Verification of QC</vt:lpstr>
      <vt:lpstr>Request Tracker (RT)</vt:lpstr>
      <vt:lpstr>Verification of QC</vt:lpstr>
      <vt:lpstr>If not accepted</vt:lpstr>
      <vt:lpstr>SV Timeline (see MS402)</vt:lpstr>
      <vt:lpstr>Software Provisioning Workflow</vt:lpstr>
      <vt:lpstr>Metrics</vt:lpstr>
      <vt:lpstr>See also (references)</vt:lpstr>
      <vt:lpstr>Status</vt:lpstr>
      <vt:lpstr>Next steps</vt:lpstr>
      <vt:lpstr>Challenges</vt:lpstr>
      <vt:lpstr>Conclusions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TSA1.3 Software Validation</dc:title>
  <dc:creator>Windows User</dc:creator>
  <cp:lastModifiedBy>Windows User</cp:lastModifiedBy>
  <cp:revision>40</cp:revision>
  <dcterms:created xsi:type="dcterms:W3CDTF">2010-09-13T10:23:26Z</dcterms:created>
  <dcterms:modified xsi:type="dcterms:W3CDTF">2010-09-14T09:42:47Z</dcterms:modified>
</cp:coreProperties>
</file>