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824" r:id="rId3"/>
    <p:sldId id="825" r:id="rId4"/>
    <p:sldId id="495" r:id="rId5"/>
    <p:sldId id="828" r:id="rId6"/>
    <p:sldId id="829" r:id="rId7"/>
    <p:sldId id="831" r:id="rId8"/>
    <p:sldId id="805" r:id="rId9"/>
    <p:sldId id="813" r:id="rId10"/>
    <p:sldId id="826" r:id="rId11"/>
    <p:sldId id="827" r:id="rId12"/>
    <p:sldId id="83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64A2"/>
    <a:srgbClr val="205595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83" autoAdjust="0"/>
    <p:restoredTop sz="67946" autoAdjust="0"/>
  </p:normalViewPr>
  <p:slideViewPr>
    <p:cSldViewPr snapToGrid="0" snapToObjects="1">
      <p:cViewPr varScale="1">
        <p:scale>
          <a:sx n="62" d="100"/>
          <a:sy n="62" d="100"/>
        </p:scale>
        <p:origin x="144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19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81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0228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6B81D-960B-4D93-9835-507E5CE63345}" type="datetimeFigureOut">
              <a:rPr lang="de-DE" smtClean="0"/>
              <a:t>11.09.17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A6601-BCEE-4941-9E40-EA1C8660640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571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Relationship Id="rId3" Type="http://schemas.openxmlformats.org/officeDocument/2006/relationships/hyperlink" Target="http://www.fitsm.eu/" TargetMode="Externa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noProof="0" dirty="0" smtClean="0"/>
              <a:t>This workbook has been designed for self-study and preparation for the</a:t>
            </a:r>
            <a:r>
              <a:rPr lang="en-GB" b="1" baseline="0" noProof="0" dirty="0" smtClean="0"/>
              <a:t> following trainings: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noProof="0" dirty="0" smtClean="0"/>
              <a:t>Advanced training in service planning and delivery (SPD) according to FitSM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noProof="0" dirty="0" smtClean="0"/>
              <a:t>Advanced training in service operation and control (SOC) according to FitSM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aseline="0" noProof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baseline="0" noProof="0" dirty="0" smtClean="0"/>
              <a:t>Instructions: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noProof="0" dirty="0" smtClean="0"/>
              <a:t>Please print out your personal copy of this workbook.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noProof="0" dirty="0" smtClean="0"/>
              <a:t>To answer the questions in this workbook, you may also consult the FitSM-0 and FitSM-1 standards as well as the </a:t>
            </a:r>
            <a:r>
              <a:rPr lang="en-US" b="0" baseline="0" noProof="0" dirty="0" err="1" smtClean="0"/>
              <a:t>FitSM</a:t>
            </a:r>
            <a:r>
              <a:rPr lang="en-US" b="0" baseline="0" noProof="0" dirty="0" smtClean="0"/>
              <a:t> Foundation training material (handout).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noProof="0" dirty="0" smtClean="0"/>
              <a:t>Write your answers directly in this workbook. The time required to answer all questions in this workbook is approximately 90 minutes.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noProof="0" dirty="0" smtClean="0"/>
              <a:t>Having this workbook completed prior to the course is highly recommended for taking part in any of the FitSM Advanced trainings.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noProof="0" dirty="0" smtClean="0"/>
              <a:t>Please bring your paper copy of the completed workbook to the training.</a:t>
            </a:r>
            <a:endParaRPr lang="en-GB" b="0" baseline="0" noProof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b="0" baseline="0" noProof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2842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 smtClean="0"/>
              <a:t>This is a list of the core IT service management processes that FitSM is based on</a:t>
            </a:r>
            <a:r>
              <a:rPr lang="en-GB" baseline="0" noProof="0" dirty="0" smtClean="0"/>
              <a:t> (in the order in which they appear in FitSM-1).</a:t>
            </a:r>
            <a:endParaRPr lang="en-GB" noProof="0" dirty="0" smtClean="0"/>
          </a:p>
          <a:p>
            <a:endParaRPr lang="en-GB" b="1" noProof="0" dirty="0" smtClean="0"/>
          </a:p>
          <a:p>
            <a:r>
              <a:rPr lang="en-GB" b="1" noProof="0" dirty="0" smtClean="0"/>
              <a:t>Please name</a:t>
            </a:r>
            <a:r>
              <a:rPr lang="en-GB" b="1" baseline="0" noProof="0" dirty="0" smtClean="0"/>
              <a:t> the missing processes.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(2)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(5)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(7)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(10)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(12)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(14)</a:t>
            </a:r>
          </a:p>
          <a:p>
            <a:endParaRPr lang="en-GB" noProof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91497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827314"/>
          </a:xfrm>
        </p:spPr>
        <p:txBody>
          <a:bodyPr/>
          <a:lstStyle/>
          <a:p>
            <a:r>
              <a:rPr lang="en-GB" noProof="0" dirty="0" smtClean="0"/>
              <a:t>These items</a:t>
            </a:r>
            <a:r>
              <a:rPr lang="en-GB" baseline="0" noProof="0" dirty="0" smtClean="0"/>
              <a:t> describe (in mixed order) the goals / objectives of the 14 IT service management processes covered by FitSM (see previous page).</a:t>
            </a:r>
          </a:p>
          <a:p>
            <a:endParaRPr lang="en-GB" b="1" baseline="0" noProof="0" dirty="0" smtClean="0"/>
          </a:p>
          <a:p>
            <a:r>
              <a:rPr lang="en-GB" b="1" noProof="0" dirty="0" smtClean="0"/>
              <a:t>For each listed</a:t>
            </a:r>
            <a:r>
              <a:rPr lang="en-GB" b="1" baseline="0" noProof="0" dirty="0" smtClean="0"/>
              <a:t> </a:t>
            </a:r>
            <a:r>
              <a:rPr lang="en-GB" b="1" noProof="0" dirty="0" smtClean="0"/>
              <a:t>goal, please identify the correct</a:t>
            </a:r>
            <a:r>
              <a:rPr lang="en-GB" b="1" baseline="0" noProof="0" dirty="0" smtClean="0"/>
              <a:t> process.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11</a:t>
            </a:fld>
            <a:endParaRPr lang="de-DE"/>
          </a:p>
        </p:txBody>
      </p:sp>
      <p:sp>
        <p:nvSpPr>
          <p:cNvPr id="6" name="Notizenplatzhalter 2"/>
          <p:cNvSpPr txBox="1">
            <a:spLocks/>
          </p:cNvSpPr>
          <p:nvPr/>
        </p:nvSpPr>
        <p:spPr>
          <a:xfrm>
            <a:off x="685796" y="5268706"/>
            <a:ext cx="5486400" cy="8273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(</a:t>
            </a:r>
            <a:r>
              <a:rPr lang="en-GB" dirty="0"/>
              <a:t>1)</a:t>
            </a:r>
          </a:p>
          <a:p>
            <a:endParaRPr lang="en-GB" dirty="0"/>
          </a:p>
          <a:p>
            <a:r>
              <a:rPr lang="en-GB" dirty="0"/>
              <a:t>(2)</a:t>
            </a:r>
          </a:p>
          <a:p>
            <a:endParaRPr lang="en-GB" dirty="0"/>
          </a:p>
          <a:p>
            <a:r>
              <a:rPr lang="en-GB" dirty="0"/>
              <a:t>(3)</a:t>
            </a:r>
          </a:p>
          <a:p>
            <a:endParaRPr lang="en-GB" dirty="0"/>
          </a:p>
          <a:p>
            <a:r>
              <a:rPr lang="en-GB" dirty="0"/>
              <a:t>(4)</a:t>
            </a:r>
          </a:p>
          <a:p>
            <a:endParaRPr lang="en-GB" dirty="0"/>
          </a:p>
          <a:p>
            <a:r>
              <a:rPr lang="en-GB" dirty="0"/>
              <a:t>(5)</a:t>
            </a:r>
          </a:p>
          <a:p>
            <a:endParaRPr lang="en-GB" dirty="0"/>
          </a:p>
          <a:p>
            <a:r>
              <a:rPr lang="en-GB" dirty="0"/>
              <a:t>(6)</a:t>
            </a:r>
          </a:p>
          <a:p>
            <a:endParaRPr lang="en-GB" dirty="0"/>
          </a:p>
          <a:p>
            <a:r>
              <a:rPr lang="en-GB" dirty="0"/>
              <a:t>(7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Notizenplatzhalter 2"/>
          <p:cNvSpPr txBox="1">
            <a:spLocks/>
          </p:cNvSpPr>
          <p:nvPr/>
        </p:nvSpPr>
        <p:spPr>
          <a:xfrm>
            <a:off x="3341914" y="5268702"/>
            <a:ext cx="2830278" cy="8273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(8)</a:t>
            </a:r>
          </a:p>
          <a:p>
            <a:endParaRPr lang="en-GB" dirty="0"/>
          </a:p>
          <a:p>
            <a:r>
              <a:rPr lang="en-GB" dirty="0"/>
              <a:t>(9)</a:t>
            </a:r>
          </a:p>
          <a:p>
            <a:endParaRPr lang="en-GB" dirty="0"/>
          </a:p>
          <a:p>
            <a:r>
              <a:rPr lang="en-GB" dirty="0"/>
              <a:t>(10)</a:t>
            </a:r>
          </a:p>
          <a:p>
            <a:endParaRPr lang="en-GB" dirty="0"/>
          </a:p>
          <a:p>
            <a:r>
              <a:rPr lang="en-GB" dirty="0"/>
              <a:t>(11)</a:t>
            </a:r>
          </a:p>
          <a:p>
            <a:endParaRPr lang="en-GB" dirty="0"/>
          </a:p>
          <a:p>
            <a:r>
              <a:rPr lang="en-GB" dirty="0"/>
              <a:t>(12)</a:t>
            </a:r>
          </a:p>
          <a:p>
            <a:endParaRPr lang="en-GB" dirty="0"/>
          </a:p>
          <a:p>
            <a:r>
              <a:rPr lang="en-GB" dirty="0"/>
              <a:t>(13)</a:t>
            </a:r>
          </a:p>
          <a:p>
            <a:endParaRPr lang="en-GB" dirty="0"/>
          </a:p>
          <a:p>
            <a:r>
              <a:rPr lang="en-GB" dirty="0"/>
              <a:t>(14)</a:t>
            </a:r>
          </a:p>
        </p:txBody>
      </p:sp>
    </p:spTree>
    <p:extLst>
      <p:ext uri="{BB962C8B-B14F-4D97-AF65-F5344CB8AC3E}">
        <p14:creationId xmlns:p14="http://schemas.microsoft.com/office/powerpoint/2010/main" val="9191497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0" y="4343399"/>
            <a:ext cx="5486400" cy="4341813"/>
          </a:xfrm>
        </p:spPr>
        <p:txBody>
          <a:bodyPr/>
          <a:lstStyle/>
          <a:p>
            <a:r>
              <a:rPr lang="en-GB" b="1" baseline="0" noProof="0" dirty="0" smtClean="0"/>
              <a:t>Please assign each of the following topics / requirements to the process (PR1 to PR14) it is connected to:</a:t>
            </a:r>
          </a:p>
          <a:p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Creation and approval of plans that cover measures to reduce the probability and impact of availability and continuity risks : PR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050" baseline="0" noProof="0" dirty="0" smtClean="0"/>
              <a:t>Management of customer satisfaction and conducting service reviews regularly: PR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Maintenance of the service catalogue: PR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Maintenance of the service portfolio: PR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Performance monitoring of services and service components: PR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050" baseline="0" noProof="0" dirty="0" smtClean="0"/>
              <a:t>Analysis of trends on incidents and maintenance of information on known errors : PR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Planning the design and transition of new or changed services: PR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Registration, classification, prioritization, escalation and closure of incidents: PR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Maintenance of a schedule of changes: PR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Verification of the information stored in the CMDB: PR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Definition and implementation of security policies and controls: PR ___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9149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8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 smtClean="0"/>
              <a:t>Above figure shows the FitSM</a:t>
            </a:r>
            <a:r>
              <a:rPr lang="en-GB" b="0" baseline="0" dirty="0" smtClean="0"/>
              <a:t> q</a:t>
            </a:r>
            <a:r>
              <a:rPr lang="en-GB" b="0" dirty="0" smtClean="0"/>
              <a:t>ualification scheme. When dealing with this workbook,</a:t>
            </a:r>
            <a:r>
              <a:rPr lang="en-GB" b="0" baseline="0" dirty="0" smtClean="0"/>
              <a:t> you should already have participated in the FitSM Foundation training and passed the FitSM Foundation exam.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baseline="0" dirty="0" smtClean="0"/>
              <a:t>The goal of this workbook is to recapitulate some basic knowledge on FitSM and IT service management as covered by the FitSM Foundation training.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0" dirty="0" smtClean="0"/>
          </a:p>
        </p:txBody>
      </p:sp>
      <p:sp>
        <p:nvSpPr>
          <p:cNvPr id="55299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8050"/>
            <a:fld id="{26BDAA19-FF4F-4A54-8457-5C8E832186C8}" type="slidenum">
              <a:rPr lang="de-DE" smtClean="0">
                <a:ea typeface="ＭＳ Ｐゴシック"/>
                <a:cs typeface="ＭＳ Ｐゴシック"/>
              </a:rPr>
              <a:pPr defTabSz="908050"/>
              <a:t>2</a:t>
            </a:fld>
            <a:endParaRPr lang="de-DE" smtClean="0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277186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9336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 smtClean="0"/>
              <a:t>The definitions given above are taken from FitSM-0</a:t>
            </a:r>
            <a:r>
              <a:rPr lang="en-GB" baseline="0" noProof="0" dirty="0" smtClean="0"/>
              <a:t> (overview and vocabulary).</a:t>
            </a:r>
          </a:p>
          <a:p>
            <a:endParaRPr lang="en-GB" b="1" baseline="0" noProof="0" dirty="0" smtClean="0"/>
          </a:p>
          <a:p>
            <a:r>
              <a:rPr lang="en-GB" b="1" noProof="0" dirty="0" smtClean="0"/>
              <a:t>Please identify the terms for</a:t>
            </a:r>
            <a:r>
              <a:rPr lang="en-GB" b="1" baseline="0" noProof="0" dirty="0" smtClean="0"/>
              <a:t> which the given definitions apply.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(1)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(2)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(3)</a:t>
            </a:r>
          </a:p>
          <a:p>
            <a:endParaRPr lang="en-GB" noProof="0" dirty="0" smtClean="0"/>
          </a:p>
          <a:p>
            <a:endParaRPr lang="en-GB" noProof="0" dirty="0" smtClean="0"/>
          </a:p>
          <a:p>
            <a:endParaRPr lang="en-GB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9316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 smtClean="0"/>
              <a:t>The definitions given above are taken from FitSM-0</a:t>
            </a:r>
            <a:r>
              <a:rPr lang="en-GB" baseline="0" noProof="0" dirty="0" smtClean="0"/>
              <a:t> (overview and vocabulary).</a:t>
            </a:r>
          </a:p>
          <a:p>
            <a:endParaRPr lang="en-GB" b="1" baseline="0" noProof="0" dirty="0" smtClean="0"/>
          </a:p>
          <a:p>
            <a:r>
              <a:rPr lang="en-GB" b="1" noProof="0" dirty="0" smtClean="0"/>
              <a:t>Please identify the terms for</a:t>
            </a:r>
            <a:r>
              <a:rPr lang="en-GB" b="1" baseline="0" noProof="0" dirty="0" smtClean="0"/>
              <a:t> which the given definitions apply.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(4)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(5)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(6)</a:t>
            </a:r>
          </a:p>
          <a:p>
            <a:endParaRPr lang="en-GB" noProof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279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 smtClean="0"/>
              <a:t>The definitions given above are taken from FitSM-0</a:t>
            </a:r>
            <a:r>
              <a:rPr lang="en-GB" baseline="0" noProof="0" dirty="0" smtClean="0"/>
              <a:t> (overview and vocabulary).</a:t>
            </a:r>
          </a:p>
          <a:p>
            <a:endParaRPr lang="en-GB" b="1" baseline="0" noProof="0" dirty="0" smtClean="0"/>
          </a:p>
          <a:p>
            <a:r>
              <a:rPr lang="en-GB" b="1" noProof="0" dirty="0" smtClean="0"/>
              <a:t>Please identify the terms for</a:t>
            </a:r>
            <a:r>
              <a:rPr lang="en-GB" b="1" baseline="0" noProof="0" dirty="0" smtClean="0"/>
              <a:t> which the given definitions apply.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(7)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(8)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(9)</a:t>
            </a:r>
          </a:p>
          <a:p>
            <a:endParaRPr lang="en-GB" noProof="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0373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 smtClean="0"/>
              <a:t>The definitions given above are taken from FitSM-0</a:t>
            </a:r>
            <a:r>
              <a:rPr lang="en-GB" baseline="0" noProof="0" dirty="0" smtClean="0"/>
              <a:t> (overview and vocabulary).</a:t>
            </a:r>
          </a:p>
          <a:p>
            <a:endParaRPr lang="en-GB" b="1" baseline="0" noProof="0" dirty="0" smtClean="0"/>
          </a:p>
          <a:p>
            <a:r>
              <a:rPr lang="en-GB" b="1" noProof="0" dirty="0" smtClean="0"/>
              <a:t>Please identify the terms for</a:t>
            </a:r>
            <a:r>
              <a:rPr lang="en-GB" b="1" baseline="0" noProof="0" dirty="0" smtClean="0"/>
              <a:t> which the given definitions apply.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(10)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(11)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(12)</a:t>
            </a:r>
          </a:p>
          <a:p>
            <a:endParaRPr lang="en-GB" noProof="0" dirty="0" smtClean="0"/>
          </a:p>
          <a:p>
            <a:r>
              <a:rPr lang="en-GB" noProof="0" dirty="0" smtClean="0"/>
              <a:t>(13)</a:t>
            </a:r>
          </a:p>
          <a:p>
            <a:endParaRPr lang="en-GB" noProof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4665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 smtClean="0"/>
              <a:t>FitSM</a:t>
            </a:r>
            <a:r>
              <a:rPr lang="en-US" baseline="0" noProof="0" dirty="0" smtClean="0"/>
              <a:t> </a:t>
            </a:r>
            <a:r>
              <a:rPr lang="en-US" dirty="0" err="1" smtClean="0"/>
              <a:t>i</a:t>
            </a:r>
            <a:r>
              <a:rPr lang="en-US" noProof="0" dirty="0" smtClean="0"/>
              <a:t>s a family of standards for lightweight IT service management</a:t>
            </a:r>
            <a:r>
              <a:rPr lang="en-US" baseline="0" noProof="0" dirty="0" smtClean="0"/>
              <a:t>, </a:t>
            </a:r>
            <a:r>
              <a:rPr lang="en-US" noProof="0" dirty="0" smtClean="0"/>
              <a:t>freely available under</a:t>
            </a:r>
            <a:r>
              <a:rPr lang="en-US" baseline="0" noProof="0" dirty="0" smtClean="0"/>
              <a:t> </a:t>
            </a:r>
            <a:r>
              <a:rPr lang="en-US" noProof="0" dirty="0" smtClean="0">
                <a:hlinkClick r:id="rId3"/>
              </a:rPr>
              <a:t>www.fitsm.eu</a:t>
            </a:r>
            <a:r>
              <a:rPr lang="en-US" noProof="0" dirty="0" smtClean="0"/>
              <a:t>.</a:t>
            </a:r>
            <a:r>
              <a:rPr lang="en-US" baseline="0" noProof="0" dirty="0"/>
              <a:t> </a:t>
            </a:r>
            <a:r>
              <a:rPr lang="en-US" baseline="0" noProof="0" dirty="0" smtClean="0"/>
              <a:t>It </a:t>
            </a:r>
            <a:r>
              <a:rPr lang="en-GB" noProof="0" dirty="0" smtClean="0"/>
              <a:t>consists of seven parts – from</a:t>
            </a:r>
            <a:r>
              <a:rPr lang="en-GB" baseline="0" noProof="0" dirty="0" smtClean="0"/>
              <a:t> FitSM-0 to FitSM-6. </a:t>
            </a:r>
            <a:r>
              <a:rPr lang="en-GB" b="1" noProof="0" dirty="0" smtClean="0"/>
              <a:t>Please complete the titles</a:t>
            </a:r>
            <a:r>
              <a:rPr lang="en-GB" b="1" baseline="0" noProof="0" dirty="0" smtClean="0"/>
              <a:t> of the different parts of the FitSM standards family.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(1)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(2)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(3)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(4)</a:t>
            </a:r>
          </a:p>
          <a:p>
            <a:endParaRPr lang="en-GB" baseline="0" noProof="0" dirty="0" smtClean="0"/>
          </a:p>
          <a:p>
            <a:r>
              <a:rPr lang="en-GB" baseline="0" noProof="0" dirty="0" smtClean="0"/>
              <a:t>(5)</a:t>
            </a:r>
          </a:p>
          <a:p>
            <a:endParaRPr lang="en-GB" noProof="0" dirty="0" smtClean="0"/>
          </a:p>
          <a:p>
            <a:r>
              <a:rPr lang="en-US" noProof="0" dirty="0" smtClean="0"/>
              <a:t>FitSM-1 defines 85 requirements that should be fulfilled by an </a:t>
            </a:r>
            <a:r>
              <a:rPr lang="en-US" noProof="0" dirty="0" err="1" smtClean="0"/>
              <a:t>organisation</a:t>
            </a:r>
            <a:r>
              <a:rPr lang="en-US" noProof="0" dirty="0" smtClean="0"/>
              <a:t> (or federation) offering IT services to customers.</a:t>
            </a:r>
            <a:r>
              <a:rPr lang="en-US" b="1" dirty="0"/>
              <a:t> </a:t>
            </a:r>
            <a:r>
              <a:rPr lang="en-US" b="1" baseline="0" noProof="0" dirty="0" smtClean="0"/>
              <a:t>What are the two major types of requirements covered by FitSM-1?</a:t>
            </a:r>
          </a:p>
          <a:p>
            <a:endParaRPr lang="en-US" baseline="0" noProof="0" dirty="0" smtClean="0"/>
          </a:p>
          <a:p>
            <a:r>
              <a:rPr lang="en-US" baseline="0" noProof="0" dirty="0" smtClean="0"/>
              <a:t>1. __________________________________________________</a:t>
            </a:r>
            <a:endParaRPr lang="en-US" noProof="0" dirty="0" smtClean="0"/>
          </a:p>
          <a:p>
            <a:endParaRPr lang="en-US" noProof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noProof="0" dirty="0" smtClean="0"/>
              <a:t>2. __________________________________________________</a:t>
            </a:r>
            <a:endParaRPr lang="en-US" noProof="0" dirty="0" smtClean="0"/>
          </a:p>
          <a:p>
            <a:endParaRPr lang="en-US" noProof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9491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0" y="4343399"/>
            <a:ext cx="5486400" cy="4341813"/>
          </a:xfrm>
        </p:spPr>
        <p:txBody>
          <a:bodyPr/>
          <a:lstStyle/>
          <a:p>
            <a:r>
              <a:rPr lang="en-GB" noProof="0" dirty="0" smtClean="0"/>
              <a:t>These are the seven topic areas of</a:t>
            </a:r>
            <a:r>
              <a:rPr lang="en-GB" baseline="0" noProof="0" dirty="0" smtClean="0"/>
              <a:t> general aspects to be considered when establishing a service management system (SMS) according to FitSM-1.</a:t>
            </a:r>
          </a:p>
          <a:p>
            <a:endParaRPr lang="en-GB" b="1" baseline="0" noProof="0" dirty="0" smtClean="0"/>
          </a:p>
          <a:p>
            <a:r>
              <a:rPr lang="en-GB" b="1" baseline="0" noProof="0" dirty="0" smtClean="0"/>
              <a:t>Please assign each of the following activities to the topic area (GR1 to GR7) it is mostly related to:</a:t>
            </a:r>
          </a:p>
          <a:p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Define a general service management policy: GR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050" baseline="0" noProof="0" dirty="0" smtClean="0"/>
              <a:t>Define the goals and timing of implementing service management: GR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Ensure that service management documentation is regularly reviewed: GR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Conduct audits and assessments of the service management processes: GR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Identify corrective actions after a nonconformity has been detected: GR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Define overall service management roles and responsibilities: GR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Identify and plan the use of technology (tools) to support the SMS: GR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Identify, for which geographical sites or services the SMS is valid: GR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Assign one individual to be accountable for the overall SMS (SMS owner): GR ___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aseline="0" noProof="0" dirty="0" smtClean="0"/>
              <a:t>Enforce that the defined service management processes are followed in practice: GR ___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6601-BCEE-4941-9E40-EA1C8660640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9149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itlePage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5B00442-95D7-48A1-93FF-30CFCE51BF05}" type="datetime1">
              <a:rPr lang="en-US" smtClean="0"/>
              <a:t>9/11/17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507AEB-23B8-F142-83A3-458C56B1009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bar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3674649"/>
            <a:ext cx="8064500" cy="114300"/>
          </a:xfrm>
          <a:prstGeom prst="rect">
            <a:avLst/>
          </a:prstGeom>
        </p:spPr>
      </p:pic>
      <p:pic>
        <p:nvPicPr>
          <p:cNvPr id="12" name="Picture 2" descr="http://www.fedsm.eu/sites/default/files/FitSM%20logo-name-1.2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595" y="433705"/>
            <a:ext cx="4826809" cy="1263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295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0" dirty="0" err="1" smtClean="0"/>
              <a:t>Titelmasterformat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6598"/>
            <a:ext cx="8229600" cy="4626019"/>
          </a:xfrm>
        </p:spPr>
        <p:txBody>
          <a:bodyPr/>
          <a:lstStyle/>
          <a:p>
            <a:pPr lvl="0"/>
            <a:r>
              <a:rPr lang="en-US" noProof="0" dirty="0" err="1" smtClean="0"/>
              <a:t>Textmasterformat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Fünfte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7825-2AA7-4373-8684-F53091DBF984}" type="datetime1">
              <a:rPr lang="en-US" smtClean="0"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94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drop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2716" cy="10478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 dirty="0" err="1" smtClean="0"/>
              <a:t>Titelmasterformat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05970"/>
            <a:ext cx="8229600" cy="4616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err="1" smtClean="0"/>
              <a:t>Textmasterformat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Fünfte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305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E16A8-609D-4A35-A196-3C2CBF5FBE39}" type="datetime1">
              <a:rPr lang="en-US" smtClean="0"/>
              <a:t>9/11/17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3051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305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07AEB-23B8-F142-83A3-458C56B1009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bar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32" y="1447022"/>
            <a:ext cx="9160932" cy="129600"/>
          </a:xfrm>
          <a:prstGeom prst="rect">
            <a:avLst/>
          </a:prstGeom>
        </p:spPr>
      </p:pic>
      <p:pic>
        <p:nvPicPr>
          <p:cNvPr id="10" name="Picture 13" descr="Macintosh HD:Users:owen:Google Drive:ETL online:FedSM:Branding:FitSm logo:FitSM logo-woutname.png"/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959" y="227108"/>
            <a:ext cx="1080395" cy="10803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1712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20559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4" Type="http://schemas.openxmlformats.org/officeDocument/2006/relationships/image" Target="../media/image6.jpe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noProof="0" dirty="0" err="1" smtClean="0"/>
              <a:t>FitSM</a:t>
            </a:r>
            <a:r>
              <a:rPr lang="en-US" b="1" noProof="0" dirty="0" smtClean="0"/>
              <a:t> Self-Study Workbook</a:t>
            </a:r>
            <a:endParaRPr lang="en-US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To prepare for </a:t>
            </a:r>
            <a:r>
              <a:rPr lang="en-GB" b="1" dirty="0" smtClean="0"/>
              <a:t>Advanced </a:t>
            </a:r>
            <a:r>
              <a:rPr lang="en-GB" dirty="0" smtClean="0"/>
              <a:t>training</a:t>
            </a:r>
            <a:r>
              <a:rPr lang="en-GB" b="1" dirty="0" smtClean="0"/>
              <a:t> </a:t>
            </a:r>
            <a:r>
              <a:rPr lang="en-GB" dirty="0" smtClean="0"/>
              <a:t>in IT service management according </a:t>
            </a:r>
            <a:r>
              <a:rPr lang="en-GB" dirty="0"/>
              <a:t>to </a:t>
            </a:r>
            <a:r>
              <a:rPr lang="en-GB" dirty="0" smtClean="0"/>
              <a:t>FitSM</a:t>
            </a:r>
          </a:p>
          <a:p>
            <a:r>
              <a:rPr lang="en-GB" sz="1000" dirty="0" smtClean="0"/>
              <a:t>Version 2.2</a:t>
            </a:r>
            <a:endParaRPr lang="en-GB" sz="1000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3021806" y="5133068"/>
            <a:ext cx="3938588" cy="577081"/>
            <a:chOff x="3509962" y="5191293"/>
            <a:chExt cx="3938588" cy="577081"/>
          </a:xfrm>
        </p:grpSpPr>
        <p:sp>
          <p:nvSpPr>
            <p:cNvPr id="11" name="Rechteck 10"/>
            <p:cNvSpPr/>
            <p:nvPr/>
          </p:nvSpPr>
          <p:spPr>
            <a:xfrm>
              <a:off x="3509962" y="5191293"/>
              <a:ext cx="3328987" cy="57708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50" dirty="0"/>
                <a:t>This </a:t>
              </a:r>
              <a:r>
                <a:rPr lang="en-US" sz="1050" dirty="0" smtClean="0"/>
                <a:t>work has </a:t>
              </a:r>
              <a:r>
                <a:rPr lang="en-US" sz="1050" dirty="0"/>
                <a:t>been funded by the European </a:t>
              </a:r>
              <a:r>
                <a:rPr lang="en-US" sz="1050" dirty="0" smtClean="0"/>
                <a:t>Commission. It is </a:t>
              </a:r>
              <a:r>
                <a:rPr lang="en-US" sz="1050" dirty="0"/>
                <a:t>licensed under a </a:t>
              </a:r>
              <a:r>
                <a:rPr lang="en-US" sz="1050" dirty="0">
                  <a:hlinkClick r:id="rId3"/>
                </a:rPr>
                <a:t>Creative Commons </a:t>
              </a:r>
              <a:r>
                <a:rPr lang="en-US" sz="1050" dirty="0" smtClean="0">
                  <a:hlinkClick r:id="rId3"/>
                </a:rPr>
                <a:t>Attribution </a:t>
              </a:r>
              <a:r>
                <a:rPr lang="en-US" sz="1050" dirty="0">
                  <a:hlinkClick r:id="rId3"/>
                </a:rPr>
                <a:t>4.0 International </a:t>
              </a:r>
              <a:r>
                <a:rPr lang="en-US" sz="1050" dirty="0" smtClean="0">
                  <a:hlinkClick r:id="rId3"/>
                </a:rPr>
                <a:t>License</a:t>
              </a:r>
              <a:r>
                <a:rPr lang="en-US" sz="1050" dirty="0" smtClean="0"/>
                <a:t>.</a:t>
              </a:r>
              <a:endParaRPr lang="de-DE" sz="1050" dirty="0"/>
            </a:p>
          </p:txBody>
        </p:sp>
        <p:pic>
          <p:nvPicPr>
            <p:cNvPr id="12" name="Picture 1" descr="Macintosh HD:Users:owen:Google Drive:ETL online:FedSM:Branding:Useful logos etc:EC_logo.jpe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22440" y="5255569"/>
              <a:ext cx="626110" cy="425872"/>
            </a:xfrm>
            <a:prstGeom prst="rect">
              <a:avLst/>
            </a:prstGeom>
            <a:noFill/>
            <a:ln>
              <a:noFill/>
            </a:ln>
            <a:extLst>
              <a:ext uri="{FAA26D3D-D897-4be2-8F04-BA451C77F1D7}">
                <ma14:placeholderFlag xmlns:ma14="http://schemas.microsoft.com/office/mac/drawingml/2011/main"/>
              </a:ext>
            </a:extLst>
          </p:spPr>
        </p:pic>
      </p:grpSp>
      <p:pic>
        <p:nvPicPr>
          <p:cNvPr id="13" name="Picture 2" descr="Creative Commons Licens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607" y="5262642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38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 smtClean="0"/>
              <a:t>FitSM</a:t>
            </a:r>
            <a:r>
              <a:rPr lang="en-US" noProof="0" dirty="0" smtClean="0"/>
              <a:t>: IT service management processes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noProof="0" dirty="0" smtClean="0"/>
              <a:t>PR1:	Service portfolio management (SPM)</a:t>
            </a:r>
            <a:endParaRPr lang="en-US" noProof="0" dirty="0"/>
          </a:p>
          <a:p>
            <a:pPr marL="0" indent="0">
              <a:buNone/>
            </a:pPr>
            <a:r>
              <a:rPr lang="en-US" noProof="0" dirty="0" smtClean="0"/>
              <a:t>PR2:	…(2)…</a:t>
            </a:r>
          </a:p>
          <a:p>
            <a:pPr marL="0" indent="0">
              <a:buNone/>
            </a:pPr>
            <a:r>
              <a:rPr lang="en-US" noProof="0" dirty="0" smtClean="0"/>
              <a:t>PR3:	Service </a:t>
            </a:r>
            <a:r>
              <a:rPr lang="en-US" noProof="0" dirty="0"/>
              <a:t>reporting </a:t>
            </a:r>
            <a:r>
              <a:rPr lang="en-US" noProof="0" dirty="0" smtClean="0"/>
              <a:t>management (SRM)</a:t>
            </a:r>
            <a:endParaRPr lang="en-US" noProof="0" dirty="0"/>
          </a:p>
          <a:p>
            <a:pPr marL="0" indent="0">
              <a:buNone/>
            </a:pPr>
            <a:r>
              <a:rPr lang="en-US" noProof="0" dirty="0" smtClean="0"/>
              <a:t>PR4:	Service </a:t>
            </a:r>
            <a:r>
              <a:rPr lang="en-US" dirty="0"/>
              <a:t>availability &amp; continuity </a:t>
            </a:r>
            <a:r>
              <a:rPr lang="en-US" noProof="0" dirty="0" smtClean="0"/>
              <a:t>management (SACM)</a:t>
            </a:r>
          </a:p>
          <a:p>
            <a:pPr marL="0" indent="0">
              <a:buNone/>
            </a:pPr>
            <a:r>
              <a:rPr lang="en-US" noProof="0" dirty="0" smtClean="0"/>
              <a:t>PR5:	…(5)…</a:t>
            </a:r>
            <a:endParaRPr lang="en-US" noProof="0" dirty="0"/>
          </a:p>
          <a:p>
            <a:pPr marL="0" indent="0">
              <a:buNone/>
            </a:pPr>
            <a:r>
              <a:rPr lang="en-US" noProof="0" dirty="0" smtClean="0"/>
              <a:t>PR6:	Information security management (ISM)</a:t>
            </a:r>
            <a:endParaRPr lang="en-US" noProof="0" dirty="0"/>
          </a:p>
          <a:p>
            <a:pPr marL="0" indent="0">
              <a:buNone/>
            </a:pPr>
            <a:r>
              <a:rPr lang="en-US" noProof="0" dirty="0" smtClean="0"/>
              <a:t>PR7:	…(7)…</a:t>
            </a:r>
          </a:p>
          <a:p>
            <a:pPr marL="0" indent="0">
              <a:buNone/>
            </a:pPr>
            <a:r>
              <a:rPr lang="en-US" noProof="0" dirty="0" smtClean="0"/>
              <a:t>PR8:	Supplier relationship management (SUPPM)</a:t>
            </a:r>
          </a:p>
          <a:p>
            <a:pPr marL="0" indent="0">
              <a:buNone/>
            </a:pPr>
            <a:r>
              <a:rPr lang="en-US" noProof="0" dirty="0" smtClean="0"/>
              <a:t>PR9:	Incident &amp; service request management (ISRM)</a:t>
            </a:r>
          </a:p>
          <a:p>
            <a:pPr marL="0" indent="0">
              <a:buNone/>
            </a:pPr>
            <a:r>
              <a:rPr lang="en-US" noProof="0" dirty="0" smtClean="0"/>
              <a:t>PR10:	…(10)…</a:t>
            </a:r>
          </a:p>
          <a:p>
            <a:pPr marL="0" indent="0">
              <a:buNone/>
            </a:pPr>
            <a:r>
              <a:rPr lang="en-US" noProof="0" dirty="0" smtClean="0"/>
              <a:t>PR11:	Configuration management (CONFM)</a:t>
            </a:r>
          </a:p>
          <a:p>
            <a:pPr marL="0" indent="0">
              <a:buNone/>
            </a:pPr>
            <a:r>
              <a:rPr lang="en-US" noProof="0" dirty="0" smtClean="0"/>
              <a:t>PR12:	…(12)…</a:t>
            </a:r>
          </a:p>
          <a:p>
            <a:pPr marL="0" indent="0">
              <a:buNone/>
            </a:pPr>
            <a:r>
              <a:rPr lang="en-US" noProof="0" dirty="0" smtClean="0"/>
              <a:t>PR13:	Release &amp; deployment management (RDM)</a:t>
            </a:r>
          </a:p>
          <a:p>
            <a:pPr marL="0" indent="0">
              <a:buNone/>
            </a:pPr>
            <a:r>
              <a:rPr lang="en-US" noProof="0" dirty="0" smtClean="0"/>
              <a:t>PR14:	…(14)…</a:t>
            </a:r>
            <a:endParaRPr lang="en-US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10</a:t>
            </a:fld>
            <a:endParaRPr lang="en-US"/>
          </a:p>
        </p:txBody>
      </p:sp>
      <p:sp>
        <p:nvSpPr>
          <p:cNvPr id="5" name="Pfeil nach unten 4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57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 smtClean="0"/>
              <a:t>FitSM</a:t>
            </a:r>
            <a:r>
              <a:rPr lang="en-US" noProof="0" dirty="0" smtClean="0"/>
              <a:t>: Process goals / objectives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To establish and maintain a good relationship with customers receiving services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investigate the root causes of (recurring) incidents in order to avoid future recurrence of incidents by resolving the underlying problem, or to ensure workarounds / temporary fixes are available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</a:t>
            </a:r>
            <a:r>
              <a:rPr lang="en-US" dirty="0"/>
              <a:t>maintain a service catalogue, and to define, agree and monitor service levels with customers by establishing meaningful service level agreements (SLAs) and supportive operational level agreements (OLAs)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</a:t>
            </a:r>
            <a:r>
              <a:rPr lang="en-US" dirty="0"/>
              <a:t>ensure sufficient service availability to meet agreed requirements and adequate service continuity in case of exceptional situations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bundle changes of one or more configuration items to releases, so that these changes can be tested and deployed to the live environment together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</a:t>
            </a:r>
            <a:r>
              <a:rPr lang="en-US" dirty="0"/>
              <a:t>restore normal / agreed service operation within the agreed time after the occurrence of an incident, and to respond to user service </a:t>
            </a:r>
            <a:r>
              <a:rPr lang="en-US" dirty="0" smtClean="0"/>
              <a:t>requests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</a:t>
            </a:r>
            <a:r>
              <a:rPr lang="en-US" dirty="0"/>
              <a:t>specify all service reports and ensure they are produced according to specifications in a timely manner to support </a:t>
            </a:r>
            <a:r>
              <a:rPr lang="en-US" dirty="0" smtClean="0"/>
              <a:t>decision-making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define and maintain a service portfolio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</a:t>
            </a:r>
            <a:r>
              <a:rPr lang="en-US" dirty="0"/>
              <a:t>establish and maintain a healthy relationship with suppliers supporting the service provider in delivering services to customers, and to maintain contracts with </a:t>
            </a:r>
            <a:r>
              <a:rPr lang="en-US" dirty="0" smtClean="0"/>
              <a:t>suppliers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ensure sufficient capacities are provided to meet agreed service capacity and performance </a:t>
            </a:r>
            <a:r>
              <a:rPr lang="en-US" dirty="0" smtClean="0"/>
              <a:t>requirements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</a:t>
            </a:r>
            <a:r>
              <a:rPr lang="en-US" dirty="0"/>
              <a:t>provide and maintain a logical model of all configuration items and their relationships and dependencies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ensure changes to configuration items are planned, approved, implemented and reviewed in a controlled manner to avoid adverse impact of changes to services or the customers receiving services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</a:t>
            </a:r>
            <a:r>
              <a:rPr lang="en-US" dirty="0"/>
              <a:t>identify, prioritize, plan, implement and review improvements to services and service management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</a:t>
            </a:r>
            <a:r>
              <a:rPr lang="en-US" dirty="0"/>
              <a:t>manage information security effectively through all activities performed to deliver and manage services, so that the confidentiality, integrity and accessibility of relevant assets are </a:t>
            </a:r>
            <a:r>
              <a:rPr lang="en-US" dirty="0" smtClean="0"/>
              <a:t>preserved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11</a:t>
            </a:fld>
            <a:endParaRPr lang="en-US"/>
          </a:p>
        </p:txBody>
      </p:sp>
      <p:sp>
        <p:nvSpPr>
          <p:cNvPr id="5" name="Pfeil nach unten 4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26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FitSM-1: </a:t>
            </a:r>
            <a:r>
              <a:rPr lang="en-US" dirty="0" smtClean="0"/>
              <a:t>Process-specific </a:t>
            </a:r>
            <a:r>
              <a:rPr lang="en-US" noProof="0" dirty="0" smtClean="0"/>
              <a:t>requirements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Overall, FitSM-1 </a:t>
            </a:r>
            <a:r>
              <a:rPr lang="en-GB" dirty="0"/>
              <a:t>defines 85 requirements that should be fulfilled by an organisation (or federation) offering IT services to customers.</a:t>
            </a:r>
          </a:p>
          <a:p>
            <a:r>
              <a:rPr lang="en-GB" dirty="0"/>
              <a:t>Compliance with the 85 requirements can be regarded as a </a:t>
            </a:r>
            <a:r>
              <a:rPr lang="en-GB" dirty="0" smtClean="0"/>
              <a:t>“proof </a:t>
            </a:r>
            <a:r>
              <a:rPr lang="en-GB" dirty="0"/>
              <a:t>of </a:t>
            </a:r>
            <a:r>
              <a:rPr lang="en-GB" dirty="0" smtClean="0"/>
              <a:t>effectiveness”.</a:t>
            </a:r>
            <a:endParaRPr lang="en-GB" dirty="0"/>
          </a:p>
          <a:p>
            <a:r>
              <a:rPr lang="en-GB" dirty="0"/>
              <a:t>The 85 requirements are structured as follows:</a:t>
            </a:r>
          </a:p>
          <a:p>
            <a:pPr lvl="1"/>
            <a:r>
              <a:rPr lang="en-GB" dirty="0"/>
              <a:t>16 general requirements (GR</a:t>
            </a:r>
            <a:r>
              <a:rPr lang="en-GB" dirty="0" smtClean="0"/>
              <a:t>) – see page 9 of this workbook</a:t>
            </a:r>
            <a:endParaRPr lang="en-GB" dirty="0"/>
          </a:p>
          <a:p>
            <a:pPr lvl="1"/>
            <a:r>
              <a:rPr lang="en-GB" dirty="0"/>
              <a:t>69 process-specific requirements (PR</a:t>
            </a:r>
            <a:r>
              <a:rPr lang="en-GB" dirty="0" smtClean="0"/>
              <a:t>) – see the processes listed on pages 10 of this workbook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12</a:t>
            </a:fld>
            <a:endParaRPr lang="en-US"/>
          </a:p>
        </p:txBody>
      </p:sp>
      <p:sp>
        <p:nvSpPr>
          <p:cNvPr id="5" name="Pfeil nach unten 4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40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 smtClean="0"/>
              <a:t>FitSM</a:t>
            </a:r>
            <a:r>
              <a:rPr lang="en-US" noProof="0" dirty="0" smtClean="0"/>
              <a:t> qualification program</a:t>
            </a:r>
            <a:endParaRPr lang="en-US" noProof="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34" name="Tabel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39767"/>
              </p:ext>
            </p:extLst>
          </p:nvPr>
        </p:nvGraphicFramePr>
        <p:xfrm>
          <a:off x="457200" y="5067720"/>
          <a:ext cx="8229600" cy="131943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229600"/>
              </a:tblGrid>
              <a:tr h="278912"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Foundation Level</a:t>
                      </a:r>
                      <a:endParaRPr lang="en-GB" sz="1400" noProof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052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0" i="1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5" name="Rechteck 34"/>
          <p:cNvSpPr/>
          <p:nvPr/>
        </p:nvSpPr>
        <p:spPr>
          <a:xfrm>
            <a:off x="2190466" y="5513696"/>
            <a:ext cx="4763069" cy="682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Foundation training in IT service management</a:t>
            </a:r>
            <a:endParaRPr lang="en-GB" b="1" dirty="0"/>
          </a:p>
        </p:txBody>
      </p:sp>
      <p:graphicFrame>
        <p:nvGraphicFramePr>
          <p:cNvPr id="36" name="Tabel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321373"/>
              </p:ext>
            </p:extLst>
          </p:nvPr>
        </p:nvGraphicFramePr>
        <p:xfrm>
          <a:off x="457200" y="3404968"/>
          <a:ext cx="8229600" cy="1319439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/>
              </a:tblGrid>
              <a:tr h="278912"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</a:rPr>
                        <a:t>Advanced Level</a:t>
                      </a:r>
                      <a:endParaRPr lang="en-GB" sz="1400" noProof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052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37" name="Tabel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104313"/>
              </p:ext>
            </p:extLst>
          </p:nvPr>
        </p:nvGraphicFramePr>
        <p:xfrm>
          <a:off x="457200" y="1742216"/>
          <a:ext cx="8229600" cy="131943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229600"/>
              </a:tblGrid>
              <a:tr h="278912"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Expert</a:t>
                      </a:r>
                      <a:r>
                        <a:rPr lang="en-GB" sz="1400" baseline="0" noProof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400" noProof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Level</a:t>
                      </a:r>
                      <a:endParaRPr lang="en-GB" sz="1400" noProof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052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0" i="1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8" name="Rechteck 37"/>
          <p:cNvSpPr/>
          <p:nvPr/>
        </p:nvSpPr>
        <p:spPr>
          <a:xfrm>
            <a:off x="2190466" y="2199565"/>
            <a:ext cx="4763069" cy="682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Expert training in IT service management</a:t>
            </a:r>
            <a:endParaRPr lang="en-GB" b="1" dirty="0"/>
          </a:p>
        </p:txBody>
      </p:sp>
      <p:sp>
        <p:nvSpPr>
          <p:cNvPr id="39" name="Rechteck 38"/>
          <p:cNvSpPr/>
          <p:nvPr/>
        </p:nvSpPr>
        <p:spPr>
          <a:xfrm>
            <a:off x="634621" y="3866867"/>
            <a:ext cx="3841845" cy="68238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Advanced training in</a:t>
            </a:r>
          </a:p>
          <a:p>
            <a:pPr algn="ctr"/>
            <a:r>
              <a:rPr lang="en-GB" b="1" dirty="0" smtClean="0"/>
              <a:t>service planning and delivery</a:t>
            </a:r>
            <a:endParaRPr lang="en-GB" b="1" dirty="0"/>
          </a:p>
        </p:txBody>
      </p:sp>
      <p:sp>
        <p:nvSpPr>
          <p:cNvPr id="40" name="Rechteck 39"/>
          <p:cNvSpPr/>
          <p:nvPr/>
        </p:nvSpPr>
        <p:spPr>
          <a:xfrm>
            <a:off x="4659573" y="3866867"/>
            <a:ext cx="3841845" cy="68238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Advanced training in</a:t>
            </a:r>
          </a:p>
          <a:p>
            <a:pPr algn="ctr"/>
            <a:r>
              <a:rPr lang="en-GB" b="1" dirty="0" smtClean="0"/>
              <a:t>service operation and control</a:t>
            </a:r>
            <a:endParaRPr lang="en-GB" b="1" dirty="0"/>
          </a:p>
        </p:txBody>
      </p:sp>
      <p:sp>
        <p:nvSpPr>
          <p:cNvPr id="42" name="Pfeil nach unten 41"/>
          <p:cNvSpPr/>
          <p:nvPr/>
        </p:nvSpPr>
        <p:spPr>
          <a:xfrm rot="10800000">
            <a:off x="4369557" y="3119665"/>
            <a:ext cx="374176" cy="216083"/>
          </a:xfrm>
          <a:prstGeom prst="downArrow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4291" tIns="32146" rIns="64291" bIns="32146" anchor="ctr"/>
          <a:lstStyle/>
          <a:p>
            <a:pPr algn="ctr"/>
            <a:endParaRPr lang="de-DE" sz="14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6844840" y="5901993"/>
            <a:ext cx="701539" cy="38829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4291" tIns="32146" rIns="64291" bIns="32146" anchor="ctr"/>
          <a:lstStyle/>
          <a:p>
            <a:pPr algn="ctr">
              <a:defRPr/>
            </a:pP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1 day</a:t>
            </a:r>
            <a:endParaRPr lang="en-US" sz="14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4582705" y="3801066"/>
            <a:ext cx="701539" cy="3882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4291" tIns="32146" rIns="64291" bIns="32146" anchor="ctr"/>
          <a:lstStyle/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sz="1400" b="1" dirty="0" smtClean="0">
                <a:solidFill>
                  <a:schemeClr val="tx1"/>
                </a:solidFill>
                <a:latin typeface="+mj-lt"/>
              </a:rPr>
              <a:t> days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5" name="Rechteck 44"/>
          <p:cNvSpPr/>
          <p:nvPr/>
        </p:nvSpPr>
        <p:spPr>
          <a:xfrm>
            <a:off x="580027" y="3801066"/>
            <a:ext cx="701539" cy="3882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4291" tIns="32146" rIns="64291" bIns="32146" anchor="ctr"/>
          <a:lstStyle/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sz="1400" b="1" dirty="0" smtClean="0">
                <a:solidFill>
                  <a:schemeClr val="tx1"/>
                </a:solidFill>
                <a:latin typeface="+mj-lt"/>
              </a:rPr>
              <a:t> days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6840045" y="2596561"/>
            <a:ext cx="701539" cy="38829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4291" tIns="32146" rIns="64291" bIns="32146" anchor="ctr"/>
          <a:lstStyle/>
          <a:p>
            <a:pPr algn="ctr"/>
            <a:r>
              <a:rPr lang="en-US" sz="1400" b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2 days</a:t>
            </a:r>
          </a:p>
        </p:txBody>
      </p:sp>
      <p:sp>
        <p:nvSpPr>
          <p:cNvPr id="47" name="Rechteck 46"/>
          <p:cNvSpPr/>
          <p:nvPr/>
        </p:nvSpPr>
        <p:spPr>
          <a:xfrm>
            <a:off x="5389019" y="4685452"/>
            <a:ext cx="1221331" cy="49018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Self-study workbook</a:t>
            </a:r>
            <a:endParaRPr lang="en-GB" b="1" dirty="0"/>
          </a:p>
        </p:txBody>
      </p:sp>
      <p:sp>
        <p:nvSpPr>
          <p:cNvPr id="48" name="Pfeil nach unten 47"/>
          <p:cNvSpPr/>
          <p:nvPr/>
        </p:nvSpPr>
        <p:spPr>
          <a:xfrm rot="10800000">
            <a:off x="4384912" y="4765352"/>
            <a:ext cx="374176" cy="216083"/>
          </a:xfrm>
          <a:prstGeom prst="downArrow">
            <a:avLst/>
          </a:prstGeom>
          <a:noFill/>
          <a:ln w="38100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endParaRPr lang="de-DE" sz="1400" dirty="0" smtClean="0">
              <a:solidFill>
                <a:schemeClr val="tx1"/>
              </a:solidFill>
            </a:endParaRPr>
          </a:p>
        </p:txBody>
      </p:sp>
      <p:cxnSp>
        <p:nvCxnSpPr>
          <p:cNvPr id="7" name="Gerade Verbindung 6"/>
          <p:cNvCxnSpPr/>
          <p:nvPr/>
        </p:nvCxnSpPr>
        <p:spPr>
          <a:xfrm>
            <a:off x="4682888" y="4930543"/>
            <a:ext cx="706131" cy="1"/>
          </a:xfrm>
          <a:prstGeom prst="line">
            <a:avLst/>
          </a:prstGeom>
          <a:ln>
            <a:solidFill>
              <a:srgbClr val="00B0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9005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this workbook is structured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ITSM and </a:t>
            </a:r>
            <a:r>
              <a:rPr lang="en-GB" dirty="0" err="1" smtClean="0"/>
              <a:t>FitSM</a:t>
            </a:r>
            <a:r>
              <a:rPr lang="en-GB" dirty="0" smtClean="0"/>
              <a:t> basics</a:t>
            </a:r>
          </a:p>
          <a:p>
            <a:pPr lvl="1"/>
            <a:r>
              <a:rPr lang="en-GB" dirty="0" smtClean="0"/>
              <a:t>Key terms and definitions</a:t>
            </a:r>
          </a:p>
          <a:p>
            <a:pPr lvl="1"/>
            <a:r>
              <a:rPr lang="en-US" dirty="0" err="1"/>
              <a:t>FitSM</a:t>
            </a:r>
            <a:r>
              <a:rPr lang="en-US" dirty="0"/>
              <a:t> </a:t>
            </a:r>
            <a:r>
              <a:rPr lang="en-US" dirty="0" smtClean="0"/>
              <a:t>(and </a:t>
            </a:r>
            <a:r>
              <a:rPr lang="en-US" dirty="0"/>
              <a:t>related </a:t>
            </a:r>
            <a:r>
              <a:rPr lang="en-US" dirty="0" smtClean="0"/>
              <a:t>frameworks)</a:t>
            </a:r>
          </a:p>
          <a:p>
            <a:pPr lvl="1"/>
            <a:r>
              <a:rPr lang="en-US" dirty="0" smtClean="0"/>
              <a:t>General aspects of establishing a service management system (SMS)</a:t>
            </a:r>
          </a:p>
          <a:p>
            <a:pPr lvl="1"/>
            <a:r>
              <a:rPr lang="en-US" dirty="0" smtClean="0"/>
              <a:t>IT service management processes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 descr="C:\Dokumente und Einstellungen\schaaf\Lokale Einstellungen\Temporary Internet Files\Content.IE5\17NZDPS6\MCj0431586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7513" y="1661224"/>
            <a:ext cx="904875" cy="9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feld 13"/>
          <p:cNvSpPr txBox="1">
            <a:spLocks noChangeArrowheads="1"/>
          </p:cNvSpPr>
          <p:nvPr/>
        </p:nvSpPr>
        <p:spPr bwMode="auto">
          <a:xfrm>
            <a:off x="7837488" y="2542286"/>
            <a:ext cx="1306512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pPr algn="ctr"/>
            <a:r>
              <a:rPr lang="de-DE" sz="1400" b="1" dirty="0">
                <a:cs typeface="Arial" charset="0"/>
              </a:rPr>
              <a:t>ca. </a:t>
            </a:r>
            <a:r>
              <a:rPr lang="de-DE" sz="1400" b="1" dirty="0" smtClean="0">
                <a:cs typeface="Arial" charset="0"/>
              </a:rPr>
              <a:t>90 </a:t>
            </a:r>
            <a:r>
              <a:rPr lang="de-DE" sz="1400" b="1" dirty="0">
                <a:cs typeface="Arial" charset="0"/>
              </a:rPr>
              <a:t>min</a:t>
            </a:r>
          </a:p>
        </p:txBody>
      </p:sp>
    </p:spTree>
    <p:extLst>
      <p:ext uri="{BB962C8B-B14F-4D97-AF65-F5344CB8AC3E}">
        <p14:creationId xmlns:p14="http://schemas.microsoft.com/office/powerpoint/2010/main" val="3110772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Key terms &amp; definitions</a:t>
            </a:r>
            <a:endParaRPr lang="en-US" i="1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8" name="Inhaltsplatzhalt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7829817"/>
              </p:ext>
            </p:extLst>
          </p:nvPr>
        </p:nvGraphicFramePr>
        <p:xfrm>
          <a:off x="457200" y="1696599"/>
          <a:ext cx="8229599" cy="1150957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599"/>
              </a:tblGrid>
              <a:tr h="206975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Definition </a:t>
                      </a:r>
                      <a:r>
                        <a:rPr lang="en-US" sz="1400" noProof="0" dirty="0" smtClean="0">
                          <a:effectLst/>
                        </a:rPr>
                        <a:t>following</a:t>
                      </a:r>
                      <a:r>
                        <a:rPr lang="de-DE" sz="1400" baseline="0" dirty="0" smtClean="0">
                          <a:effectLst/>
                        </a:rPr>
                        <a:t> FitSM-0:</a:t>
                      </a:r>
                      <a:endParaRPr lang="de-DE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3759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effectLst/>
                        </a:rPr>
                        <a:t>…(1)…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effectLst/>
                        </a:rPr>
                        <a:t>A way to provide </a:t>
                      </a:r>
                      <a:r>
                        <a:rPr lang="en-GB" sz="1800" b="0" i="1" kern="1200" dirty="0" smtClean="0">
                          <a:effectLst/>
                        </a:rPr>
                        <a:t>value</a:t>
                      </a:r>
                      <a:r>
                        <a:rPr lang="en-GB" sz="1800" b="0" kern="1200" dirty="0" smtClean="0">
                          <a:effectLst/>
                        </a:rPr>
                        <a:t> to a </a:t>
                      </a:r>
                      <a:r>
                        <a:rPr lang="en-GB" sz="1800" b="0" i="1" kern="1200" dirty="0" smtClean="0">
                          <a:effectLst/>
                        </a:rPr>
                        <a:t>user / customer </a:t>
                      </a:r>
                      <a:r>
                        <a:rPr lang="en-GB" sz="1800" b="0" kern="1200" dirty="0" smtClean="0">
                          <a:effectLst/>
                        </a:rPr>
                        <a:t>through bringing about results that they want to achieve</a:t>
                      </a:r>
                      <a:endParaRPr lang="de-DE" sz="1800" b="0" kern="1200" dirty="0" smtClean="0">
                        <a:effectLst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Inhaltsplatzhalt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063089"/>
              </p:ext>
            </p:extLst>
          </p:nvPr>
        </p:nvGraphicFramePr>
        <p:xfrm>
          <a:off x="457200" y="3072000"/>
          <a:ext cx="8229600" cy="1179881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Definition </a:t>
                      </a:r>
                      <a:r>
                        <a:rPr lang="en-US" sz="1400" noProof="0" dirty="0" smtClean="0">
                          <a:effectLst/>
                        </a:rPr>
                        <a:t>following</a:t>
                      </a:r>
                      <a:r>
                        <a:rPr lang="de-DE" sz="1400" baseline="0" dirty="0" smtClean="0">
                          <a:effectLst/>
                        </a:rPr>
                        <a:t> FitSM-0:</a:t>
                      </a:r>
                      <a:endParaRPr lang="de-DE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665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effectLst/>
                        </a:rPr>
                        <a:t>…(2)</a:t>
                      </a:r>
                      <a:r>
                        <a:rPr lang="en-GB" sz="1800" b="0" kern="1200" dirty="0" smtClean="0">
                          <a:effectLst/>
                        </a:rPr>
                        <a:t>…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Organisation or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federation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part of an organisation or federation that manages and delivers a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services to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customers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048831"/>
              </p:ext>
            </p:extLst>
          </p:nvPr>
        </p:nvGraphicFramePr>
        <p:xfrm>
          <a:off x="457200" y="4458848"/>
          <a:ext cx="8229600" cy="1187577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/>
              </a:tblGrid>
              <a:tr h="237515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Definition </a:t>
                      </a:r>
                      <a:r>
                        <a:rPr lang="en-US" sz="1400" noProof="0" dirty="0" smtClean="0">
                          <a:effectLst/>
                        </a:rPr>
                        <a:t>following</a:t>
                      </a:r>
                      <a:r>
                        <a:rPr lang="de-DE" sz="1400" baseline="0" dirty="0" smtClean="0">
                          <a:effectLst/>
                        </a:rPr>
                        <a:t> FitSM-0:</a:t>
                      </a:r>
                      <a:endParaRPr lang="de-DE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500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…(3)…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Structured set of 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activities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with clearly defined responsibilities, that bring about a specific objective or set of results from a set of defined inputs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de-DE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Pfeil nach unten 9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16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 &amp; definitions</a:t>
            </a:r>
            <a:endParaRPr lang="en-GB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326963"/>
              </p:ext>
            </p:extLst>
          </p:nvPr>
        </p:nvGraphicFramePr>
        <p:xfrm>
          <a:off x="457200" y="2982473"/>
          <a:ext cx="8229600" cy="1494849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/>
              </a:tblGrid>
              <a:tr h="237817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Definition </a:t>
                      </a:r>
                      <a:r>
                        <a:rPr lang="en-US" sz="1400" noProof="0" dirty="0" smtClean="0">
                          <a:effectLst/>
                        </a:rPr>
                        <a:t>following</a:t>
                      </a:r>
                      <a:r>
                        <a:rPr lang="de-DE" sz="1400" baseline="0" dirty="0" smtClean="0">
                          <a:effectLst/>
                        </a:rPr>
                        <a:t> FitSM-0:</a:t>
                      </a:r>
                      <a:endParaRPr lang="de-DE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5703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…(5)…: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Documented agreement between a </a:t>
                      </a:r>
                      <a:r>
                        <a:rPr lang="en-GB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</a:t>
                      </a: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GB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 provider</a:t>
                      </a: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 specifies the </a:t>
                      </a:r>
                      <a:r>
                        <a:rPr lang="en-GB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</a:t>
                      </a: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be provided and the </a:t>
                      </a:r>
                      <a:r>
                        <a:rPr lang="en-GB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 targets </a:t>
                      </a: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that define how it will be provided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90459"/>
              </p:ext>
            </p:extLst>
          </p:nvPr>
        </p:nvGraphicFramePr>
        <p:xfrm>
          <a:off x="457200" y="1698185"/>
          <a:ext cx="8229600" cy="106680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/>
              </a:tblGrid>
              <a:tr h="175712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Definition </a:t>
                      </a:r>
                      <a:r>
                        <a:rPr lang="en-US" sz="1400" noProof="0" dirty="0" smtClean="0">
                          <a:effectLst/>
                        </a:rPr>
                        <a:t>following</a:t>
                      </a:r>
                      <a:r>
                        <a:rPr lang="de-DE" sz="1400" baseline="0" dirty="0" smtClean="0">
                          <a:effectLst/>
                        </a:rPr>
                        <a:t> FitSM-0:</a:t>
                      </a:r>
                      <a:endParaRPr lang="de-DE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9597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…(4)…:</a:t>
                      </a:r>
                    </a:p>
                    <a:p>
                      <a:pPr lvl="1"/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User / customer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facing list of all live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services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offered along with relevant information about these services</a:t>
                      </a:r>
                      <a:endParaRPr lang="de-DE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500894"/>
              </p:ext>
            </p:extLst>
          </p:nvPr>
        </p:nvGraphicFramePr>
        <p:xfrm>
          <a:off x="457200" y="4685576"/>
          <a:ext cx="8229600" cy="161544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/>
              </a:tblGrid>
              <a:tr h="175712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Definition </a:t>
                      </a:r>
                      <a:r>
                        <a:rPr lang="en-US" sz="1400" noProof="0" dirty="0" smtClean="0">
                          <a:effectLst/>
                        </a:rPr>
                        <a:t>following</a:t>
                      </a:r>
                      <a:r>
                        <a:rPr lang="de-DE" sz="1400" baseline="0" dirty="0" smtClean="0">
                          <a:effectLst/>
                        </a:rPr>
                        <a:t> FitSM-0:</a:t>
                      </a:r>
                      <a:endParaRPr lang="de-DE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9597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…(6)…:</a:t>
                      </a:r>
                    </a:p>
                    <a:p>
                      <a:pPr lvl="1"/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Documented agreement between a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 provider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federation member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another part of the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 provider’s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organisation or the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federation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provide a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 component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subsidiary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needed to allow provision of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services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customers</a:t>
                      </a:r>
                      <a:endParaRPr lang="de-DE" sz="1800" b="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Pfeil nach unten 9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16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 &amp; definitions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669357"/>
              </p:ext>
            </p:extLst>
          </p:nvPr>
        </p:nvGraphicFramePr>
        <p:xfrm>
          <a:off x="457200" y="1696599"/>
          <a:ext cx="8229600" cy="161544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/>
              </a:tblGrid>
              <a:tr h="166523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Definition </a:t>
                      </a:r>
                      <a:r>
                        <a:rPr lang="en-US" sz="1400" noProof="0" dirty="0" smtClean="0">
                          <a:effectLst/>
                        </a:rPr>
                        <a:t>following</a:t>
                      </a:r>
                      <a:r>
                        <a:rPr lang="de-DE" sz="1400" baseline="0" dirty="0" smtClean="0">
                          <a:effectLst/>
                        </a:rPr>
                        <a:t> FitSM-0:</a:t>
                      </a:r>
                      <a:endParaRPr lang="de-DE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673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…(7)…: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Unplanned disruption of operation in a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 component, 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degradation of service quality versus the expected or agreed service level or operational level according to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 level agreements (SLAs)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operational level agreements (OLAs)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underpinning agreements (UAs)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suppliers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de-DE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831667"/>
              </p:ext>
            </p:extLst>
          </p:nvPr>
        </p:nvGraphicFramePr>
        <p:xfrm>
          <a:off x="457200" y="3515850"/>
          <a:ext cx="8229600" cy="954521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/>
              </a:tblGrid>
              <a:tr h="195272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Definition </a:t>
                      </a:r>
                      <a:r>
                        <a:rPr lang="en-US" sz="1400" noProof="0" dirty="0" smtClean="0">
                          <a:effectLst/>
                        </a:rPr>
                        <a:t>following</a:t>
                      </a:r>
                      <a:r>
                        <a:rPr lang="de-DE" sz="1400" baseline="0" dirty="0" smtClean="0">
                          <a:effectLst/>
                        </a:rPr>
                        <a:t> FitSM-0:</a:t>
                      </a:r>
                      <a:endParaRPr lang="de-DE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4116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…(8)…:</a:t>
                      </a:r>
                    </a:p>
                    <a:p>
                      <a:pPr lvl="1"/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Request for information, advice, access to a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a pre-approved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</a:t>
                      </a:r>
                      <a:endParaRPr lang="de-DE" sz="1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687615"/>
              </p:ext>
            </p:extLst>
          </p:nvPr>
        </p:nvGraphicFramePr>
        <p:xfrm>
          <a:off x="457200" y="4708023"/>
          <a:ext cx="8229600" cy="106680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/>
              </a:tblGrid>
              <a:tr h="184107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Definition </a:t>
                      </a:r>
                      <a:r>
                        <a:rPr lang="en-US" sz="1400" noProof="0" dirty="0" smtClean="0">
                          <a:effectLst/>
                        </a:rPr>
                        <a:t>following</a:t>
                      </a:r>
                      <a:r>
                        <a:rPr lang="de-DE" sz="1400" baseline="0" dirty="0" smtClean="0">
                          <a:effectLst/>
                        </a:rPr>
                        <a:t> FitSM-0:</a:t>
                      </a:r>
                      <a:endParaRPr lang="de-DE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334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…(9)…:</a:t>
                      </a:r>
                    </a:p>
                    <a:p>
                      <a:pPr lvl="1"/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underlying cause of one or more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incidents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 requires further investigation to prevent incidents from recurring or reduce the impact on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services</a:t>
                      </a:r>
                      <a:endParaRPr lang="de-DE" sz="1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Pfeil nach unten 10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53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 &amp; definitions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797871"/>
              </p:ext>
            </p:extLst>
          </p:nvPr>
        </p:nvGraphicFramePr>
        <p:xfrm>
          <a:off x="457200" y="1696599"/>
          <a:ext cx="8229600" cy="1154971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/>
              </a:tblGrid>
              <a:tr h="178143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Definition </a:t>
                      </a:r>
                      <a:r>
                        <a:rPr lang="en-US" sz="1400" noProof="0" dirty="0" smtClean="0">
                          <a:effectLst/>
                        </a:rPr>
                        <a:t>following</a:t>
                      </a:r>
                      <a:r>
                        <a:rPr lang="de-DE" sz="1400" baseline="0" dirty="0" smtClean="0">
                          <a:effectLst/>
                        </a:rPr>
                        <a:t> FitSM-0:</a:t>
                      </a:r>
                      <a:endParaRPr lang="de-DE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4161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…(10)…: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Element that contributes to the delivery of one or more </a:t>
                      </a:r>
                      <a:r>
                        <a:rPr lang="en-GB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services</a:t>
                      </a: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</a:t>
                      </a:r>
                      <a:r>
                        <a:rPr lang="en-GB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 components</a:t>
                      </a: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and therefore needs to be controlled</a:t>
                      </a:r>
                      <a:endParaRPr lang="de-DE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403985"/>
              </p:ext>
            </p:extLst>
          </p:nvPr>
        </p:nvGraphicFramePr>
        <p:xfrm>
          <a:off x="457200" y="3104176"/>
          <a:ext cx="8229600" cy="89042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/>
              </a:tblGrid>
              <a:tr h="181164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</a:rPr>
                        <a:t>Definition </a:t>
                      </a:r>
                      <a:r>
                        <a:rPr lang="en-US" sz="1400" b="1" noProof="0" dirty="0" smtClean="0">
                          <a:effectLst/>
                        </a:rPr>
                        <a:t>following</a:t>
                      </a:r>
                      <a:r>
                        <a:rPr lang="de-DE" sz="1400" b="1" baseline="0" dirty="0" smtClean="0">
                          <a:effectLst/>
                        </a:rPr>
                        <a:t> FitSM-0:</a:t>
                      </a:r>
                      <a:endParaRPr lang="de-DE" sz="14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70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…(11)…:</a:t>
                      </a:r>
                    </a:p>
                    <a:p>
                      <a:pPr lvl="1"/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Store for data about </a:t>
                      </a:r>
                      <a:r>
                        <a:rPr lang="en-GB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configuration items</a:t>
                      </a: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(therefore configuration data)</a:t>
                      </a:r>
                      <a:endParaRPr lang="de-DE" sz="1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741244"/>
              </p:ext>
            </p:extLst>
          </p:nvPr>
        </p:nvGraphicFramePr>
        <p:xfrm>
          <a:off x="457200" y="4208151"/>
          <a:ext cx="8229600" cy="106680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/>
              </a:tblGrid>
              <a:tr h="187697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</a:rPr>
                        <a:t>Definition </a:t>
                      </a:r>
                      <a:r>
                        <a:rPr lang="en-US" sz="1400" b="1" noProof="0" dirty="0" smtClean="0">
                          <a:effectLst/>
                        </a:rPr>
                        <a:t>following</a:t>
                      </a:r>
                      <a:r>
                        <a:rPr lang="de-DE" sz="1400" b="1" baseline="0" dirty="0" smtClean="0">
                          <a:effectLst/>
                        </a:rPr>
                        <a:t> FitSM-0:</a:t>
                      </a:r>
                      <a:endParaRPr lang="de-DE" sz="14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467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…(12)…: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Documented proposal for a </a:t>
                      </a:r>
                      <a:r>
                        <a:rPr lang="en-GB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</a:t>
                      </a: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be made to one or more </a:t>
                      </a:r>
                      <a:r>
                        <a:rPr lang="en-GB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configuration items</a:t>
                      </a:r>
                      <a:endParaRPr lang="de-DE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769369"/>
              </p:ext>
            </p:extLst>
          </p:nvPr>
        </p:nvGraphicFramePr>
        <p:xfrm>
          <a:off x="457200" y="5476118"/>
          <a:ext cx="8229600" cy="106680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229600"/>
              </a:tblGrid>
              <a:tr h="185372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</a:rPr>
                        <a:t>Definition </a:t>
                      </a:r>
                      <a:r>
                        <a:rPr lang="en-US" sz="1400" b="1" noProof="0" dirty="0" smtClean="0">
                          <a:effectLst/>
                        </a:rPr>
                        <a:t>following</a:t>
                      </a:r>
                      <a:r>
                        <a:rPr lang="de-DE" sz="1400" b="1" baseline="0" dirty="0" smtClean="0">
                          <a:effectLst/>
                        </a:rPr>
                        <a:t> FitSM-0:</a:t>
                      </a:r>
                      <a:endParaRPr lang="de-DE" sz="14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414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…(13)…:</a:t>
                      </a:r>
                    </a:p>
                    <a:p>
                      <a:pPr lvl="1"/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 of one or more </a:t>
                      </a:r>
                      <a:r>
                        <a:rPr lang="en-GB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 </a:t>
                      </a: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</a:t>
                      </a:r>
                      <a:r>
                        <a:rPr lang="en-GB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configuration items</a:t>
                      </a: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 are grouped together and deployed</a:t>
                      </a:r>
                      <a:endParaRPr lang="de-DE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2" name="Pfeil nach unten 11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FitSM</a:t>
            </a:r>
            <a:r>
              <a:rPr lang="en-GB" dirty="0" smtClean="0"/>
              <a:t> parts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8</a:t>
            </a:fld>
            <a:endParaRPr lang="en-US"/>
          </a:p>
        </p:txBody>
      </p:sp>
      <p:grpSp>
        <p:nvGrpSpPr>
          <p:cNvPr id="3" name="Gruppieren 2"/>
          <p:cNvGrpSpPr/>
          <p:nvPr/>
        </p:nvGrpSpPr>
        <p:grpSpPr>
          <a:xfrm>
            <a:off x="821932" y="1702649"/>
            <a:ext cx="7170571" cy="4921802"/>
            <a:chOff x="574282" y="1702649"/>
            <a:chExt cx="7170571" cy="4921802"/>
          </a:xfrm>
        </p:grpSpPr>
        <p:cxnSp>
          <p:nvCxnSpPr>
            <p:cNvPr id="22" name="Gerade Verbindung 21"/>
            <p:cNvCxnSpPr/>
            <p:nvPr/>
          </p:nvCxnSpPr>
          <p:spPr>
            <a:xfrm>
              <a:off x="583889" y="4009891"/>
              <a:ext cx="7149976" cy="2308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hteck 22"/>
            <p:cNvSpPr/>
            <p:nvPr/>
          </p:nvSpPr>
          <p:spPr>
            <a:xfrm>
              <a:off x="2962827" y="3075614"/>
              <a:ext cx="2781520" cy="72704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FitSM-1</a:t>
              </a:r>
            </a:p>
            <a:p>
              <a:pPr algn="ctr"/>
              <a:r>
                <a:rPr lang="en-GB" sz="16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…(1)…</a:t>
              </a:r>
            </a:p>
          </p:txBody>
        </p:sp>
        <p:sp>
          <p:nvSpPr>
            <p:cNvPr id="24" name="Rechteck 23"/>
            <p:cNvSpPr/>
            <p:nvPr/>
          </p:nvSpPr>
          <p:spPr>
            <a:xfrm>
              <a:off x="1144680" y="4316237"/>
              <a:ext cx="2781520" cy="72704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FitSM-2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…(2)…</a:t>
              </a:r>
            </a:p>
          </p:txBody>
        </p:sp>
        <p:sp>
          <p:nvSpPr>
            <p:cNvPr id="25" name="Rechteck 24"/>
            <p:cNvSpPr/>
            <p:nvPr/>
          </p:nvSpPr>
          <p:spPr>
            <a:xfrm>
              <a:off x="4789434" y="4316237"/>
              <a:ext cx="2781520" cy="72704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FitSM-3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…(3)…</a:t>
              </a:r>
            </a:p>
          </p:txBody>
        </p:sp>
        <p:sp>
          <p:nvSpPr>
            <p:cNvPr id="26" name="Rechteck 25"/>
            <p:cNvSpPr/>
            <p:nvPr/>
          </p:nvSpPr>
          <p:spPr>
            <a:xfrm>
              <a:off x="3377518" y="5401625"/>
              <a:ext cx="1952142" cy="122282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FitSM-5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Selected …(5)…</a:t>
              </a:r>
            </a:p>
          </p:txBody>
        </p:sp>
        <p:cxnSp>
          <p:nvCxnSpPr>
            <p:cNvPr id="27" name="Gewinkelte Verbindung 26"/>
            <p:cNvCxnSpPr>
              <a:stCxn id="24" idx="0"/>
              <a:endCxn id="23" idx="2"/>
            </p:cNvCxnSpPr>
            <p:nvPr/>
          </p:nvCxnSpPr>
          <p:spPr>
            <a:xfrm rot="5400000" flipH="1" flipV="1">
              <a:off x="3187725" y="3150376"/>
              <a:ext cx="513577" cy="1818147"/>
            </a:xfrm>
            <a:prstGeom prst="bentConnector3">
              <a:avLst>
                <a:gd name="adj1" fmla="val 26084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winkelte Verbindung 27"/>
            <p:cNvCxnSpPr>
              <a:stCxn id="25" idx="0"/>
              <a:endCxn id="23" idx="2"/>
            </p:cNvCxnSpPr>
            <p:nvPr/>
          </p:nvCxnSpPr>
          <p:spPr>
            <a:xfrm rot="16200000" flipV="1">
              <a:off x="5010103" y="3146145"/>
              <a:ext cx="513577" cy="1826607"/>
            </a:xfrm>
            <a:prstGeom prst="bentConnector3">
              <a:avLst>
                <a:gd name="adj1" fmla="val 26084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feld 28"/>
            <p:cNvSpPr txBox="1"/>
            <p:nvPr/>
          </p:nvSpPr>
          <p:spPr>
            <a:xfrm rot="16200000">
              <a:off x="130636" y="3248765"/>
              <a:ext cx="122822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dirty="0" smtClean="0">
                  <a:latin typeface="Arial Narrow" panose="020B0606020202030204" pitchFamily="34" charset="0"/>
                  <a:cs typeface="Arial" pitchFamily="34" charset="0"/>
                </a:rPr>
                <a:t>Requirements</a:t>
              </a:r>
            </a:p>
          </p:txBody>
        </p:sp>
        <p:cxnSp>
          <p:nvCxnSpPr>
            <p:cNvPr id="30" name="Gewinkelte Verbindung 29"/>
            <p:cNvCxnSpPr>
              <a:stCxn id="26" idx="0"/>
              <a:endCxn id="23" idx="2"/>
            </p:cNvCxnSpPr>
            <p:nvPr/>
          </p:nvCxnSpPr>
          <p:spPr>
            <a:xfrm rot="16200000" flipV="1">
              <a:off x="3554106" y="4602142"/>
              <a:ext cx="1598965" cy="2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hteck 30"/>
            <p:cNvSpPr/>
            <p:nvPr/>
          </p:nvSpPr>
          <p:spPr>
            <a:xfrm>
              <a:off x="2962826" y="1759111"/>
              <a:ext cx="2781520" cy="72704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FitSM-0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Overview &amp; vocabulary</a:t>
              </a:r>
            </a:p>
          </p:txBody>
        </p:sp>
        <p:cxnSp>
          <p:nvCxnSpPr>
            <p:cNvPr id="32" name="Gerade Verbindung 31"/>
            <p:cNvCxnSpPr/>
            <p:nvPr/>
          </p:nvCxnSpPr>
          <p:spPr>
            <a:xfrm>
              <a:off x="594877" y="2785562"/>
              <a:ext cx="7149976" cy="2308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feld 32"/>
            <p:cNvSpPr txBox="1"/>
            <p:nvPr/>
          </p:nvSpPr>
          <p:spPr>
            <a:xfrm rot="16200000">
              <a:off x="-83192" y="5132250"/>
              <a:ext cx="16946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 smtClean="0">
                  <a:latin typeface="Arial Narrow" panose="020B0606020202030204" pitchFamily="34" charset="0"/>
                  <a:cs typeface="Arial" pitchFamily="34" charset="0"/>
                </a:rPr>
                <a:t>Support &amp; </a:t>
              </a:r>
              <a:r>
                <a:rPr lang="de-DE" sz="1600" dirty="0" err="1" smtClean="0">
                  <a:latin typeface="Arial Narrow" panose="020B0606020202030204" pitchFamily="34" charset="0"/>
                  <a:cs typeface="Arial" pitchFamily="34" charset="0"/>
                </a:rPr>
                <a:t>Guidance</a:t>
              </a:r>
              <a:endParaRPr lang="de-DE" sz="1600" dirty="0" smtClean="0">
                <a:latin typeface="Arial Narrow" panose="020B0606020202030204" pitchFamily="34" charset="0"/>
                <a:cs typeface="Arial" pitchFamily="34" charset="0"/>
              </a:endParaRPr>
            </a:p>
          </p:txBody>
        </p:sp>
        <p:sp>
          <p:nvSpPr>
            <p:cNvPr id="34" name="Textfeld 33"/>
            <p:cNvSpPr txBox="1"/>
            <p:nvPr/>
          </p:nvSpPr>
          <p:spPr>
            <a:xfrm rot="16200000">
              <a:off x="199692" y="2077239"/>
              <a:ext cx="1087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dirty="0" smtClean="0">
                  <a:latin typeface="Arial Narrow" panose="020B0606020202030204" pitchFamily="34" charset="0"/>
                  <a:cs typeface="Arial" pitchFamily="34" charset="0"/>
                </a:rPr>
                <a:t>Terminology</a:t>
              </a:r>
            </a:p>
          </p:txBody>
        </p:sp>
        <p:sp>
          <p:nvSpPr>
            <p:cNvPr id="35" name="Rechteck 34"/>
            <p:cNvSpPr/>
            <p:nvPr/>
          </p:nvSpPr>
          <p:spPr>
            <a:xfrm>
              <a:off x="1144679" y="5401625"/>
              <a:ext cx="1952144" cy="122282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FitSM-4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Selected …(4)…</a:t>
              </a:r>
            </a:p>
          </p:txBody>
        </p:sp>
        <p:cxnSp>
          <p:nvCxnSpPr>
            <p:cNvPr id="36" name="Gewinkelte Verbindung 35"/>
            <p:cNvCxnSpPr>
              <a:stCxn id="35" idx="0"/>
              <a:endCxn id="23" idx="2"/>
            </p:cNvCxnSpPr>
            <p:nvPr/>
          </p:nvCxnSpPr>
          <p:spPr>
            <a:xfrm rot="5400000" flipH="1" flipV="1">
              <a:off x="2437687" y="3485725"/>
              <a:ext cx="1598965" cy="2232836"/>
            </a:xfrm>
            <a:prstGeom prst="bentConnector3">
              <a:avLst>
                <a:gd name="adj1" fmla="val 11591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hteck 38"/>
            <p:cNvSpPr/>
            <p:nvPr/>
          </p:nvSpPr>
          <p:spPr>
            <a:xfrm>
              <a:off x="5618812" y="5401625"/>
              <a:ext cx="1952142" cy="122282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FitSM-6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Maturity and capability assess-</a:t>
              </a:r>
              <a:r>
                <a:rPr lang="en-GB" sz="16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ment</a:t>
              </a:r>
              <a:r>
                <a:rPr lang="en-GB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scheme</a:t>
              </a:r>
            </a:p>
          </p:txBody>
        </p:sp>
        <p:cxnSp>
          <p:nvCxnSpPr>
            <p:cNvPr id="40" name="Gewinkelte Verbindung 39"/>
            <p:cNvCxnSpPr>
              <a:stCxn id="39" idx="0"/>
              <a:endCxn id="23" idx="2"/>
            </p:cNvCxnSpPr>
            <p:nvPr/>
          </p:nvCxnSpPr>
          <p:spPr>
            <a:xfrm rot="16200000" flipV="1">
              <a:off x="4674753" y="3481495"/>
              <a:ext cx="1598965" cy="2241296"/>
            </a:xfrm>
            <a:prstGeom prst="bentConnector3">
              <a:avLst>
                <a:gd name="adj1" fmla="val 11591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winkelte Verbindung 40"/>
            <p:cNvCxnSpPr>
              <a:stCxn id="31" idx="2"/>
              <a:endCxn id="23" idx="0"/>
            </p:cNvCxnSpPr>
            <p:nvPr/>
          </p:nvCxnSpPr>
          <p:spPr>
            <a:xfrm rot="16200000" flipH="1">
              <a:off x="4058858" y="2780884"/>
              <a:ext cx="589457" cy="1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Pfeil nach unten 36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37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FitSM-1: General requirements for a service management system (SMS)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GR1 Top management commitment &amp; responsibility</a:t>
            </a:r>
          </a:p>
          <a:p>
            <a:r>
              <a:rPr lang="en-US" dirty="0" smtClean="0"/>
              <a:t>GR2 Documentation</a:t>
            </a:r>
          </a:p>
          <a:p>
            <a:r>
              <a:rPr lang="en-US" noProof="0" dirty="0" smtClean="0"/>
              <a:t>GR3 Defining the scope of service management</a:t>
            </a:r>
          </a:p>
          <a:p>
            <a:r>
              <a:rPr lang="en-US" dirty="0" smtClean="0"/>
              <a:t>GR4 Planning service management</a:t>
            </a:r>
          </a:p>
          <a:p>
            <a:r>
              <a:rPr lang="en-US" noProof="0" dirty="0" smtClean="0"/>
              <a:t>GR5 Implementing service management</a:t>
            </a:r>
          </a:p>
          <a:p>
            <a:r>
              <a:rPr lang="en-US" dirty="0" smtClean="0"/>
              <a:t>GR6 Monitoring and reviewing service management</a:t>
            </a:r>
          </a:p>
          <a:p>
            <a:r>
              <a:rPr lang="en-US" noProof="0" dirty="0" smtClean="0"/>
              <a:t>GR7 Continually improving service management</a:t>
            </a:r>
            <a:endParaRPr lang="en-US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7AEB-23B8-F142-83A3-458C56B10093}" type="slidenum">
              <a:rPr lang="en-US" smtClean="0"/>
              <a:t>9</a:t>
            </a:fld>
            <a:endParaRPr lang="en-US"/>
          </a:p>
        </p:txBody>
      </p:sp>
      <p:sp>
        <p:nvSpPr>
          <p:cNvPr id="5" name="Pfeil nach unten 4"/>
          <p:cNvSpPr/>
          <p:nvPr/>
        </p:nvSpPr>
        <p:spPr>
          <a:xfrm>
            <a:off x="4617" y="4352931"/>
            <a:ext cx="446990" cy="2514706"/>
          </a:xfrm>
          <a:prstGeom prst="downArrow">
            <a:avLst>
              <a:gd name="adj1" fmla="val 63892"/>
              <a:gd name="adj2" fmla="val 50000"/>
            </a:avLst>
          </a:prstGeom>
          <a:solidFill>
            <a:srgbClr val="FF9900"/>
          </a:solidFill>
        </p:spPr>
        <p:txBody>
          <a:bodyPr vert="vert270" lIns="36000" rIns="36000" anchor="ctr">
            <a:spAutoFit/>
          </a:bodyPr>
          <a:lstStyle/>
          <a:p>
            <a:pPr algn="ctr"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Questions / Assignments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83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dSM_template0.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9050"/>
        <a:effectLst/>
      </a:spPr>
      <a:bodyPr rtlCol="0" anchor="ctr"/>
      <a:lstStyle>
        <a:defPPr marL="171450" indent="-171450">
          <a:buFont typeface="Arial" panose="020B0604020202020204" pitchFamily="34" charset="0"/>
          <a:buChar char="•"/>
          <a:defRPr sz="1400" dirty="0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FedSM_template0.1</Template>
  <TotalTime>2</TotalTime>
  <Words>1935</Words>
  <Application>Microsoft Macintosh PowerPoint</Application>
  <PresentationFormat>On-screen Show (4:3)</PresentationFormat>
  <Paragraphs>323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Calibri</vt:lpstr>
      <vt:lpstr>MS Gothic</vt:lpstr>
      <vt:lpstr>ＭＳ Ｐゴシック</vt:lpstr>
      <vt:lpstr>Times New Roman</vt:lpstr>
      <vt:lpstr>FedSM_template0.1</vt:lpstr>
      <vt:lpstr>FitSM Self-Study Workbook</vt:lpstr>
      <vt:lpstr>FitSM qualification program</vt:lpstr>
      <vt:lpstr>How this workbook is structured</vt:lpstr>
      <vt:lpstr>Key terms &amp; definitions</vt:lpstr>
      <vt:lpstr>Key terms &amp; definitions</vt:lpstr>
      <vt:lpstr>Key terms &amp; definitions</vt:lpstr>
      <vt:lpstr>Key terms &amp; definitions</vt:lpstr>
      <vt:lpstr>FitSM parts</vt:lpstr>
      <vt:lpstr>FitSM-1: General requirements for a service management system (SMS)</vt:lpstr>
      <vt:lpstr>FitSM: IT service management processes</vt:lpstr>
      <vt:lpstr>FitSM: Process goals / objectives</vt:lpstr>
      <vt:lpstr>FitSM-1: Process-specific requirements</vt:lpstr>
    </vt:vector>
  </TitlesOfParts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introduction to the project: Goals &amp; Activities</dc:title>
  <dc:creator>Dr. Thomas Schaaf</dc:creator>
  <cp:lastModifiedBy>sy.holsinger@egi.eu</cp:lastModifiedBy>
  <cp:revision>984</cp:revision>
  <cp:lastPrinted>2013-10-17T13:02:27Z</cp:lastPrinted>
  <dcterms:created xsi:type="dcterms:W3CDTF">2012-11-12T11:01:33Z</dcterms:created>
  <dcterms:modified xsi:type="dcterms:W3CDTF">2017-09-11T16:23:00Z</dcterms:modified>
</cp:coreProperties>
</file>