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</p:sldMasterIdLst>
  <p:notesMasterIdLst>
    <p:notesMasterId r:id="rId18"/>
  </p:notesMasterIdLst>
  <p:sldIdLst>
    <p:sldId id="256" r:id="rId3"/>
    <p:sldId id="318" r:id="rId4"/>
    <p:sldId id="265" r:id="rId5"/>
    <p:sldId id="266" r:id="rId6"/>
    <p:sldId id="267" r:id="rId7"/>
    <p:sldId id="268" r:id="rId8"/>
    <p:sldId id="269" r:id="rId9"/>
    <p:sldId id="283" r:id="rId10"/>
    <p:sldId id="284" r:id="rId11"/>
    <p:sldId id="320" r:id="rId12"/>
    <p:sldId id="319" r:id="rId13"/>
    <p:sldId id="321" r:id="rId14"/>
    <p:sldId id="322" r:id="rId15"/>
    <p:sldId id="323" r:id="rId16"/>
    <p:sldId id="30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F311A3-B9EA-4851-A1A8-7A04EC539D6C}">
  <a:tblStyle styleId="{7CF311A3-B9EA-4851-A1A8-7A04EC539D6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28D88F1-D315-472E-923C-5A8EB7206CB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0" name="Google Shape;6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1f1d7cf13_3_8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9" name="Google Shape;819;g61f1d7cf13_3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61f1d7cf13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g61f1d7cf13_3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61f1d7cf13_3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1f1d7cf13_3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g61f1d7cf13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61f1d7cf13_3_9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g61f1d7cf13_3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61f1d7cf13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g61f1d7cf13_3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8" name="Google Shape;858;g61f1d7cf13_3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61f1d7cf13_3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g61f1d7cf13_3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6" name="Google Shape;1116;g61f1d7cf13_3_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61f1d7cf13_3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5" name="Google Shape;1225;g61f1d7cf13_3_5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6" name="Google Shape;1226;g61f1d7cf13_3_5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61f1d7cf13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5" name="Google Shape;1575;g61f1d7cf13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3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0" name="Google Shape;20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4"/>
          <p:cNvGrpSpPr/>
          <p:nvPr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204" name="Google Shape;20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4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817" y="1643590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/>
          <p:nvPr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2" name="Google Shape;212;p14"/>
          <p:cNvGrpSpPr/>
          <p:nvPr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213" name="Google Shape;21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body" idx="2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15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33" name="Google Shape;233;p15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4" name="Google Shape;234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 txBox="1">
            <a:spLocks noGrp="1"/>
          </p:cNvSpPr>
          <p:nvPr>
            <p:ph type="body" idx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2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>
            <a:spLocks noGrp="1"/>
          </p:cNvSpPr>
          <p:nvPr>
            <p:ph type="body" idx="2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3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Customised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358" y="528338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855" y="526670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7"/>
          <p:cNvSpPr txBox="1"/>
          <p:nvPr/>
        </p:nvSpPr>
        <p:spPr>
          <a:xfrm>
            <a:off x="4730566" y="538326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6571406" y="537280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4869" y="261141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7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7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000" b="0" i="1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2000" b="1" i="0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225" y="6303175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/>
          <p:nvPr/>
        </p:nvSpPr>
        <p:spPr>
          <a:xfrm>
            <a:off x="2020275" y="6345975"/>
            <a:ext cx="9502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This material by Parties of the EOSC-hub Consortium is licensed under a Creative Commons Attribution 4.0 International License.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0" name="Google Shape;120;p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4" name="Google Shape;144;p9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2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6" name="Google Shape;166;p1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6" name="Google Shape;176;p12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2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oscsecretariat.eu/eosc-liaison-platform/post/have-your-say-eosc-hub-proposal-eosc-technical-architecture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gi.eu/display/EOSCDOC/EOSC+Documentation+Home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API" TargetMode="External"/><Relationship Id="rId5" Type="http://schemas.openxmlformats.org/officeDocument/2006/relationships/hyperlink" Target="https://en.wikipedia.org/wiki/Software_interface" TargetMode="External"/><Relationship Id="rId4" Type="http://schemas.openxmlformats.org/officeDocument/2006/relationships/hyperlink" Target="https://en.wikipedia.org/wiki/Subrouti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4"/>
          <p:cNvSpPr txBox="1">
            <a:spLocks noGrp="1"/>
          </p:cNvSpPr>
          <p:nvPr>
            <p:ph type="body" idx="1"/>
          </p:nvPr>
        </p:nvSpPr>
        <p:spPr>
          <a:xfrm>
            <a:off x="1402923" y="3199426"/>
            <a:ext cx="100209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sz="2400" dirty="0" err="1"/>
              <a:t>Giacinto</a:t>
            </a:r>
            <a:r>
              <a:rPr lang="en-US" sz="2400" dirty="0"/>
              <a:t> </a:t>
            </a:r>
            <a:r>
              <a:rPr lang="en-US" sz="2400" dirty="0" err="1"/>
              <a:t>Donvito</a:t>
            </a:r>
            <a:r>
              <a:rPr lang="en-US" sz="2400" dirty="0"/>
              <a:t> (EOSC-hub Technical Coordinator, and WP10 Leader INFN)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sz="2400" dirty="0"/>
              <a:t>04 October 2019</a:t>
            </a:r>
            <a:endParaRPr sz="2400" dirty="0"/>
          </a:p>
        </p:txBody>
      </p:sp>
      <p:sp>
        <p:nvSpPr>
          <p:cNvPr id="673" name="Google Shape;673;p54"/>
          <p:cNvSpPr txBox="1">
            <a:spLocks noGrp="1"/>
          </p:cNvSpPr>
          <p:nvPr>
            <p:ph type="body" idx="2"/>
          </p:nvPr>
        </p:nvSpPr>
        <p:spPr>
          <a:xfrm>
            <a:off x="1403350" y="2700350"/>
            <a:ext cx="9424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b="1" dirty="0"/>
              <a:t>EOSC TCOM</a:t>
            </a:r>
            <a:endParaRPr sz="3200" b="1" i="0" u="none" strike="noStrike" cap="none" dirty="0">
              <a:solidFill>
                <a:srgbClr val="1C3046"/>
              </a:solidFill>
            </a:endParaRPr>
          </a:p>
        </p:txBody>
      </p:sp>
      <p:sp>
        <p:nvSpPr>
          <p:cNvPr id="674" name="Google Shape;674;p54"/>
          <p:cNvSpPr txBox="1"/>
          <p:nvPr/>
        </p:nvSpPr>
        <p:spPr>
          <a:xfrm>
            <a:off x="3710175" y="4938625"/>
            <a:ext cx="68097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lang="en-US" sz="16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Public/Confidential </a:t>
            </a:r>
            <a:r>
              <a:rPr lang="en-US" sz="1400" b="0" i="1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If confidential, please define:</a:t>
            </a:r>
            <a:endParaRPr sz="1400" b="0" i="1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Disclosing Party: </a:t>
            </a:r>
            <a:r>
              <a:rPr lang="en-US" sz="14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(those disclosing confidential information)</a:t>
            </a:r>
            <a:endParaRPr sz="14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Recipient Party: </a:t>
            </a:r>
            <a:r>
              <a:rPr lang="en-US" sz="14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(to whom this information is disclosed, default: project consortium)</a:t>
            </a:r>
            <a:endParaRPr sz="14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38373-DB46-4C2F-B29D-CF160825B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Ongoing in the </a:t>
            </a:r>
            <a:r>
              <a:rPr lang="en-US" dirty="0" err="1"/>
              <a:t>EOSCsecretariat</a:t>
            </a:r>
            <a:r>
              <a:rPr lang="en-US" dirty="0"/>
              <a:t> platform:</a:t>
            </a:r>
          </a:p>
          <a:p>
            <a:pPr lvl="1"/>
            <a:r>
              <a:rPr lang="en-US" dirty="0">
                <a:hlinkClick r:id="rId2"/>
              </a:rPr>
              <a:t>https://www.eoscsecretariat.eu/eosc-liaison-platform/post/have-your-say-eosc-hub-proposal-eosc-technical-architecture</a:t>
            </a:r>
            <a:endParaRPr lang="en-US" dirty="0"/>
          </a:p>
          <a:p>
            <a:r>
              <a:rPr lang="en-US" dirty="0"/>
              <a:t>Please share the link with your contacts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75D42-09FC-47F2-9FF6-77B0AEEBAF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D3EC2-EE34-4BEA-A54F-3545853B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collection on D10.4</a:t>
            </a:r>
          </a:p>
        </p:txBody>
      </p:sp>
    </p:spTree>
    <p:extLst>
      <p:ext uri="{BB962C8B-B14F-4D97-AF65-F5344CB8AC3E}">
        <p14:creationId xmlns:p14="http://schemas.microsoft.com/office/powerpoint/2010/main" val="343400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39673-85F9-42E6-A7D7-E97AD8EB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419838"/>
            <a:ext cx="11521280" cy="4855007"/>
          </a:xfrm>
        </p:spPr>
        <p:txBody>
          <a:bodyPr/>
          <a:lstStyle/>
          <a:p>
            <a:r>
              <a:rPr lang="en-US" dirty="0"/>
              <a:t>Select a subset of technical specifications</a:t>
            </a:r>
          </a:p>
          <a:p>
            <a:pPr lvl="1"/>
            <a:r>
              <a:rPr lang="en-US" dirty="0"/>
              <a:t>Federation </a:t>
            </a:r>
            <a:r>
              <a:rPr lang="en-US" dirty="0">
                <a:sym typeface="Wingdings" panose="05000000000000000000" pitchFamily="2" charset="2"/>
              </a:rPr>
              <a:t> very relevant for the federation core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Common</a:t>
            </a:r>
          </a:p>
          <a:p>
            <a:r>
              <a:rPr lang="en-US" dirty="0">
                <a:sym typeface="Wingdings" panose="05000000000000000000" pitchFamily="2" charset="2"/>
              </a:rPr>
              <a:t>Define a (small) team for each tech specification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Experts from the project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Invite external experts in if-is-needed basis</a:t>
            </a:r>
          </a:p>
          <a:p>
            <a:r>
              <a:rPr lang="en-US" dirty="0">
                <a:sym typeface="Wingdings" panose="05000000000000000000" pitchFamily="2" charset="2"/>
              </a:rPr>
              <a:t>Target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Consolidate first set of specifications by the end of the year</a:t>
            </a:r>
          </a:p>
          <a:p>
            <a:r>
              <a:rPr lang="en-US" dirty="0">
                <a:sym typeface="Wingdings" panose="05000000000000000000" pitchFamily="2" charset="2"/>
              </a:rPr>
              <a:t>Action for each TCOM member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4EE4A-1192-4558-BE88-5FDA7A221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2EC71-0FD8-4E0C-9E71-B8802BA3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Define/revise/improve the related technical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97264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250F2-3893-415D-B5C7-33A51DEC1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tech specification is ready (considered enough mature) we can start the feedback collection</a:t>
            </a:r>
          </a:p>
          <a:p>
            <a:pPr lvl="1"/>
            <a:r>
              <a:rPr lang="en-US" dirty="0"/>
              <a:t>Publish it in a dedicated confluence space </a:t>
            </a:r>
            <a:r>
              <a:rPr lang="en-US" dirty="0">
                <a:hlinkClick r:id="rId2"/>
              </a:rPr>
              <a:t>https://confluence.egi.eu/display/EOSCDOC/EOSC+Documentation+Home</a:t>
            </a:r>
            <a:endParaRPr lang="en-US" dirty="0"/>
          </a:p>
          <a:p>
            <a:r>
              <a:rPr lang="en-US" dirty="0"/>
              <a:t>Any technical specification ready?</a:t>
            </a:r>
          </a:p>
          <a:p>
            <a:pPr lvl="1"/>
            <a:r>
              <a:rPr lang="en-US" dirty="0"/>
              <a:t>AAI?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F0C0E-F895-40F7-BAA2-B8F04094BE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A1F702-7D89-4175-BD17-9249866C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technical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24163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D47E0-C41C-4CF0-B912-03D7141B7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247887-F169-46E4-9FED-90E872179A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F7B35F-B61D-47CB-89B8-CE4423F3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from the EOSC Architecture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03308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EF1071-0D45-4603-9BAA-0FEE80AF5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Status of the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B655A-6B23-42FB-882C-F150FA15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2CD905-3545-4E06-B5B8-B311BC37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RDA</a:t>
            </a:r>
          </a:p>
        </p:txBody>
      </p:sp>
    </p:spTree>
    <p:extLst>
      <p:ext uri="{BB962C8B-B14F-4D97-AF65-F5344CB8AC3E}">
        <p14:creationId xmlns:p14="http://schemas.microsoft.com/office/powerpoint/2010/main" val="59948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98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3B81C-BF0B-4594-B17E-1D24F8841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D10.4: EOSC-hub proposal for EOSC tech architecture</a:t>
            </a:r>
          </a:p>
          <a:p>
            <a:r>
              <a:rPr lang="en-US" dirty="0"/>
              <a:t>Building blocks and technical specifications: </a:t>
            </a:r>
            <a:r>
              <a:rPr lang="en-US" dirty="0" err="1"/>
              <a:t>organisation</a:t>
            </a:r>
            <a:r>
              <a:rPr lang="en-US" dirty="0"/>
              <a:t> of the activity to identify building blocks and define/revise/improve the related technical specifications</a:t>
            </a:r>
          </a:p>
          <a:p>
            <a:r>
              <a:rPr lang="en-US" dirty="0"/>
              <a:t>Feedback collection on D10.4 and tech specifications</a:t>
            </a:r>
          </a:p>
          <a:p>
            <a:r>
              <a:rPr lang="en-US" dirty="0"/>
              <a:t>Report from the EOSC Architecture working group (Mark): focus on the status of the liaison on the technical architecture work</a:t>
            </a:r>
          </a:p>
          <a:p>
            <a:r>
              <a:rPr lang="en-US" dirty="0"/>
              <a:t>Collaboration with RDA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5E7BE-3EDD-40B1-AA12-D6C9D9F8A1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166D0-BB12-4ED1-A2E7-E3115BE450B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99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3"/>
          <p:cNvSpPr txBox="1">
            <a:spLocks noGrp="1"/>
          </p:cNvSpPr>
          <p:nvPr>
            <p:ph type="body" idx="2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EOSC Technical Architecture</a:t>
            </a:r>
            <a:endParaRPr sz="272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30" name="Google Shape;830;p64"/>
          <p:cNvSpPr txBox="1">
            <a:spLocks noGrp="1"/>
          </p:cNvSpPr>
          <p:nvPr>
            <p:ph type="body" idx="2"/>
          </p:nvPr>
        </p:nvSpPr>
        <p:spPr>
          <a:xfrm>
            <a:off x="2890225" y="40450"/>
            <a:ext cx="92436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EOSC Reference Architecture</a:t>
            </a:r>
            <a:endParaRPr/>
          </a:p>
        </p:txBody>
      </p:sp>
      <p:pic>
        <p:nvPicPr>
          <p:cNvPr id="831" name="Google Shape;83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174" y="940149"/>
            <a:ext cx="7573525" cy="5422351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64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17/09/19</a:t>
            </a:r>
            <a:endParaRPr/>
          </a:p>
        </p:txBody>
      </p:sp>
      <p:sp>
        <p:nvSpPr>
          <p:cNvPr id="833" name="Google Shape;833;p64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EOSC-Hub First Review -- WP10</a:t>
            </a:r>
            <a:endParaRPr/>
          </a:p>
        </p:txBody>
      </p:sp>
      <p:sp>
        <p:nvSpPr>
          <p:cNvPr id="834" name="Google Shape;834;p64"/>
          <p:cNvSpPr txBox="1"/>
          <p:nvPr/>
        </p:nvSpPr>
        <p:spPr>
          <a:xfrm>
            <a:off x="0" y="1069225"/>
            <a:ext cx="4475400" cy="5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C"/>
              </a:buClr>
              <a:buSzPts val="2200"/>
              <a:buChar char="•"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Reference architecture: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template solution for an architecture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common vocabulary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list of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functions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and some indication of their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interfaces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(or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APIs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internal/external interactions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•"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EOSC Technical Architecture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Infrastructure level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Working on defining: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29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▪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Main blocks, functions, interfaces, APIs, standard as technical concepts, common vocabulary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65"/>
          <p:cNvSpPr txBox="1">
            <a:spLocks noGrp="1"/>
          </p:cNvSpPr>
          <p:nvPr>
            <p:ph type="body" idx="1"/>
          </p:nvPr>
        </p:nvSpPr>
        <p:spPr>
          <a:xfrm>
            <a:off x="111700" y="1138150"/>
            <a:ext cx="115212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Identify </a:t>
            </a:r>
            <a:r>
              <a:rPr lang="en-US" b="1">
                <a:solidFill>
                  <a:srgbClr val="6D9EEB"/>
                </a:solidFill>
              </a:rPr>
              <a:t>EOSC architecture building blocks</a:t>
            </a:r>
            <a:r>
              <a:rPr lang="en-US">
                <a:solidFill>
                  <a:srgbClr val="8CB3E3"/>
                </a:solidFill>
              </a:rPr>
              <a:t> </a:t>
            </a:r>
            <a:r>
              <a:rPr lang="en-US"/>
              <a:t>for Access Enabling and Federation, Common and Thematic services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Define </a:t>
            </a:r>
            <a:r>
              <a:rPr lang="en-US" b="1">
                <a:solidFill>
                  <a:srgbClr val="6D9EEB"/>
                </a:solidFill>
              </a:rPr>
              <a:t>EOSC architecture building blocks</a:t>
            </a:r>
            <a:r>
              <a:rPr lang="en-US"/>
              <a:t> </a:t>
            </a:r>
            <a:endParaRPr/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/>
              <a:t>Common approach for all service categories</a:t>
            </a:r>
            <a:endParaRPr/>
          </a:p>
          <a:p>
            <a:pPr marL="91440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Mapping the features to</a:t>
            </a:r>
            <a:r>
              <a:rPr lang="en-US" sz="2800" b="1">
                <a:solidFill>
                  <a:srgbClr val="6D9EEB"/>
                </a:solidFill>
              </a:rPr>
              <a:t> Technical Specifications</a:t>
            </a:r>
            <a:r>
              <a:rPr lang="en-US"/>
              <a:t> including High-level architecture &amp; Interoperability guidelines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Iterative approach to identify building blocks and improve the technical specification</a:t>
            </a:r>
            <a:endParaRPr/>
          </a:p>
          <a:p>
            <a:pPr marL="914400" lvl="1" indent="-3771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Start from the most relevant use cases</a:t>
            </a:r>
            <a:endParaRPr/>
          </a:p>
          <a:p>
            <a:pPr marL="914400" lvl="1" indent="-3771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Define the technical specification and get feedback</a:t>
            </a:r>
            <a:endParaRPr/>
          </a:p>
          <a:p>
            <a:pPr marL="914400" lvl="1" indent="-3771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Involve external people with expertise in the area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endParaRPr/>
          </a:p>
        </p:txBody>
      </p:sp>
      <p:sp>
        <p:nvSpPr>
          <p:cNvPr id="840" name="Google Shape;840;p6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41" name="Google Shape;841;p65"/>
          <p:cNvSpPr txBox="1">
            <a:spLocks noGrp="1"/>
          </p:cNvSpPr>
          <p:nvPr>
            <p:ph type="body" idx="2"/>
          </p:nvPr>
        </p:nvSpPr>
        <p:spPr>
          <a:xfrm>
            <a:off x="2888550" y="192850"/>
            <a:ext cx="90570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Define the Building Blocks of the EOSC architecture</a:t>
            </a:r>
            <a:endParaRPr/>
          </a:p>
        </p:txBody>
      </p:sp>
      <p:sp>
        <p:nvSpPr>
          <p:cNvPr id="842" name="Google Shape;842;p6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17/09/19</a:t>
            </a:r>
            <a:endParaRPr/>
          </a:p>
        </p:txBody>
      </p:sp>
      <p:sp>
        <p:nvSpPr>
          <p:cNvPr id="843" name="Google Shape;843;p65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EOSC-Hub First Review -- WP10</a:t>
            </a:r>
            <a:endParaRPr/>
          </a:p>
        </p:txBody>
      </p:sp>
      <p:pic>
        <p:nvPicPr>
          <p:cNvPr id="844" name="Google Shape;84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1652" y="4524677"/>
            <a:ext cx="2214275" cy="18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50" name="Google Shape;850;p66"/>
          <p:cNvSpPr txBox="1">
            <a:spLocks noGrp="1"/>
          </p:cNvSpPr>
          <p:nvPr>
            <p:ph type="body" idx="2"/>
          </p:nvPr>
        </p:nvSpPr>
        <p:spPr>
          <a:xfrm>
            <a:off x="3076575" y="192850"/>
            <a:ext cx="88563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Family of EOSC compliant services per Block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851" name="Google Shape;851;p66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17/09/19</a:t>
            </a:r>
            <a:endParaRPr/>
          </a:p>
        </p:txBody>
      </p:sp>
      <p:sp>
        <p:nvSpPr>
          <p:cNvPr id="852" name="Google Shape;852;p66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EOSC-Hub First Review -- WP10</a:t>
            </a:r>
            <a:endParaRPr/>
          </a:p>
        </p:txBody>
      </p:sp>
      <p:sp>
        <p:nvSpPr>
          <p:cNvPr id="853" name="Google Shape;853;p66"/>
          <p:cNvSpPr/>
          <p:nvPr/>
        </p:nvSpPr>
        <p:spPr>
          <a:xfrm>
            <a:off x="896500" y="1401053"/>
            <a:ext cx="10398900" cy="3819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 sz="2600" b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Services in a Building Block</a:t>
            </a:r>
            <a:endParaRPr sz="2600" b="1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 sz="2600" b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Follow the EOSC technical specification</a:t>
            </a:r>
            <a:endParaRPr sz="2600" b="1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 sz="2600" b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Are able to interoperate</a:t>
            </a:r>
            <a:endParaRPr sz="2600" b="1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US" sz="2800" b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2800" b="1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 sz="2600" b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AAI services compliant with the AARC Blueprint</a:t>
            </a:r>
            <a:endParaRPr sz="2600" b="1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 sz="2600" b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Monitoring/Accounting systems able to exchange/share information</a:t>
            </a:r>
            <a:endParaRPr sz="2000" b="1"/>
          </a:p>
        </p:txBody>
      </p:sp>
      <p:sp>
        <p:nvSpPr>
          <p:cNvPr id="854" name="Google Shape;854;p66"/>
          <p:cNvSpPr txBox="1"/>
          <p:nvPr/>
        </p:nvSpPr>
        <p:spPr>
          <a:xfrm>
            <a:off x="3757150" y="5376150"/>
            <a:ext cx="4677600" cy="11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Building Block</a:t>
            </a:r>
            <a:endParaRPr sz="3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7"/>
          <p:cNvSpPr txBox="1">
            <a:spLocks noGrp="1"/>
          </p:cNvSpPr>
          <p:nvPr>
            <p:ph type="body" idx="1"/>
          </p:nvPr>
        </p:nvSpPr>
        <p:spPr>
          <a:xfrm>
            <a:off x="182950" y="811575"/>
            <a:ext cx="11818500" cy="5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8CB3E3"/>
                </a:solidFill>
              </a:rPr>
              <a:t>Introduction</a:t>
            </a:r>
            <a:endParaRPr b="1">
              <a:solidFill>
                <a:srgbClr val="8CB3E3"/>
              </a:solidFill>
            </a:endParaRPr>
          </a:p>
          <a:p>
            <a:pPr marL="914400" lvl="1" indent="-377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i="1"/>
              <a:t>Short description of the building block highlighting its main functions</a:t>
            </a:r>
            <a:endParaRPr i="1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8CB3E3"/>
                </a:solidFill>
              </a:rPr>
              <a:t>High-level Service Architecture</a:t>
            </a:r>
            <a:endParaRPr/>
          </a:p>
          <a:p>
            <a:pPr marL="914400" lvl="1" indent="-377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i="1"/>
              <a:t>Reference architecture of the building block highlighting the interfaces towards the other building blocks</a:t>
            </a:r>
            <a:endParaRPr/>
          </a:p>
          <a:p>
            <a:pPr marL="914400" lvl="1" indent="-377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i="1"/>
              <a:t>It does not refer to any specific service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8CB3E3"/>
                </a:solidFill>
              </a:rPr>
              <a:t>Adopted Standard</a:t>
            </a:r>
            <a:endParaRPr b="1">
              <a:solidFill>
                <a:srgbClr val="8CB3E3"/>
              </a:solidFill>
            </a:endParaRPr>
          </a:p>
          <a:p>
            <a:pPr marL="914400" lvl="1" indent="-377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i="1"/>
              <a:t>List with references of the main adopted standards and protocols/API</a:t>
            </a:r>
            <a:endParaRPr i="1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8CB3E3"/>
                </a:solidFill>
              </a:rPr>
              <a:t>Interoperability guidelines</a:t>
            </a:r>
            <a:endParaRPr b="1">
              <a:solidFill>
                <a:srgbClr val="8CB3E3"/>
              </a:solidFill>
            </a:endParaRPr>
          </a:p>
          <a:p>
            <a:pPr marL="914400" lvl="1" indent="-377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i="1"/>
              <a:t>Describe how similar services can be made interoperable with this macro-feature</a:t>
            </a:r>
            <a:endParaRPr i="1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8CB3E3"/>
                </a:solidFill>
              </a:rPr>
              <a:t>Examples of solutions implementing this specification</a:t>
            </a:r>
            <a:endParaRPr/>
          </a:p>
          <a:p>
            <a:pPr marL="965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i="1"/>
              <a:t>Services compliant with this specification</a:t>
            </a:r>
            <a:endParaRPr i="1"/>
          </a:p>
        </p:txBody>
      </p:sp>
      <p:sp>
        <p:nvSpPr>
          <p:cNvPr id="861" name="Google Shape;861;p6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62" name="Google Shape;862;p67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Technical specification template per Block</a:t>
            </a:r>
            <a:endParaRPr/>
          </a:p>
        </p:txBody>
      </p:sp>
      <p:sp>
        <p:nvSpPr>
          <p:cNvPr id="863" name="Google Shape;863;p6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17/09/19</a:t>
            </a:r>
            <a:endParaRPr/>
          </a:p>
        </p:txBody>
      </p:sp>
      <p:sp>
        <p:nvSpPr>
          <p:cNvPr id="864" name="Google Shape;864;p67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EOSC-Hub First Review -- WP10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81"/>
          <p:cNvSpPr/>
          <p:nvPr/>
        </p:nvSpPr>
        <p:spPr>
          <a:xfrm>
            <a:off x="1322550" y="2013350"/>
            <a:ext cx="8838000" cy="353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w="12700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services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8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20" name="Google Shape;1120;p8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EOSC Technical Architecture</a:t>
            </a:r>
            <a:endParaRPr/>
          </a:p>
        </p:txBody>
      </p:sp>
      <p:sp>
        <p:nvSpPr>
          <p:cNvPr id="1121" name="Google Shape;1121;p81"/>
          <p:cNvSpPr txBox="1"/>
          <p:nvPr/>
        </p:nvSpPr>
        <p:spPr>
          <a:xfrm>
            <a:off x="10100375" y="5215950"/>
            <a:ext cx="1386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APIs and std interfaces</a:t>
            </a:r>
            <a:endParaRPr sz="10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81"/>
          <p:cNvSpPr/>
          <p:nvPr/>
        </p:nvSpPr>
        <p:spPr>
          <a:xfrm rot="5400000">
            <a:off x="8769425" y="3297650"/>
            <a:ext cx="5321700" cy="113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Discovery and Brokerin,/supporting (Federated AAI)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81"/>
          <p:cNvSpPr/>
          <p:nvPr/>
        </p:nvSpPr>
        <p:spPr>
          <a:xfrm rot="5400000">
            <a:off x="10456325" y="2193800"/>
            <a:ext cx="1523100" cy="465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81"/>
          <p:cNvSpPr/>
          <p:nvPr/>
        </p:nvSpPr>
        <p:spPr>
          <a:xfrm rot="5400000">
            <a:off x="9772625" y="4547750"/>
            <a:ext cx="2890500" cy="4659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Portals and Marketplace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81"/>
          <p:cNvSpPr/>
          <p:nvPr/>
        </p:nvSpPr>
        <p:spPr>
          <a:xfrm>
            <a:off x="1322550" y="5787947"/>
            <a:ext cx="8838000" cy="537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Data/Compute/Storage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81"/>
          <p:cNvSpPr/>
          <p:nvPr/>
        </p:nvSpPr>
        <p:spPr>
          <a:xfrm rot="5400000">
            <a:off x="-2162575" y="3450200"/>
            <a:ext cx="5124900" cy="613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Federations tools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AAI, Accounting, monitoring, Helpdesk, etc.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81"/>
          <p:cNvSpPr/>
          <p:nvPr/>
        </p:nvSpPr>
        <p:spPr>
          <a:xfrm>
            <a:off x="1322550" y="1170600"/>
            <a:ext cx="8838000" cy="662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w="12700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1"/>
          <p:cNvSpPr txBox="1"/>
          <p:nvPr/>
        </p:nvSpPr>
        <p:spPr>
          <a:xfrm>
            <a:off x="9894675" y="188650"/>
            <a:ext cx="968700" cy="537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81"/>
          <p:cNvGrpSpPr/>
          <p:nvPr/>
        </p:nvGrpSpPr>
        <p:grpSpPr>
          <a:xfrm>
            <a:off x="1383151" y="4100184"/>
            <a:ext cx="1850751" cy="1361018"/>
            <a:chOff x="4529276" y="2503459"/>
            <a:chExt cx="1850751" cy="1361018"/>
          </a:xfrm>
        </p:grpSpPr>
        <p:grpSp>
          <p:nvGrpSpPr>
            <p:cNvPr id="1130" name="Google Shape;1130;p81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131" name="Google Shape;113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81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IaaS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134" name="Google Shape;113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6" name="Google Shape;113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137" name="Google Shape;113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9" name="Google Shape;1139;p81"/>
          <p:cNvGrpSpPr/>
          <p:nvPr/>
        </p:nvGrpSpPr>
        <p:grpSpPr>
          <a:xfrm>
            <a:off x="1383151" y="2285934"/>
            <a:ext cx="1850751" cy="1361018"/>
            <a:chOff x="4529276" y="2503459"/>
            <a:chExt cx="1850751" cy="1361018"/>
          </a:xfrm>
        </p:grpSpPr>
        <p:grpSp>
          <p:nvGrpSpPr>
            <p:cNvPr id="1140" name="Google Shape;1140;p81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141" name="Google Shape;114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81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Workflow Management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3" name="Google Shape;114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144" name="Google Shape;114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6" name="Google Shape;114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147" name="Google Shape;114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9" name="Google Shape;1149;p81"/>
          <p:cNvGrpSpPr/>
          <p:nvPr/>
        </p:nvGrpSpPr>
        <p:grpSpPr>
          <a:xfrm>
            <a:off x="3781776" y="4100184"/>
            <a:ext cx="1850751" cy="1361018"/>
            <a:chOff x="4529276" y="2503459"/>
            <a:chExt cx="1850751" cy="1361018"/>
          </a:xfrm>
        </p:grpSpPr>
        <p:grpSp>
          <p:nvGrpSpPr>
            <p:cNvPr id="1150" name="Google Shape;1150;p81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151" name="Google Shape;115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81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Orchestrator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3" name="Google Shape;115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154" name="Google Shape;115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6" name="Google Shape;115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157" name="Google Shape;115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9" name="Google Shape;1159;p81"/>
          <p:cNvGrpSpPr/>
          <p:nvPr/>
        </p:nvGrpSpPr>
        <p:grpSpPr>
          <a:xfrm>
            <a:off x="3781776" y="2285934"/>
            <a:ext cx="1850751" cy="1361018"/>
            <a:chOff x="4529276" y="2503459"/>
            <a:chExt cx="1850751" cy="1361018"/>
          </a:xfrm>
        </p:grpSpPr>
        <p:grpSp>
          <p:nvGrpSpPr>
            <p:cNvPr id="1160" name="Google Shape;1160;p81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161" name="Google Shape;116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81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Big Data Analityics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3" name="Google Shape;116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164" name="Google Shape;116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6" name="Google Shape;116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167" name="Google Shape;116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9" name="Google Shape;1169;p81"/>
          <p:cNvGrpSpPr/>
          <p:nvPr/>
        </p:nvGrpSpPr>
        <p:grpSpPr>
          <a:xfrm>
            <a:off x="6107839" y="4100184"/>
            <a:ext cx="1850751" cy="1361018"/>
            <a:chOff x="4529276" y="2503459"/>
            <a:chExt cx="1850751" cy="1361018"/>
          </a:xfrm>
        </p:grpSpPr>
        <p:grpSp>
          <p:nvGrpSpPr>
            <p:cNvPr id="1170" name="Google Shape;1170;p81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171" name="Google Shape;117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81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Discovery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3" name="Google Shape;117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174" name="Google Shape;117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177" name="Google Shape;117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9" name="Google Shape;1179;p81"/>
          <p:cNvGrpSpPr/>
          <p:nvPr/>
        </p:nvGrpSpPr>
        <p:grpSpPr>
          <a:xfrm>
            <a:off x="6107851" y="2285934"/>
            <a:ext cx="1850751" cy="1361018"/>
            <a:chOff x="4529276" y="2503459"/>
            <a:chExt cx="1850751" cy="1361018"/>
          </a:xfrm>
        </p:grpSpPr>
        <p:grpSp>
          <p:nvGrpSpPr>
            <p:cNvPr id="1180" name="Google Shape;1180;p81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181" name="Google Shape;118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81"/>
              <p:cNvSpPr txBox="1"/>
              <p:nvPr/>
            </p:nvSpPr>
            <p:spPr>
              <a:xfrm>
                <a:off x="744624" y="1864499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Annotation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184" name="Google Shape;118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187" name="Google Shape;118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9" name="Google Shape;1189;p81"/>
          <p:cNvGrpSpPr/>
          <p:nvPr/>
        </p:nvGrpSpPr>
        <p:grpSpPr>
          <a:xfrm>
            <a:off x="8233576" y="4100184"/>
            <a:ext cx="1850751" cy="1361018"/>
            <a:chOff x="4529276" y="2503459"/>
            <a:chExt cx="1850751" cy="1361018"/>
          </a:xfrm>
        </p:grpSpPr>
        <p:grpSp>
          <p:nvGrpSpPr>
            <p:cNvPr id="1190" name="Google Shape;1190;p81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191" name="Google Shape;119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81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Metadata management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3" name="Google Shape;119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194" name="Google Shape;119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6" name="Google Shape;119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197" name="Google Shape;119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9" name="Google Shape;1199;p81"/>
          <p:cNvGrpSpPr/>
          <p:nvPr/>
        </p:nvGrpSpPr>
        <p:grpSpPr>
          <a:xfrm>
            <a:off x="8233576" y="2285934"/>
            <a:ext cx="1850751" cy="1361018"/>
            <a:chOff x="4529276" y="2503459"/>
            <a:chExt cx="1850751" cy="1361018"/>
          </a:xfrm>
        </p:grpSpPr>
        <p:grpSp>
          <p:nvGrpSpPr>
            <p:cNvPr id="1200" name="Google Shape;1200;p81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201" name="Google Shape;1201;p81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81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Making science products FAIR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3" name="Google Shape;1203;p81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04" name="Google Shape;1204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6" name="Google Shape;1206;p81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07" name="Google Shape;1207;p81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81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209" name="Google Shape;1209;p81"/>
          <p:cNvCxnSpPr>
            <a:stCxn id="1128" idx="2"/>
            <a:endCxn id="1127" idx="0"/>
          </p:cNvCxnSpPr>
          <p:nvPr/>
        </p:nvCxnSpPr>
        <p:spPr>
          <a:xfrm rot="5400000">
            <a:off x="7838175" y="-1370300"/>
            <a:ext cx="444300" cy="4637400"/>
          </a:xfrm>
          <a:prstGeom prst="bentConnector3">
            <a:avLst>
              <a:gd name="adj1" fmla="val 50006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0" name="Google Shape;1210;p81"/>
          <p:cNvCxnSpPr>
            <a:stCxn id="1122" idx="2"/>
            <a:endCxn id="1127" idx="3"/>
          </p:cNvCxnSpPr>
          <p:nvPr/>
        </p:nvCxnSpPr>
        <p:spPr>
          <a:xfrm rot="10800000">
            <a:off x="10160675" y="1501550"/>
            <a:ext cx="702600" cy="2363100"/>
          </a:xfrm>
          <a:prstGeom prst="bentConnector3">
            <a:avLst>
              <a:gd name="adj1" fmla="val 50009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1" name="Google Shape;1211;p81"/>
          <p:cNvCxnSpPr>
            <a:stCxn id="1126" idx="0"/>
          </p:cNvCxnSpPr>
          <p:nvPr/>
        </p:nvCxnSpPr>
        <p:spPr>
          <a:xfrm>
            <a:off x="706475" y="3756800"/>
            <a:ext cx="635400" cy="492300"/>
          </a:xfrm>
          <a:prstGeom prst="bentConnector3">
            <a:avLst>
              <a:gd name="adj1" fmla="val 5000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2" name="Google Shape;1212;p81"/>
          <p:cNvCxnSpPr>
            <a:stCxn id="1126" idx="0"/>
            <a:endCxn id="1127" idx="1"/>
          </p:cNvCxnSpPr>
          <p:nvPr/>
        </p:nvCxnSpPr>
        <p:spPr>
          <a:xfrm rot="10800000" flipH="1">
            <a:off x="706475" y="1501700"/>
            <a:ext cx="616200" cy="2255100"/>
          </a:xfrm>
          <a:prstGeom prst="bentConnector3">
            <a:avLst>
              <a:gd name="adj1" fmla="val 4999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3" name="Google Shape;1213;p81"/>
          <p:cNvCxnSpPr>
            <a:stCxn id="1126" idx="0"/>
            <a:endCxn id="1125" idx="1"/>
          </p:cNvCxnSpPr>
          <p:nvPr/>
        </p:nvCxnSpPr>
        <p:spPr>
          <a:xfrm>
            <a:off x="706475" y="3756800"/>
            <a:ext cx="616200" cy="2299800"/>
          </a:xfrm>
          <a:prstGeom prst="bentConnector3">
            <a:avLst>
              <a:gd name="adj1" fmla="val 4999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4" name="Google Shape;1214;p81"/>
          <p:cNvCxnSpPr/>
          <p:nvPr/>
        </p:nvCxnSpPr>
        <p:spPr>
          <a:xfrm flipH="1">
            <a:off x="10231225" y="3900750"/>
            <a:ext cx="655800" cy="402900"/>
          </a:xfrm>
          <a:prstGeom prst="bentConnector3">
            <a:avLst>
              <a:gd name="adj1" fmla="val 5000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5" name="Google Shape;1215;p81"/>
          <p:cNvCxnSpPr/>
          <p:nvPr/>
        </p:nvCxnSpPr>
        <p:spPr>
          <a:xfrm flipH="1">
            <a:off x="5739750" y="1832700"/>
            <a:ext cx="1800" cy="1334100"/>
          </a:xfrm>
          <a:prstGeom prst="straightConnector1">
            <a:avLst/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16" name="Google Shape;1216;p81"/>
          <p:cNvCxnSpPr/>
          <p:nvPr/>
        </p:nvCxnSpPr>
        <p:spPr>
          <a:xfrm flipH="1">
            <a:off x="5739750" y="4499700"/>
            <a:ext cx="1800" cy="1334100"/>
          </a:xfrm>
          <a:prstGeom prst="straightConnector1">
            <a:avLst/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17" name="Google Shape;1217;p81"/>
          <p:cNvCxnSpPr>
            <a:endCxn id="1218" idx="0"/>
          </p:cNvCxnSpPr>
          <p:nvPr/>
        </p:nvCxnSpPr>
        <p:spPr>
          <a:xfrm>
            <a:off x="10863032" y="457583"/>
            <a:ext cx="617700" cy="386700"/>
          </a:xfrm>
          <a:prstGeom prst="bentConnector2">
            <a:avLst/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19" name="Google Shape;1219;p81"/>
          <p:cNvGrpSpPr/>
          <p:nvPr/>
        </p:nvGrpSpPr>
        <p:grpSpPr>
          <a:xfrm>
            <a:off x="11128896" y="844283"/>
            <a:ext cx="703673" cy="338927"/>
            <a:chOff x="8866028" y="352927"/>
            <a:chExt cx="495300" cy="274858"/>
          </a:xfrm>
        </p:grpSpPr>
        <p:sp>
          <p:nvSpPr>
            <p:cNvPr id="1220" name="Google Shape;1220;p81"/>
            <p:cNvSpPr/>
            <p:nvPr/>
          </p:nvSpPr>
          <p:spPr>
            <a:xfrm>
              <a:off x="8884003" y="389585"/>
              <a:ext cx="477300" cy="2382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1"/>
            <p:cNvSpPr txBox="1"/>
            <p:nvPr/>
          </p:nvSpPr>
          <p:spPr>
            <a:xfrm>
              <a:off x="8866028" y="352927"/>
              <a:ext cx="49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GUI/API</a:t>
              </a:r>
              <a:endParaRPr sz="10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1" name="Google Shape;1221;p8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17/09/19</a:t>
            </a:r>
            <a:endParaRPr/>
          </a:p>
        </p:txBody>
      </p:sp>
      <p:sp>
        <p:nvSpPr>
          <p:cNvPr id="1222" name="Google Shape;1222;p8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EOSC-Hub First Review -- WP10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82"/>
          <p:cNvSpPr/>
          <p:nvPr/>
        </p:nvSpPr>
        <p:spPr>
          <a:xfrm>
            <a:off x="1322550" y="2013350"/>
            <a:ext cx="8838000" cy="353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w="12700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services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8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230" name="Google Shape;1230;p8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EOSC Technical Architecture</a:t>
            </a:r>
            <a:endParaRPr/>
          </a:p>
        </p:txBody>
      </p:sp>
      <p:sp>
        <p:nvSpPr>
          <p:cNvPr id="1231" name="Google Shape;1231;p82"/>
          <p:cNvSpPr txBox="1"/>
          <p:nvPr/>
        </p:nvSpPr>
        <p:spPr>
          <a:xfrm>
            <a:off x="10100375" y="5215950"/>
            <a:ext cx="1386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APIs and std interfaces</a:t>
            </a:r>
            <a:endParaRPr sz="10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82"/>
          <p:cNvSpPr/>
          <p:nvPr/>
        </p:nvSpPr>
        <p:spPr>
          <a:xfrm rot="5400000">
            <a:off x="8769425" y="3297650"/>
            <a:ext cx="5321700" cy="113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Discovery and Brokerin,/supporting (Federated AAI)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82"/>
          <p:cNvSpPr/>
          <p:nvPr/>
        </p:nvSpPr>
        <p:spPr>
          <a:xfrm rot="5400000">
            <a:off x="10456325" y="2193800"/>
            <a:ext cx="1523100" cy="465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82"/>
          <p:cNvSpPr/>
          <p:nvPr/>
        </p:nvSpPr>
        <p:spPr>
          <a:xfrm rot="5400000">
            <a:off x="9772625" y="4547750"/>
            <a:ext cx="2890500" cy="4659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Portals and Marketplace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82"/>
          <p:cNvSpPr/>
          <p:nvPr/>
        </p:nvSpPr>
        <p:spPr>
          <a:xfrm>
            <a:off x="1322550" y="5787947"/>
            <a:ext cx="8838000" cy="537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Data/Compute/Storage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82"/>
          <p:cNvSpPr/>
          <p:nvPr/>
        </p:nvSpPr>
        <p:spPr>
          <a:xfrm rot="5400000">
            <a:off x="-2162575" y="3450200"/>
            <a:ext cx="5124900" cy="613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Federations tools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AAI, Accounting, monitoring, Helpdesk, etc.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82"/>
          <p:cNvSpPr/>
          <p:nvPr/>
        </p:nvSpPr>
        <p:spPr>
          <a:xfrm>
            <a:off x="1322550" y="1170600"/>
            <a:ext cx="8838000" cy="662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w="12700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82"/>
          <p:cNvSpPr txBox="1"/>
          <p:nvPr/>
        </p:nvSpPr>
        <p:spPr>
          <a:xfrm>
            <a:off x="9894675" y="188650"/>
            <a:ext cx="968700" cy="537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9" name="Google Shape;1239;p82"/>
          <p:cNvGrpSpPr/>
          <p:nvPr/>
        </p:nvGrpSpPr>
        <p:grpSpPr>
          <a:xfrm>
            <a:off x="1383151" y="4100184"/>
            <a:ext cx="1850751" cy="1361018"/>
            <a:chOff x="4529276" y="2503459"/>
            <a:chExt cx="1850751" cy="1361018"/>
          </a:xfrm>
        </p:grpSpPr>
        <p:grpSp>
          <p:nvGrpSpPr>
            <p:cNvPr id="1240" name="Google Shape;1240;p82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241" name="Google Shape;124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82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IaaS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44" name="Google Shape;124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6" name="Google Shape;124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47" name="Google Shape;124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9" name="Google Shape;1249;p82"/>
          <p:cNvGrpSpPr/>
          <p:nvPr/>
        </p:nvGrpSpPr>
        <p:grpSpPr>
          <a:xfrm>
            <a:off x="1383151" y="2285934"/>
            <a:ext cx="1850751" cy="1361018"/>
            <a:chOff x="4529276" y="2503459"/>
            <a:chExt cx="1850751" cy="1361018"/>
          </a:xfrm>
        </p:grpSpPr>
        <p:grpSp>
          <p:nvGrpSpPr>
            <p:cNvPr id="1250" name="Google Shape;1250;p82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251" name="Google Shape;125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82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Workflow Management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3" name="Google Shape;125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54" name="Google Shape;125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6" name="Google Shape;125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57" name="Google Shape;125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9" name="Google Shape;1259;p82"/>
          <p:cNvGrpSpPr/>
          <p:nvPr/>
        </p:nvGrpSpPr>
        <p:grpSpPr>
          <a:xfrm>
            <a:off x="3781776" y="4100184"/>
            <a:ext cx="1850751" cy="1361018"/>
            <a:chOff x="4529276" y="2503459"/>
            <a:chExt cx="1850751" cy="1361018"/>
          </a:xfrm>
        </p:grpSpPr>
        <p:grpSp>
          <p:nvGrpSpPr>
            <p:cNvPr id="1260" name="Google Shape;1260;p82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261" name="Google Shape;126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82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Orchestrator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64" name="Google Shape;126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67" name="Google Shape;126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82"/>
          <p:cNvGrpSpPr/>
          <p:nvPr/>
        </p:nvGrpSpPr>
        <p:grpSpPr>
          <a:xfrm>
            <a:off x="3781776" y="2285934"/>
            <a:ext cx="1850751" cy="1361018"/>
            <a:chOff x="4529276" y="2503459"/>
            <a:chExt cx="1850751" cy="1361018"/>
          </a:xfrm>
        </p:grpSpPr>
        <p:grpSp>
          <p:nvGrpSpPr>
            <p:cNvPr id="1270" name="Google Shape;1270;p82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271" name="Google Shape;127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82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Big Data Analityics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3" name="Google Shape;127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74" name="Google Shape;127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6" name="Google Shape;127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77" name="Google Shape;127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9" name="Google Shape;1279;p82"/>
          <p:cNvGrpSpPr/>
          <p:nvPr/>
        </p:nvGrpSpPr>
        <p:grpSpPr>
          <a:xfrm>
            <a:off x="6107839" y="4100184"/>
            <a:ext cx="1850751" cy="1361018"/>
            <a:chOff x="4529276" y="2503459"/>
            <a:chExt cx="1850751" cy="1361018"/>
          </a:xfrm>
        </p:grpSpPr>
        <p:grpSp>
          <p:nvGrpSpPr>
            <p:cNvPr id="1280" name="Google Shape;1280;p82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281" name="Google Shape;128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82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Discovery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3" name="Google Shape;128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84" name="Google Shape;128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6" name="Google Shape;128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87" name="Google Shape;128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9" name="Google Shape;1289;p82"/>
          <p:cNvGrpSpPr/>
          <p:nvPr/>
        </p:nvGrpSpPr>
        <p:grpSpPr>
          <a:xfrm>
            <a:off x="6107851" y="2285934"/>
            <a:ext cx="1850751" cy="1361018"/>
            <a:chOff x="4529276" y="2503459"/>
            <a:chExt cx="1850751" cy="1361018"/>
          </a:xfrm>
        </p:grpSpPr>
        <p:grpSp>
          <p:nvGrpSpPr>
            <p:cNvPr id="1290" name="Google Shape;1290;p82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291" name="Google Shape;129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82"/>
              <p:cNvSpPr txBox="1"/>
              <p:nvPr/>
            </p:nvSpPr>
            <p:spPr>
              <a:xfrm>
                <a:off x="744624" y="1864499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Annotation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3" name="Google Shape;129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94" name="Google Shape;129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97" name="Google Shape;129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9" name="Google Shape;1299;p82"/>
          <p:cNvGrpSpPr/>
          <p:nvPr/>
        </p:nvGrpSpPr>
        <p:grpSpPr>
          <a:xfrm>
            <a:off x="8233576" y="4100184"/>
            <a:ext cx="1850751" cy="1361018"/>
            <a:chOff x="4529276" y="2503459"/>
            <a:chExt cx="1850751" cy="1361018"/>
          </a:xfrm>
        </p:grpSpPr>
        <p:grpSp>
          <p:nvGrpSpPr>
            <p:cNvPr id="1300" name="Google Shape;1300;p82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301" name="Google Shape;130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82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Metadata management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04" name="Google Shape;130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07" name="Google Shape;130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9" name="Google Shape;1309;p82"/>
          <p:cNvGrpSpPr/>
          <p:nvPr/>
        </p:nvGrpSpPr>
        <p:grpSpPr>
          <a:xfrm>
            <a:off x="8233576" y="2285934"/>
            <a:ext cx="1850751" cy="1361018"/>
            <a:chOff x="4529276" y="2503459"/>
            <a:chExt cx="1850751" cy="1361018"/>
          </a:xfrm>
        </p:grpSpPr>
        <p:grpSp>
          <p:nvGrpSpPr>
            <p:cNvPr id="1310" name="Google Shape;1310;p82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311" name="Google Shape;1311;p82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82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Making science products FAIR</a:t>
                </a: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82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14" name="Google Shape;1314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82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17" name="Google Shape;1317;p82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82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319" name="Google Shape;1319;p82"/>
          <p:cNvCxnSpPr>
            <a:stCxn id="1238" idx="2"/>
            <a:endCxn id="1237" idx="0"/>
          </p:cNvCxnSpPr>
          <p:nvPr/>
        </p:nvCxnSpPr>
        <p:spPr>
          <a:xfrm rot="5400000">
            <a:off x="7838175" y="-1370300"/>
            <a:ext cx="444300" cy="4637400"/>
          </a:xfrm>
          <a:prstGeom prst="bentConnector3">
            <a:avLst>
              <a:gd name="adj1" fmla="val 50006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0" name="Google Shape;1320;p82"/>
          <p:cNvCxnSpPr>
            <a:stCxn id="1232" idx="2"/>
            <a:endCxn id="1237" idx="3"/>
          </p:cNvCxnSpPr>
          <p:nvPr/>
        </p:nvCxnSpPr>
        <p:spPr>
          <a:xfrm rot="10800000">
            <a:off x="10160675" y="1501550"/>
            <a:ext cx="702600" cy="2363100"/>
          </a:xfrm>
          <a:prstGeom prst="bentConnector3">
            <a:avLst>
              <a:gd name="adj1" fmla="val 50009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1" name="Google Shape;1321;p82"/>
          <p:cNvCxnSpPr>
            <a:stCxn id="1236" idx="0"/>
          </p:cNvCxnSpPr>
          <p:nvPr/>
        </p:nvCxnSpPr>
        <p:spPr>
          <a:xfrm>
            <a:off x="706475" y="3756800"/>
            <a:ext cx="635400" cy="492300"/>
          </a:xfrm>
          <a:prstGeom prst="bentConnector3">
            <a:avLst>
              <a:gd name="adj1" fmla="val 5000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2" name="Google Shape;1322;p82"/>
          <p:cNvCxnSpPr>
            <a:stCxn id="1236" idx="0"/>
            <a:endCxn id="1237" idx="1"/>
          </p:cNvCxnSpPr>
          <p:nvPr/>
        </p:nvCxnSpPr>
        <p:spPr>
          <a:xfrm rot="10800000" flipH="1">
            <a:off x="706475" y="1501700"/>
            <a:ext cx="616200" cy="2255100"/>
          </a:xfrm>
          <a:prstGeom prst="bentConnector3">
            <a:avLst>
              <a:gd name="adj1" fmla="val 4999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3" name="Google Shape;1323;p82"/>
          <p:cNvCxnSpPr>
            <a:stCxn id="1236" idx="0"/>
            <a:endCxn id="1235" idx="1"/>
          </p:cNvCxnSpPr>
          <p:nvPr/>
        </p:nvCxnSpPr>
        <p:spPr>
          <a:xfrm>
            <a:off x="706475" y="3756800"/>
            <a:ext cx="616200" cy="2299800"/>
          </a:xfrm>
          <a:prstGeom prst="bentConnector3">
            <a:avLst>
              <a:gd name="adj1" fmla="val 4999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4" name="Google Shape;1324;p82"/>
          <p:cNvCxnSpPr/>
          <p:nvPr/>
        </p:nvCxnSpPr>
        <p:spPr>
          <a:xfrm flipH="1">
            <a:off x="10231225" y="3900750"/>
            <a:ext cx="655800" cy="402900"/>
          </a:xfrm>
          <a:prstGeom prst="bentConnector3">
            <a:avLst>
              <a:gd name="adj1" fmla="val 50000"/>
            </a:avLst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5" name="Google Shape;1325;p82"/>
          <p:cNvCxnSpPr/>
          <p:nvPr/>
        </p:nvCxnSpPr>
        <p:spPr>
          <a:xfrm flipH="1">
            <a:off x="5739750" y="1832700"/>
            <a:ext cx="1800" cy="1334100"/>
          </a:xfrm>
          <a:prstGeom prst="straightConnector1">
            <a:avLst/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6" name="Google Shape;1326;p82"/>
          <p:cNvCxnSpPr/>
          <p:nvPr/>
        </p:nvCxnSpPr>
        <p:spPr>
          <a:xfrm flipH="1">
            <a:off x="5739750" y="4499700"/>
            <a:ext cx="1800" cy="1334100"/>
          </a:xfrm>
          <a:prstGeom prst="straightConnector1">
            <a:avLst/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7" name="Google Shape;1327;p82"/>
          <p:cNvCxnSpPr>
            <a:endCxn id="1255" idx="0"/>
          </p:cNvCxnSpPr>
          <p:nvPr/>
        </p:nvCxnSpPr>
        <p:spPr>
          <a:xfrm flipH="1">
            <a:off x="2358539" y="1583934"/>
            <a:ext cx="1909200" cy="702000"/>
          </a:xfrm>
          <a:prstGeom prst="straightConnector1">
            <a:avLst/>
          </a:prstGeom>
          <a:noFill/>
          <a:ln w="114300" cap="flat" cmpd="sng">
            <a:solidFill>
              <a:srgbClr val="674EA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8" name="Google Shape;1328;p82"/>
          <p:cNvCxnSpPr>
            <a:endCxn id="1245" idx="0"/>
          </p:cNvCxnSpPr>
          <p:nvPr/>
        </p:nvCxnSpPr>
        <p:spPr>
          <a:xfrm flipH="1">
            <a:off x="2358539" y="1621284"/>
            <a:ext cx="1927800" cy="2478900"/>
          </a:xfrm>
          <a:prstGeom prst="straightConnector1">
            <a:avLst/>
          </a:prstGeom>
          <a:noFill/>
          <a:ln w="114300" cap="flat" cmpd="sng">
            <a:solidFill>
              <a:srgbClr val="674EA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9" name="Google Shape;1329;p82"/>
          <p:cNvCxnSpPr>
            <a:endCxn id="1305" idx="0"/>
          </p:cNvCxnSpPr>
          <p:nvPr/>
        </p:nvCxnSpPr>
        <p:spPr>
          <a:xfrm>
            <a:off x="8737664" y="1377384"/>
            <a:ext cx="471300" cy="2722800"/>
          </a:xfrm>
          <a:prstGeom prst="straightConnector1">
            <a:avLst/>
          </a:prstGeom>
          <a:noFill/>
          <a:ln w="114300" cap="flat" cmpd="sng">
            <a:solidFill>
              <a:srgbClr val="674EA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0" name="Google Shape;1330;p82"/>
          <p:cNvCxnSpPr>
            <a:stCxn id="1258" idx="1"/>
            <a:endCxn id="1245" idx="0"/>
          </p:cNvCxnSpPr>
          <p:nvPr/>
        </p:nvCxnSpPr>
        <p:spPr>
          <a:xfrm>
            <a:off x="1647964" y="3414002"/>
            <a:ext cx="710700" cy="686100"/>
          </a:xfrm>
          <a:prstGeom prst="straightConnector1">
            <a:avLst/>
          </a:prstGeom>
          <a:noFill/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1" name="Google Shape;1331;p82"/>
          <p:cNvCxnSpPr>
            <a:stCxn id="1268" idx="1"/>
            <a:endCxn id="1245" idx="3"/>
          </p:cNvCxnSpPr>
          <p:nvPr/>
        </p:nvCxnSpPr>
        <p:spPr>
          <a:xfrm rot="10800000">
            <a:off x="3051789" y="4333052"/>
            <a:ext cx="994800" cy="895200"/>
          </a:xfrm>
          <a:prstGeom prst="straightConnector1">
            <a:avLst/>
          </a:prstGeom>
          <a:noFill/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2" name="Google Shape;1332;p82"/>
          <p:cNvCxnSpPr>
            <a:stCxn id="1308" idx="1"/>
            <a:endCxn id="1285" idx="3"/>
          </p:cNvCxnSpPr>
          <p:nvPr/>
        </p:nvCxnSpPr>
        <p:spPr>
          <a:xfrm rot="10800000">
            <a:off x="7776289" y="4333052"/>
            <a:ext cx="722100" cy="895200"/>
          </a:xfrm>
          <a:prstGeom prst="straightConnector1">
            <a:avLst/>
          </a:prstGeom>
          <a:noFill/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3" name="Google Shape;1333;p82"/>
          <p:cNvCxnSpPr>
            <a:endCxn id="1285" idx="0"/>
          </p:cNvCxnSpPr>
          <p:nvPr/>
        </p:nvCxnSpPr>
        <p:spPr>
          <a:xfrm flipH="1">
            <a:off x="7083227" y="1377384"/>
            <a:ext cx="1624500" cy="2722800"/>
          </a:xfrm>
          <a:prstGeom prst="straightConnector1">
            <a:avLst/>
          </a:prstGeom>
          <a:noFill/>
          <a:ln w="114300" cap="flat" cmpd="sng">
            <a:solidFill>
              <a:srgbClr val="674EA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4" name="Google Shape;1334;p82"/>
          <p:cNvCxnSpPr>
            <a:endCxn id="1335" idx="0"/>
          </p:cNvCxnSpPr>
          <p:nvPr/>
        </p:nvCxnSpPr>
        <p:spPr>
          <a:xfrm>
            <a:off x="10863032" y="457583"/>
            <a:ext cx="617700" cy="386700"/>
          </a:xfrm>
          <a:prstGeom prst="bentConnector2">
            <a:avLst/>
          </a:prstGeom>
          <a:noFill/>
          <a:ln w="1143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36" name="Google Shape;1336;p82"/>
          <p:cNvGrpSpPr/>
          <p:nvPr/>
        </p:nvGrpSpPr>
        <p:grpSpPr>
          <a:xfrm>
            <a:off x="11128896" y="844283"/>
            <a:ext cx="703673" cy="338927"/>
            <a:chOff x="8866028" y="352927"/>
            <a:chExt cx="495300" cy="274858"/>
          </a:xfrm>
        </p:grpSpPr>
        <p:sp>
          <p:nvSpPr>
            <p:cNvPr id="1337" name="Google Shape;1337;p82"/>
            <p:cNvSpPr/>
            <p:nvPr/>
          </p:nvSpPr>
          <p:spPr>
            <a:xfrm>
              <a:off x="8884003" y="389585"/>
              <a:ext cx="477300" cy="2382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82"/>
            <p:cNvSpPr txBox="1"/>
            <p:nvPr/>
          </p:nvSpPr>
          <p:spPr>
            <a:xfrm>
              <a:off x="8866028" y="352927"/>
              <a:ext cx="49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GUI/API</a:t>
              </a:r>
              <a:endParaRPr sz="10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8" name="Google Shape;1338;p82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17/09/19</a:t>
            </a:r>
            <a:endParaRPr/>
          </a:p>
        </p:txBody>
      </p:sp>
      <p:sp>
        <p:nvSpPr>
          <p:cNvPr id="1339" name="Google Shape;1339;p82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EOSC-Hub First Review -- WP10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851</Words>
  <Application>Microsoft Office PowerPoint</Application>
  <PresentationFormat>Widescreen</PresentationFormat>
  <Paragraphs>176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Symbols</vt:lpstr>
      <vt:lpstr>Arial</vt:lpstr>
      <vt:lpstr>Source Sans Pro</vt:lpstr>
      <vt:lpstr>Calibri</vt:lpstr>
      <vt:lpstr>slide_base</vt:lpstr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specification template per Block</vt:lpstr>
      <vt:lpstr>EOSC Technical Architecture</vt:lpstr>
      <vt:lpstr>EOSC Technical Architecture</vt:lpstr>
      <vt:lpstr>Feedback collection on D10.4</vt:lpstr>
      <vt:lpstr>Define/revise/improve the related technical specifications</vt:lpstr>
      <vt:lpstr>Feedback on technical specification</vt:lpstr>
      <vt:lpstr>Report from the EOSC Architecture working group</vt:lpstr>
      <vt:lpstr>RDA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Diego Scardaci</cp:lastModifiedBy>
  <cp:revision>4</cp:revision>
  <dcterms:modified xsi:type="dcterms:W3CDTF">2019-10-04T09:17:42Z</dcterms:modified>
</cp:coreProperties>
</file>