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1"/>
  </p:notesMasterIdLst>
  <p:handoutMasterIdLst>
    <p:handoutMasterId r:id="rId12"/>
  </p:handoutMasterIdLst>
  <p:sldIdLst>
    <p:sldId id="274" r:id="rId2"/>
    <p:sldId id="275" r:id="rId3"/>
    <p:sldId id="281" r:id="rId4"/>
    <p:sldId id="286" r:id="rId5"/>
    <p:sldId id="282" r:id="rId6"/>
    <p:sldId id="283" r:id="rId7"/>
    <p:sldId id="284" r:id="rId8"/>
    <p:sldId id="285" r:id="rId9"/>
    <p:sldId id="28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A5D8"/>
    <a:srgbClr val="1C3046"/>
    <a:srgbClr val="B5892D"/>
    <a:srgbClr val="E2E4EA"/>
    <a:srgbClr val="1D2F45"/>
    <a:srgbClr val="75A4D9"/>
    <a:srgbClr val="1670C9"/>
    <a:srgbClr val="2D4E77"/>
    <a:srgbClr val="575989"/>
    <a:srgbClr val="12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405" autoAdjust="0"/>
  </p:normalViewPr>
  <p:slideViewPr>
    <p:cSldViewPr>
      <p:cViewPr varScale="1">
        <p:scale>
          <a:sx n="62" d="100"/>
          <a:sy n="62" d="100"/>
        </p:scale>
        <p:origin x="825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0858CEE-81EB-44FD-96A5-EC8E9A3EEC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06C995-3150-46D5-8652-A3F1B7DFBF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DF400-AF8F-46F3-A516-4D72EE0ED80B}" type="datetimeFigureOut">
              <a:rPr lang="en-GB" smtClean="0"/>
              <a:t>06/12/2019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FC63A5-05B4-48B1-8024-437B84EDEF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14F89-CD0B-4549-AE0A-5F2F1D3DA97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3B65D-61F5-4600-A226-9142CB319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96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06/12/2019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500" y="4877732"/>
            <a:ext cx="63604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857" y="5260744"/>
            <a:ext cx="667687" cy="633228"/>
          </a:xfrm>
          <a:prstGeom prst="rect">
            <a:avLst/>
          </a:prstGeom>
        </p:spPr>
      </p:pic>
      <p:sp>
        <p:nvSpPr>
          <p:cNvPr id="12" name="Rettangolo 11"/>
          <p:cNvSpPr/>
          <p:nvPr userDrawn="1"/>
        </p:nvSpPr>
        <p:spPr>
          <a:xfrm>
            <a:off x="1007436" y="6381328"/>
            <a:ext cx="1104122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noProof="0" dirty="0"/>
              <a:t>EOSC-hub receives funding from the European Union’s Horizon 2020 research and innovation programme under grant agreement No. 777536.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3DC374C-3088-4AC9-9030-20959266C273}"/>
              </a:ext>
            </a:extLst>
          </p:cNvPr>
          <p:cNvSpPr txBox="1"/>
          <p:nvPr userDrawn="1"/>
        </p:nvSpPr>
        <p:spPr>
          <a:xfrm>
            <a:off x="1976601" y="4989075"/>
            <a:ext cx="155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4785B6D-81EF-4C62-AB07-6BE079FA42A0}"/>
              </a:ext>
            </a:extLst>
          </p:cNvPr>
          <p:cNvSpPr txBox="1"/>
          <p:nvPr userDrawn="1"/>
        </p:nvSpPr>
        <p:spPr>
          <a:xfrm>
            <a:off x="1937698" y="5375344"/>
            <a:ext cx="162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cxnSp>
        <p:nvCxnSpPr>
          <p:cNvPr id="17" name="Connettore 1 13">
            <a:extLst>
              <a:ext uri="{FF2B5EF4-FFF2-40B4-BE49-F238E27FC236}">
                <a16:creationId xmlns:a16="http://schemas.microsoft.com/office/drawing/2014/main" id="{F69445E9-7340-45CD-BA5C-39E3176D3686}"/>
              </a:ext>
            </a:extLst>
          </p:cNvPr>
          <p:cNvCxnSpPr>
            <a:cxnSpLocks/>
          </p:cNvCxnSpPr>
          <p:nvPr userDrawn="1"/>
        </p:nvCxnSpPr>
        <p:spPr>
          <a:xfrm>
            <a:off x="1559496" y="4725144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Immagine 17">
            <a:extLst>
              <a:ext uri="{FF2B5EF4-FFF2-40B4-BE49-F238E27FC236}">
                <a16:creationId xmlns:a16="http://schemas.microsoft.com/office/drawing/2014/main" id="{A50D8F3A-6062-4F89-B9DC-F39963F90FF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301" y="1520793"/>
            <a:ext cx="4916162" cy="1224125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C948B22F-CB4B-4782-A3F9-C6957124353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6371133"/>
            <a:ext cx="422176" cy="28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E3F0AEEC-E8E7-4D6D-82B6-D294E5B82108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360" y="1268763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073CB5ED-ED7C-41AA-A899-98926A9D966F}" type="datetime1">
              <a:rPr lang="en-GB" smtClean="0"/>
              <a:t>06/12/2019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ttangolo 14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19" name="Rettangolo 18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0" name="Rettangolo 19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35" name="Immagine 34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sp>
        <p:nvSpPr>
          <p:cNvPr id="36" name="Titolo 1">
            <a:extLst>
              <a:ext uri="{FF2B5EF4-FFF2-40B4-BE49-F238E27FC236}">
                <a16:creationId xmlns:a16="http://schemas.microsoft.com/office/drawing/2014/main" id="{8EE9D5C5-08C8-6140-AB11-2D51ABF792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24" name="Immagine 23">
            <a:extLst>
              <a:ext uri="{FF2B5EF4-FFF2-40B4-BE49-F238E27FC236}">
                <a16:creationId xmlns:a16="http://schemas.microsoft.com/office/drawing/2014/main" id="{2AAEFF27-5769-49CA-8573-C39C406AF32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48E551BA-809B-467E-B7BF-CDFEA85965DB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ttangolo 17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dirty="0"/>
              <a:t>20/04/2018</a:t>
            </a:r>
            <a:endParaRPr lang="en-US" dirty="0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1" name="Immagine 40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34" name="Immagine 33">
            <a:extLst>
              <a:ext uri="{FF2B5EF4-FFF2-40B4-BE49-F238E27FC236}">
                <a16:creationId xmlns:a16="http://schemas.microsoft.com/office/drawing/2014/main" id="{DC876967-883E-418D-B4C9-65119C6FA4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42" name="Titolo 1">
            <a:extLst>
              <a:ext uri="{FF2B5EF4-FFF2-40B4-BE49-F238E27FC236}">
                <a16:creationId xmlns:a16="http://schemas.microsoft.com/office/drawing/2014/main" id="{AE87A924-9A41-49C3-B3AA-B18C27B82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DE633CC4-435D-416E-AA98-4662B8A85FE2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35360" y="1293223"/>
            <a:ext cx="5664629" cy="479499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/>
              <a:t>Click here to add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92012" y="1293223"/>
            <a:ext cx="5664629" cy="47949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/>
              <a:t>Click here to add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E28DAB20-03EB-4D39-A0F2-B73A96222495}" type="datetime1">
              <a:rPr lang="en-GB" smtClean="0"/>
              <a:t>06/12/2019</a:t>
            </a:fld>
            <a:endParaRPr lang="en-US" dirty="0"/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4" name="Immagine 43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194572B0-78DD-4243-9D5D-D9DAD50C2F7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25" name="Titolo 1">
            <a:extLst>
              <a:ext uri="{FF2B5EF4-FFF2-40B4-BE49-F238E27FC236}">
                <a16:creationId xmlns:a16="http://schemas.microsoft.com/office/drawing/2014/main" id="{8C81318F-A6E2-4E4E-AD26-649A915042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9783B677-330E-4253-B1BB-68B6A29BF27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2348" y="1449438"/>
            <a:ext cx="2645516" cy="655642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EF6C7B7-1597-4762-9541-39E64CD64D0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3631913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003D9A9-DAB0-4043-9528-4822DD2D82EF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650" y="2944594"/>
            <a:ext cx="5883079" cy="5057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r>
              <a:rPr lang="en-GB" b="0" dirty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E416F95-D136-4291-9DBD-6D01BD783D3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B4701CE1-45E5-49C0-9675-78EC85F6A4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286670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26536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AEF2F36-B244-4AAF-8FF9-09D26625E39C}"/>
              </a:ext>
            </a:extLst>
          </p:cNvPr>
          <p:cNvGrpSpPr/>
          <p:nvPr userDrawn="1"/>
        </p:nvGrpSpPr>
        <p:grpSpPr>
          <a:xfrm>
            <a:off x="4192277" y="4365104"/>
            <a:ext cx="3956040" cy="633228"/>
            <a:chOff x="4269008" y="5638956"/>
            <a:chExt cx="3956040" cy="633228"/>
          </a:xfrm>
        </p:grpSpPr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4E9FBBCD-1A09-854C-AD37-ABFC23BF72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9008" y="5666091"/>
              <a:ext cx="630033" cy="578959"/>
            </a:xfrm>
            <a:prstGeom prst="rect">
              <a:avLst/>
            </a:prstGeom>
          </p:spPr>
        </p:pic>
        <p:pic>
          <p:nvPicPr>
            <p:cNvPr id="8" name="Immagine 7">
              <a:extLst>
                <a:ext uri="{FF2B5EF4-FFF2-40B4-BE49-F238E27FC236}">
                  <a16:creationId xmlns:a16="http://schemas.microsoft.com/office/drawing/2014/main" id="{AB059FA9-527F-3047-9752-90211709898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3505" y="5638956"/>
              <a:ext cx="658903" cy="633228"/>
            </a:xfrm>
            <a:prstGeom prst="rect">
              <a:avLst/>
            </a:prstGeom>
          </p:spPr>
        </p:pic>
        <p:sp>
          <p:nvSpPr>
            <p:cNvPr id="10" name="CasellaDiTesto 9">
              <a:extLst>
                <a:ext uri="{FF2B5EF4-FFF2-40B4-BE49-F238E27FC236}">
                  <a16:creationId xmlns:a16="http://schemas.microsoft.com/office/drawing/2014/main" id="{0C463FB9-8E58-4D7E-9AEC-9058EB62CFA0}"/>
                </a:ext>
              </a:extLst>
            </p:cNvPr>
            <p:cNvSpPr txBox="1"/>
            <p:nvPr userDrawn="1"/>
          </p:nvSpPr>
          <p:spPr>
            <a:xfrm>
              <a:off x="4759216" y="5755515"/>
              <a:ext cx="15529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eosc-hub.eu</a:t>
              </a:r>
            </a:p>
          </p:txBody>
        </p:sp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id="{7C1AC704-9BA4-4C9D-8727-21E0A6C216B1}"/>
                </a:ext>
              </a:extLst>
            </p:cNvPr>
            <p:cNvSpPr txBox="1"/>
            <p:nvPr userDrawn="1"/>
          </p:nvSpPr>
          <p:spPr>
            <a:xfrm>
              <a:off x="6600056" y="5755515"/>
              <a:ext cx="16249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@</a:t>
              </a:r>
              <a:r>
                <a:rPr lang="en-GB" sz="2000" dirty="0" err="1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EOSC_eu</a:t>
              </a:r>
              <a:endPara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endParaRPr>
            </a:p>
          </p:txBody>
        </p:sp>
      </p:grpSp>
      <p:pic>
        <p:nvPicPr>
          <p:cNvPr id="13" name="Immagine 12">
            <a:extLst>
              <a:ext uri="{FF2B5EF4-FFF2-40B4-BE49-F238E27FC236}">
                <a16:creationId xmlns:a16="http://schemas.microsoft.com/office/drawing/2014/main" id="{7AAF6B84-BF74-4F8E-B824-03711F26909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817" y="1643590"/>
            <a:ext cx="1784961" cy="2231201"/>
          </a:xfrm>
          <a:prstGeom prst="rect">
            <a:avLst/>
          </a:prstGeom>
        </p:spPr>
      </p:pic>
      <p:sp>
        <p:nvSpPr>
          <p:cNvPr id="14" name="CasellaDiTesto 1">
            <a:extLst>
              <a:ext uri="{FF2B5EF4-FFF2-40B4-BE49-F238E27FC236}">
                <a16:creationId xmlns:a16="http://schemas.microsoft.com/office/drawing/2014/main" id="{B9E0F5DF-28BF-4603-9413-29E52713A802}"/>
              </a:ext>
            </a:extLst>
          </p:cNvPr>
          <p:cNvSpPr txBox="1"/>
          <p:nvPr userDrawn="1"/>
        </p:nvSpPr>
        <p:spPr>
          <a:xfrm>
            <a:off x="1116252" y="1902602"/>
            <a:ext cx="4128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Thank you</a:t>
            </a:r>
          </a:p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for your attention! </a:t>
            </a:r>
          </a:p>
        </p:txBody>
      </p:sp>
      <p:sp>
        <p:nvSpPr>
          <p:cNvPr id="15" name="CasellaDiTesto 2">
            <a:extLst>
              <a:ext uri="{FF2B5EF4-FFF2-40B4-BE49-F238E27FC236}">
                <a16:creationId xmlns:a16="http://schemas.microsoft.com/office/drawing/2014/main" id="{4D4D3755-ED45-4BF4-89D4-2BA41674BD19}"/>
              </a:ext>
            </a:extLst>
          </p:cNvPr>
          <p:cNvSpPr txBox="1"/>
          <p:nvPr userDrawn="1"/>
        </p:nvSpPr>
        <p:spPr>
          <a:xfrm>
            <a:off x="1103445" y="3145477"/>
            <a:ext cx="3888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ea typeface="Source Sans Pro" panose="020B0503030403020204" pitchFamily="34" charset="0"/>
              </a:rPr>
              <a:t>Questions?</a:t>
            </a:r>
          </a:p>
        </p:txBody>
      </p:sp>
      <p:cxnSp>
        <p:nvCxnSpPr>
          <p:cNvPr id="17" name="Connettore 1 4">
            <a:extLst>
              <a:ext uri="{FF2B5EF4-FFF2-40B4-BE49-F238E27FC236}">
                <a16:creationId xmlns:a16="http://schemas.microsoft.com/office/drawing/2014/main" id="{8187ABF1-33F6-44C1-B88C-2672C628984B}"/>
              </a:ext>
            </a:extLst>
          </p:cNvPr>
          <p:cNvCxnSpPr/>
          <p:nvPr userDrawn="1"/>
        </p:nvCxnSpPr>
        <p:spPr>
          <a:xfrm>
            <a:off x="1199457" y="3084480"/>
            <a:ext cx="2112235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57573BB-FFBE-4128-A867-CF98847BD44E}"/>
              </a:ext>
            </a:extLst>
          </p:cNvPr>
          <p:cNvGrpSpPr/>
          <p:nvPr userDrawn="1"/>
        </p:nvGrpSpPr>
        <p:grpSpPr>
          <a:xfrm>
            <a:off x="935074" y="5956688"/>
            <a:ext cx="10470446" cy="400110"/>
            <a:chOff x="899592" y="6271590"/>
            <a:chExt cx="7705726" cy="294461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988A985-D8B4-4CF8-8BFF-2DFCB01A16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899592" y="6271590"/>
              <a:ext cx="842697" cy="294461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8396475E-36DF-4F28-A93D-81A651F090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813045" y="6349354"/>
              <a:ext cx="6792273" cy="2166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2" r:id="rId5"/>
    <p:sldLayoutId id="2147483711" r:id="rId6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OJOrmH8MdT3FDyv86nIo6KmSkV3YYdlgf0QCND16ruM/edit#gid=0" TargetMode="External"/><Relationship Id="rId2" Type="http://schemas.openxmlformats.org/officeDocument/2006/relationships/hyperlink" Target="https://wiki.eosc-hub.eu/display/EOSC/WP8+Competence+Centr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osc-hub.eu/display/EOSC/Community+requirements+DB" TargetMode="External"/><Relationship Id="rId2" Type="http://schemas.openxmlformats.org/officeDocument/2006/relationships/hyperlink" Target="https://www.eosc-hub.eu/deliverable/d105-requirements-and-gap-analysis-report-first-version-under-ec-revie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jira.eosc-hub.eu/projects/EOSCWP10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arketplace.eosc-portal.eu/about_project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E5888FF4-7091-F547-BED3-1E8B9F928902}"/>
              </a:ext>
            </a:extLst>
          </p:cNvPr>
          <p:cNvSpPr txBox="1">
            <a:spLocks/>
          </p:cNvSpPr>
          <p:nvPr/>
        </p:nvSpPr>
        <p:spPr>
          <a:xfrm>
            <a:off x="1343472" y="3011566"/>
            <a:ext cx="9793088" cy="576065"/>
          </a:xfrm>
          <a:prstGeom prst="rect">
            <a:avLst/>
          </a:prstGeom>
        </p:spPr>
        <p:txBody>
          <a:bodyPr vert="horz">
            <a:scene3d>
              <a:camera prst="orthographicFront"/>
              <a:lightRig rig="threePt" dir="t"/>
            </a:scene3d>
            <a:sp3d contourW="12700">
              <a:contourClr>
                <a:srgbClr val="1C3046"/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sz="3600" dirty="0">
                <a:solidFill>
                  <a:srgbClr val="1C3046"/>
                </a:solidFill>
                <a:latin typeface="+mn-lt"/>
              </a:rPr>
              <a:t>EOSC Early Adopter Programme Call 1</a:t>
            </a:r>
            <a:endParaRPr lang="en-GB" sz="3600" b="1" dirty="0">
              <a:solidFill>
                <a:srgbClr val="1C3046"/>
              </a:solidFill>
              <a:latin typeface="+mn-lt"/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DA40618A-E780-6B4C-9F22-53ADEAFB468E}"/>
              </a:ext>
            </a:extLst>
          </p:cNvPr>
          <p:cNvSpPr txBox="1">
            <a:spLocks/>
          </p:cNvSpPr>
          <p:nvPr/>
        </p:nvSpPr>
        <p:spPr>
          <a:xfrm>
            <a:off x="1343472" y="3717032"/>
            <a:ext cx="9793088" cy="576065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sz="2000" b="0" dirty="0">
                <a:solidFill>
                  <a:srgbClr val="B5892D"/>
                </a:solidFill>
                <a:latin typeface="+mn-lt"/>
              </a:rPr>
              <a:t>Diego Scardaci – T10.3 leader and AMB co-chair (EGI Foundation)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7AD28B-C595-4505-A53C-4A8CA5E69B72}"/>
              </a:ext>
            </a:extLst>
          </p:cNvPr>
          <p:cNvSpPr txBox="1"/>
          <p:nvPr/>
        </p:nvSpPr>
        <p:spPr>
          <a:xfrm>
            <a:off x="4055096" y="4941168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srgbClr val="1C3046"/>
                </a:solidFill>
              </a:rPr>
              <a:t>Dissemination level</a:t>
            </a:r>
            <a:r>
              <a:rPr lang="en-GB" sz="1600" dirty="0">
                <a:solidFill>
                  <a:srgbClr val="1C3046"/>
                </a:solidFill>
              </a:rPr>
              <a:t>: Public/Confidential </a:t>
            </a:r>
            <a:r>
              <a:rPr lang="en-GB" sz="1600" i="1" dirty="0">
                <a:solidFill>
                  <a:srgbClr val="1C3046"/>
                </a:solidFill>
              </a:rPr>
              <a:t>If confidential, please define:</a:t>
            </a:r>
          </a:p>
          <a:p>
            <a:pPr lvl="0"/>
            <a:r>
              <a:rPr lang="en-GB" sz="1600" dirty="0">
                <a:solidFill>
                  <a:srgbClr val="1C3046"/>
                </a:solidFill>
              </a:rPr>
              <a:t>Disclosing Party: (those disclosing confidential information)</a:t>
            </a:r>
          </a:p>
          <a:p>
            <a:r>
              <a:rPr lang="en-GB" sz="1600" dirty="0">
                <a:solidFill>
                  <a:srgbClr val="1C3046"/>
                </a:solidFill>
              </a:rPr>
              <a:t>Recipient Party: (to whom this information is disclosed, default: project consortium)</a:t>
            </a:r>
          </a:p>
        </p:txBody>
      </p:sp>
    </p:spTree>
    <p:extLst>
      <p:ext uri="{BB962C8B-B14F-4D97-AF65-F5344CB8AC3E}">
        <p14:creationId xmlns:p14="http://schemas.microsoft.com/office/powerpoint/2010/main" val="464063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17F6E0C-FA57-4FF6-859B-11AAE3DEC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Implementation</a:t>
            </a:r>
          </a:p>
          <a:p>
            <a:r>
              <a:rPr lang="en-US" dirty="0"/>
              <a:t>Role of the Shepherds</a:t>
            </a:r>
            <a:endParaRPr lang="en-GB" dirty="0"/>
          </a:p>
          <a:p>
            <a:r>
              <a:rPr lang="en-GB" dirty="0"/>
              <a:t>Use case analysis and requirements gathering</a:t>
            </a:r>
          </a:p>
          <a:p>
            <a:r>
              <a:rPr lang="en-GB" dirty="0"/>
              <a:t>EOSC Portal &amp; Marketplace</a:t>
            </a:r>
          </a:p>
          <a:p>
            <a:r>
              <a:rPr lang="en-GB" dirty="0"/>
              <a:t>OCRE</a:t>
            </a:r>
          </a:p>
          <a:p>
            <a:r>
              <a:rPr lang="en-US" dirty="0"/>
              <a:t>Report from the shepherds</a:t>
            </a:r>
            <a:endParaRPr lang="en-GB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6F90-7FE8-496A-B124-08E94EE988BB}" type="datetime1">
              <a:rPr lang="en-GB" smtClean="0"/>
              <a:t>06/12/2019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485FFF1-3E6E-48DC-A526-9B22CB1DF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466147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B6C4738-5D5D-445A-8B93-BA2503C81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New task in WP8 Competence </a:t>
            </a:r>
            <a:r>
              <a:rPr lang="en-US" dirty="0" err="1"/>
              <a:t>Centres</a:t>
            </a:r>
            <a:r>
              <a:rPr lang="en-US" dirty="0"/>
              <a:t> (</a:t>
            </a:r>
            <a:r>
              <a:rPr lang="en-US" dirty="0">
                <a:hlinkClick r:id="rId2"/>
              </a:rPr>
              <a:t>https://wiki.eosc-hub.eu/display/EOSC/WP8+Competence+Centres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WP led by Gergely Sipos (EGI.eu)</a:t>
            </a:r>
          </a:p>
          <a:p>
            <a:pPr lvl="1"/>
            <a:r>
              <a:rPr lang="en-US" dirty="0"/>
              <a:t>T8.9 Early Adopter </a:t>
            </a:r>
            <a:r>
              <a:rPr lang="en-US" dirty="0" err="1"/>
              <a:t>Programme</a:t>
            </a:r>
            <a:r>
              <a:rPr lang="en-US" dirty="0"/>
              <a:t> pilots led by Diego </a:t>
            </a:r>
            <a:r>
              <a:rPr lang="en-US" dirty="0" err="1"/>
              <a:t>Scardaci</a:t>
            </a:r>
            <a:r>
              <a:rPr lang="en-US" dirty="0"/>
              <a:t> (EGI.eu)</a:t>
            </a:r>
          </a:p>
          <a:p>
            <a:r>
              <a:rPr lang="en-US" dirty="0"/>
              <a:t>Wiki page and mailing list to be created</a:t>
            </a:r>
          </a:p>
          <a:p>
            <a:r>
              <a:rPr lang="en-US" dirty="0"/>
              <a:t>Indigo entry and google folder to be created</a:t>
            </a:r>
          </a:p>
          <a:p>
            <a:r>
              <a:rPr lang="en-US" dirty="0"/>
              <a:t>Official start of the activities: 1</a:t>
            </a:r>
            <a:r>
              <a:rPr lang="en-US" baseline="30000" dirty="0"/>
              <a:t>st</a:t>
            </a:r>
            <a:r>
              <a:rPr lang="en-US" dirty="0"/>
              <a:t> Dec 2019 </a:t>
            </a:r>
            <a:r>
              <a:rPr lang="en-US" dirty="0">
                <a:sym typeface="Wingdings" panose="05000000000000000000" pitchFamily="2" charset="2"/>
              </a:rPr>
              <a:t> 12 months</a:t>
            </a:r>
            <a:endParaRPr lang="en-US" dirty="0"/>
          </a:p>
          <a:p>
            <a:r>
              <a:rPr lang="en-US" dirty="0" err="1"/>
              <a:t>Finalise</a:t>
            </a:r>
            <a:r>
              <a:rPr lang="en-US" dirty="0"/>
              <a:t> technical plan with information about providers:</a:t>
            </a:r>
          </a:p>
          <a:p>
            <a:pPr lvl="1"/>
            <a:r>
              <a:rPr lang="en-US" dirty="0"/>
              <a:t>Refer to </a:t>
            </a:r>
            <a:r>
              <a:rPr lang="en-US" dirty="0">
                <a:hlinkClick r:id="rId3"/>
              </a:rPr>
              <a:t>https://docs.google.com/spreadsheets/d/1OJOrmH8MdT3FDyv86nIo6KmSkV3YYdlgf0QCND16ruM/edit#gid=0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174574-6989-4AE8-B474-5714056F6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06/12/2019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C0A4F9-5E21-475C-9E7C-DB1A2FD4B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D9850A6-CF36-4767-BABD-A46FBA896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960771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2CD8C0-34EC-44BB-A885-DC0376833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066801"/>
            <a:ext cx="11521280" cy="505697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Keep contact with the Principal Investigator (PI) of the project;</a:t>
            </a:r>
          </a:p>
          <a:p>
            <a:r>
              <a:rPr lang="en-US" dirty="0"/>
              <a:t>Support the PI in identifying the providers that will supply the requested resource capacity and services leveraging on processes (SOCRM) and services (Marketplace) of the project.</a:t>
            </a:r>
          </a:p>
          <a:p>
            <a:r>
              <a:rPr lang="en-US" dirty="0"/>
              <a:t>Ensure that a project is defined in the marketplace</a:t>
            </a:r>
          </a:p>
          <a:p>
            <a:r>
              <a:rPr lang="en-US" dirty="0"/>
              <a:t>The shepherd is responsible for an excellent customer experience</a:t>
            </a:r>
          </a:p>
          <a:p>
            <a:pPr lvl="1"/>
            <a:r>
              <a:rPr lang="en-US" dirty="0"/>
              <a:t>Ensure that efficient and prompt communication channels between PI and providers are established</a:t>
            </a:r>
          </a:p>
          <a:p>
            <a:pPr lvl="1"/>
            <a:r>
              <a:rPr lang="en-US" dirty="0"/>
              <a:t>Take actions if the due attention is not provided:, if the enabling of a service takes too much time, or if pledged capacities are not provided in time, etc.</a:t>
            </a:r>
          </a:p>
          <a:p>
            <a:r>
              <a:rPr lang="en-US" dirty="0"/>
              <a:t>Clarify any details that are necessary to select adequate capacity and providers.</a:t>
            </a:r>
          </a:p>
          <a:p>
            <a:r>
              <a:rPr lang="en-US" dirty="0"/>
              <a:t>Assist the PI on contacting technical experts </a:t>
            </a:r>
            <a:r>
              <a:rPr lang="en-US" dirty="0">
                <a:sym typeface="Wingdings" panose="05000000000000000000" pitchFamily="2" charset="2"/>
              </a:rPr>
              <a:t> T10.3 can help you on this</a:t>
            </a:r>
            <a:r>
              <a:rPr lang="en-US" dirty="0"/>
              <a:t>.</a:t>
            </a:r>
          </a:p>
          <a:p>
            <a:r>
              <a:rPr lang="en-US" dirty="0"/>
              <a:t>Periodically report to the project technical coordinator and the AMB co-chairs about the status of the project and promptly inform them in case of any relevant issue</a:t>
            </a:r>
          </a:p>
          <a:p>
            <a:pPr lvl="1"/>
            <a:r>
              <a:rPr lang="en-US" b="1" dirty="0"/>
              <a:t>Monthly meetings</a:t>
            </a:r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53BB5F-3767-48FC-8BE3-A3C0D0427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06/12/2019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7F56CD-AB30-46AE-886A-1F8E20C07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205E3ED-FFE0-4658-B07D-F5F5257AD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Role of the Shepherds</a:t>
            </a:r>
          </a:p>
        </p:txBody>
      </p:sp>
    </p:spTree>
    <p:extLst>
      <p:ext uri="{BB962C8B-B14F-4D97-AF65-F5344CB8AC3E}">
        <p14:creationId xmlns:p14="http://schemas.microsoft.com/office/powerpoint/2010/main" val="3580310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BD7C4D2-8DAF-47BA-B982-BB1CE8749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 methodology defined in T10.3</a:t>
            </a:r>
          </a:p>
          <a:p>
            <a:pPr lvl="1"/>
            <a:r>
              <a:rPr lang="en-US" dirty="0"/>
              <a:t>Refer to D10.5: </a:t>
            </a:r>
            <a:r>
              <a:rPr lang="en-US" dirty="0">
                <a:hlinkClick r:id="rId2"/>
              </a:rPr>
              <a:t>https://www.eosc-hub.eu/deliverable/d105-requirements-and-gap-analysis-report-first-version-under-ec-review</a:t>
            </a:r>
            <a:endParaRPr lang="en-US" dirty="0"/>
          </a:p>
          <a:p>
            <a:r>
              <a:rPr lang="en-US" dirty="0"/>
              <a:t>New entry for your project in the </a:t>
            </a:r>
            <a:r>
              <a:rPr lang="en-US" dirty="0">
                <a:hlinkClick r:id="rId3"/>
              </a:rPr>
              <a:t>Community Requirement Database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User stories</a:t>
            </a:r>
          </a:p>
          <a:p>
            <a:pPr lvl="1"/>
            <a:r>
              <a:rPr lang="en-US" dirty="0"/>
              <a:t>Use cases</a:t>
            </a:r>
          </a:p>
          <a:p>
            <a:pPr lvl="1"/>
            <a:r>
              <a:rPr lang="en-US" dirty="0"/>
              <a:t>Technical requirements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>
                <a:hlinkClick r:id="rId4"/>
              </a:rPr>
              <a:t>EOSC-hub WP10 JIRA project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08BD24-3F5F-4B79-BD6A-30D8EE33B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06/12/2019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B7218F-2C9F-4A78-BAD4-ABDB00BE7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2FCFC6D-0822-4CB6-AF71-2C924089A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Use case analysis and requirements gathering</a:t>
            </a: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358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B01854D-729B-4206-AFC5-E326DCBA1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project in the EOSC Portal and Marketplace</a:t>
            </a:r>
          </a:p>
          <a:p>
            <a:pPr lvl="1"/>
            <a:r>
              <a:rPr lang="en-US" dirty="0">
                <a:hlinkClick r:id="rId2"/>
              </a:rPr>
              <a:t>https://marketplace.eosc-portal.eu/about_projects</a:t>
            </a:r>
            <a:endParaRPr lang="en-US" dirty="0"/>
          </a:p>
          <a:p>
            <a:r>
              <a:rPr lang="en-US" dirty="0"/>
              <a:t>Submit an order for each service you need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FCA2C2-C88A-4495-9CA4-B85912760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06/12/2019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EDF65D-AFAF-486E-9B6B-B7B813EA0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ABBB669-479E-41D9-9156-8402BA4FE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EOSC Portal and Marketplace</a:t>
            </a:r>
          </a:p>
        </p:txBody>
      </p:sp>
    </p:spTree>
    <p:extLst>
      <p:ext uri="{BB962C8B-B14F-4D97-AF65-F5344CB8AC3E}">
        <p14:creationId xmlns:p14="http://schemas.microsoft.com/office/powerpoint/2010/main" val="196573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6E2573C-EF4C-491A-B35C-C98E7A477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Vouchers from OCRE project are available to integrate the computing and storage resources</a:t>
            </a:r>
          </a:p>
          <a:p>
            <a:pPr lvl="1"/>
            <a:r>
              <a:rPr lang="en-US" dirty="0"/>
              <a:t>Cloud Bursting</a:t>
            </a:r>
          </a:p>
          <a:p>
            <a:pPr lvl="1"/>
            <a:r>
              <a:rPr lang="en-US" dirty="0"/>
              <a:t>2K Euro x voucher</a:t>
            </a:r>
          </a:p>
          <a:p>
            <a:r>
              <a:rPr lang="en-US" dirty="0"/>
              <a:t>Vouchers fit well for HTC computing</a:t>
            </a:r>
          </a:p>
          <a:p>
            <a:r>
              <a:rPr lang="en-US" dirty="0"/>
              <a:t>Vouchers do not fit well to deploy long-running services</a:t>
            </a:r>
          </a:p>
          <a:p>
            <a:r>
              <a:rPr lang="en-US" dirty="0"/>
              <a:t>“Mapping the sensitivity of mitigation scenarios to societal choices” project could benefit from vouchers</a:t>
            </a:r>
          </a:p>
          <a:p>
            <a:r>
              <a:rPr lang="en-US" dirty="0"/>
              <a:t>Other projects?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AF1146-0C85-40EC-81F8-9FD1E8F32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06/12/2019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46FFFB-37C3-45D2-A1FB-C34480CB9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3CB2946-39B9-4AE6-A951-E85B270CF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OCRE</a:t>
            </a:r>
          </a:p>
        </p:txBody>
      </p:sp>
    </p:spTree>
    <p:extLst>
      <p:ext uri="{BB962C8B-B14F-4D97-AF65-F5344CB8AC3E}">
        <p14:creationId xmlns:p14="http://schemas.microsoft.com/office/powerpoint/2010/main" val="4025959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EC239F-3E2F-46C9-9E59-119A8F14E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Towards an e-infrastructure for plant phenotyping - Nicolas </a:t>
            </a:r>
            <a:r>
              <a:rPr lang="en-US" dirty="0" err="1"/>
              <a:t>Cazenave</a:t>
            </a:r>
            <a:r>
              <a:rPr lang="en-US" dirty="0"/>
              <a:t> (CINES)</a:t>
            </a:r>
          </a:p>
          <a:p>
            <a:r>
              <a:rPr lang="en-US" dirty="0"/>
              <a:t>Mapping the sensitivity of mitigation scenarios to societal choices - Alessandro </a:t>
            </a:r>
            <a:r>
              <a:rPr lang="en-US" dirty="0" err="1"/>
              <a:t>Costantini</a:t>
            </a:r>
            <a:r>
              <a:rPr lang="en-US" dirty="0"/>
              <a:t> (INFN)</a:t>
            </a:r>
          </a:p>
          <a:p>
            <a:r>
              <a:rPr lang="en-US" dirty="0"/>
              <a:t>STARS4ALL - </a:t>
            </a:r>
            <a:r>
              <a:rPr lang="en-US" dirty="0" err="1"/>
              <a:t>Daan</a:t>
            </a:r>
            <a:r>
              <a:rPr lang="en-US" dirty="0"/>
              <a:t> </a:t>
            </a:r>
            <a:r>
              <a:rPr lang="en-US" dirty="0" err="1"/>
              <a:t>Broeder</a:t>
            </a:r>
            <a:r>
              <a:rPr lang="en-US" dirty="0"/>
              <a:t> (KNAW/</a:t>
            </a:r>
            <a:r>
              <a:rPr lang="en-US" dirty="0" err="1"/>
              <a:t>HuC</a:t>
            </a:r>
            <a:r>
              <a:rPr lang="en-US" dirty="0"/>
              <a:t> DI)</a:t>
            </a:r>
          </a:p>
          <a:p>
            <a:r>
              <a:rPr lang="en-US" dirty="0"/>
              <a:t>Transitioning EMSO ERIC Data Management Platform to production - </a:t>
            </a:r>
            <a:r>
              <a:rPr lang="it-IT" dirty="0"/>
              <a:t>Giuseppe La Rocca (EGI Foundation)</a:t>
            </a:r>
          </a:p>
          <a:p>
            <a:r>
              <a:rPr lang="en-US" dirty="0"/>
              <a:t>Big Data Analytics for agricultural monitoring using Copernicus Sentinels and EU open data sets - Björn </a:t>
            </a:r>
            <a:r>
              <a:rPr lang="en-US" dirty="0" err="1"/>
              <a:t>Backeberg</a:t>
            </a:r>
            <a:r>
              <a:rPr lang="en-US" dirty="0"/>
              <a:t> (EGI Foundation)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F3F825-7DF8-4814-8931-B822406A1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06/12/2019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1A1870-C47A-4988-B7B3-AB450D64B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60BCB9-15BB-4F2C-8323-87FEFE700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Reports </a:t>
            </a:r>
            <a:r>
              <a:rPr lang="en-US" dirty="0"/>
              <a:t>from the shepherds</a:t>
            </a:r>
          </a:p>
        </p:txBody>
      </p:sp>
    </p:spTree>
    <p:extLst>
      <p:ext uri="{BB962C8B-B14F-4D97-AF65-F5344CB8AC3E}">
        <p14:creationId xmlns:p14="http://schemas.microsoft.com/office/powerpoint/2010/main" val="1422027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1548766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OSC_HUB_16-9_ppt_template_v0.8" id="{8DB138ED-F999-4E5E-AFD0-12EA3FB52E1E}" vid="{C7DA8598-46A9-41FB-9598-1F55E769143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EOSC_HUB_16-9_ppt_template_v0.8 (1)</Template>
  <TotalTime>174</TotalTime>
  <Words>578</Words>
  <Application>Microsoft Office PowerPoint</Application>
  <PresentationFormat>Widescreen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Source Sans Pro</vt:lpstr>
      <vt:lpstr>Wingdings</vt:lpstr>
      <vt:lpstr>slide_base</vt:lpstr>
      <vt:lpstr>PowerPoint Presentation</vt:lpstr>
      <vt:lpstr>Outline</vt:lpstr>
      <vt:lpstr>Implementation</vt:lpstr>
      <vt:lpstr>Role of the Shepherds</vt:lpstr>
      <vt:lpstr>Use case analysis and requirements gathering </vt:lpstr>
      <vt:lpstr>EOSC Portal and Marketplace</vt:lpstr>
      <vt:lpstr>OCRE</vt:lpstr>
      <vt:lpstr>Reports from the shepherds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Diego Scardaci</dc:creator>
  <cp:lastModifiedBy>Diego</cp:lastModifiedBy>
  <cp:revision>20</cp:revision>
  <dcterms:created xsi:type="dcterms:W3CDTF">2019-06-17T08:23:44Z</dcterms:created>
  <dcterms:modified xsi:type="dcterms:W3CDTF">2019-12-06T10:38:53Z</dcterms:modified>
</cp:coreProperties>
</file>