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1" r:id="rId1"/>
    <p:sldMasterId id="2147483712" r:id="rId2"/>
    <p:sldMasterId id="2147483713" r:id="rId3"/>
    <p:sldMasterId id="2147483714" r:id="rId4"/>
    <p:sldMasterId id="2147483715" r:id="rId5"/>
  </p:sldMasterIdLst>
  <p:notesMasterIdLst>
    <p:notesMasterId r:id="rId3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70bc5d047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g70bc5d047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64394bd5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g64394bd5c9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70bc5d092c_1_90:notes"/>
          <p:cNvSpPr txBox="1">
            <a:spLocks noGrp="1"/>
          </p:cNvSpPr>
          <p:nvPr>
            <p:ph type="body" idx="1"/>
          </p:nvPr>
        </p:nvSpPr>
        <p:spPr>
          <a:xfrm>
            <a:off x="685800" y="4400640"/>
            <a:ext cx="5486100" cy="360030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None/>
            </a:pPr>
            <a:r>
              <a:rPr lang="en"/>
              <a:t>The Open Source components JRC uses in the DIAS pilots.</a:t>
            </a:r>
            <a:endParaRPr/>
          </a:p>
        </p:txBody>
      </p:sp>
      <p:sp>
        <p:nvSpPr>
          <p:cNvPr id="344" name="Google Shape;344;g70bc5d092c_1_90:notes"/>
          <p:cNvSpPr txBox="1"/>
          <p:nvPr/>
        </p:nvSpPr>
        <p:spPr>
          <a:xfrm>
            <a:off x="3884760" y="8685360"/>
            <a:ext cx="2971500" cy="458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 sz="1800"/>
              <a:t>11</a:t>
            </a:fld>
            <a:endParaRPr sz="1800"/>
          </a:p>
        </p:txBody>
      </p:sp>
      <p:sp>
        <p:nvSpPr>
          <p:cNvPr id="345" name="Google Shape;345;g70bc5d092c_1_9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p1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3:notes"/>
          <p:cNvSpPr txBox="1">
            <a:spLocks noGrp="1"/>
          </p:cNvSpPr>
          <p:nvPr>
            <p:ph type="body" idx="1"/>
          </p:nvPr>
        </p:nvSpPr>
        <p:spPr>
          <a:xfrm>
            <a:off x="685800" y="4400640"/>
            <a:ext cx="5486040" cy="3600360"/>
          </a:xfrm>
          <a:prstGeom prst="rect">
            <a:avLst/>
          </a:prstGeom>
          <a:noFill/>
          <a:ln>
            <a:noFill/>
          </a:ln>
        </p:spPr>
        <p:txBody>
          <a:bodyPr spcFirstLastPara="1" wrap="square" lIns="0" tIns="91425" rIns="0" bIns="91425" anchor="t" anchorCtr="0">
            <a:noAutofit/>
          </a:bodyPr>
          <a:lstStyle/>
          <a:p>
            <a:pPr marL="0" lvl="0" indent="0" algn="l" rtl="0">
              <a:lnSpc>
                <a:spcPct val="100000"/>
              </a:lnSpc>
              <a:spcBef>
                <a:spcPts val="0"/>
              </a:spcBef>
              <a:spcAft>
                <a:spcPts val="0"/>
              </a:spcAft>
              <a:buNone/>
            </a:pPr>
            <a:r>
              <a:rPr lang="en" sz="1200">
                <a:solidFill>
                  <a:srgbClr val="000000"/>
                </a:solidFill>
                <a:latin typeface="Arial"/>
                <a:ea typeface="Arial"/>
                <a:cs typeface="Arial"/>
                <a:sym typeface="Arial"/>
              </a:rPr>
              <a:t>Example “reduction” of S1 time stacks for use in machine learning. </a:t>
            </a:r>
            <a:endParaRPr/>
          </a:p>
        </p:txBody>
      </p:sp>
      <p:sp>
        <p:nvSpPr>
          <p:cNvPr id="373" name="Google Shape;373;p13:notes"/>
          <p:cNvSpPr txBox="1"/>
          <p:nvPr/>
        </p:nvSpPr>
        <p:spPr>
          <a:xfrm>
            <a:off x="3884760" y="8685360"/>
            <a:ext cx="2971440" cy="4582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 sz="1800"/>
              <a:t>13</a:t>
            </a:fld>
            <a:endParaRPr sz="1800"/>
          </a:p>
        </p:txBody>
      </p:sp>
      <p:sp>
        <p:nvSpPr>
          <p:cNvPr id="374" name="Google Shape;374;p1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7:notes"/>
          <p:cNvSpPr txBox="1">
            <a:spLocks noGrp="1"/>
          </p:cNvSpPr>
          <p:nvPr>
            <p:ph type="body" idx="1"/>
          </p:nvPr>
        </p:nvSpPr>
        <p:spPr>
          <a:xfrm>
            <a:off x="685800" y="4400640"/>
            <a:ext cx="5486040" cy="3600360"/>
          </a:xfrm>
          <a:prstGeom prst="rect">
            <a:avLst/>
          </a:prstGeom>
          <a:noFill/>
          <a:ln>
            <a:noFill/>
          </a:ln>
        </p:spPr>
        <p:txBody>
          <a:bodyPr spcFirstLastPara="1" wrap="square" lIns="0" tIns="91425" rIns="0" bIns="91425" anchor="t" anchorCtr="0">
            <a:noAutofit/>
          </a:bodyPr>
          <a:lstStyle/>
          <a:p>
            <a:pPr marL="0" lvl="0" indent="0" algn="l" rtl="0">
              <a:spcBef>
                <a:spcPts val="0"/>
              </a:spcBef>
              <a:spcAft>
                <a:spcPts val="0"/>
              </a:spcAft>
              <a:buNone/>
            </a:pPr>
            <a:r>
              <a:rPr lang="en"/>
              <a:t>For each of the CbM pilot countries, we can generate time series for any of the agricultural parcels, e.g. for Sentinel-1 calibrated geocoded backscattering coefficients (Level 2 derived from S1 GRD using the Sentinel-1 toolbox)</a:t>
            </a:r>
            <a:endParaRPr/>
          </a:p>
        </p:txBody>
      </p:sp>
      <p:sp>
        <p:nvSpPr>
          <p:cNvPr id="380" name="Google Shape;380;p17:notes"/>
          <p:cNvSpPr txBox="1"/>
          <p:nvPr/>
        </p:nvSpPr>
        <p:spPr>
          <a:xfrm>
            <a:off x="3884760" y="8685360"/>
            <a:ext cx="2971440" cy="4582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 sz="1800"/>
              <a:t>14</a:t>
            </a:fld>
            <a:endParaRPr sz="1800"/>
          </a:p>
        </p:txBody>
      </p:sp>
      <p:sp>
        <p:nvSpPr>
          <p:cNvPr id="381" name="Google Shape;381;p1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64394bd5c9_0_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64394bd5c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6-day coherence, Level 2 derived from S1 SLC, using the Sentinel-1 toolbox</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64394bd5c9_0_1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4394bd5c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Level 2A Sentinel-2 (atmospherically corrected by ESA using SEN2COR)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70c2d1ba76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70c2d1ba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slide, we show an overview of an outlier identified in a series of Sentinel-2 chips over the relevant part of the growing season.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70bc5d047b_0_6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70bc5d047b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slide, we show an overview of an outlier identified in a series of Sentinel-2 chips over the relevant part of the growing season.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64394bd5c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1" name="Google Shape;411;g64394bd5c9_0_1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p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64394bd5c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g64394bd5c9_0_1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6b7a0f07c9_0_22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6b7a0f07c9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6b7a0f07c9_0_1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g6b7a0f07c9_0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64394bd5c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FWC financed by DG AGRI (not GROW). DIAS spent most of their resources on core archive and infrastructure. Until now, they have done little to look into advanced solutions (they have few incentives to do so). This can only be done inside the federated EOSC. DIAS is a natural extension of a federated EOSC. ESA no longer maintains an on-line access to the LRA.  </a:t>
            </a:r>
            <a:endParaRPr/>
          </a:p>
        </p:txBody>
      </p:sp>
      <p:sp>
        <p:nvSpPr>
          <p:cNvPr id="439" name="Google Shape;439;g64394bd5c9_0_2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5" name="Google Shape;445;p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b7a0f07c9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g6b7a0f07c9_0_23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6b7a0f07c9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g6b7a0f07c9_0_23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515007950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g515007950c_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6b7a0f07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6b7a0f07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g6b7a0f07c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6b7a0f07c9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g6b7a0f07c9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6b7a0f07c9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6b7a0f07c9_0_13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g6b7a0f07c9_0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body" idx="1"/>
          </p:nvPr>
        </p:nvSpPr>
        <p:spPr>
          <a:xfrm>
            <a:off x="1814400" y="1490400"/>
            <a:ext cx="67719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5" name="Google Shape;45;p11"/>
          <p:cNvSpPr txBox="1">
            <a:spLocks noGrp="1"/>
          </p:cNvSpPr>
          <p:nvPr>
            <p:ph type="body" idx="2"/>
          </p:nvPr>
        </p:nvSpPr>
        <p:spPr>
          <a:xfrm>
            <a:off x="1814400" y="2030130"/>
            <a:ext cx="67719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9" name="Google Shape;49;p12"/>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0" name="Google Shape;50;p12"/>
          <p:cNvSpPr txBox="1">
            <a:spLocks noGrp="1"/>
          </p:cNvSpPr>
          <p:nvPr>
            <p:ph type="body" idx="3"/>
          </p:nvPr>
        </p:nvSpPr>
        <p:spPr>
          <a:xfrm>
            <a:off x="5284440" y="203013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1" name="Google Shape;51;p12"/>
          <p:cNvSpPr txBox="1">
            <a:spLocks noGrp="1"/>
          </p:cNvSpPr>
          <p:nvPr>
            <p:ph type="body" idx="4"/>
          </p:nvPr>
        </p:nvSpPr>
        <p:spPr>
          <a:xfrm>
            <a:off x="1814400" y="203013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3"/>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5" name="Google Shape;55;p13"/>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pic>
        <p:nvPicPr>
          <p:cNvPr id="56" name="Google Shape;56;p13"/>
          <p:cNvPicPr preferRelativeResize="0"/>
          <p:nvPr/>
        </p:nvPicPr>
        <p:blipFill rotWithShape="1">
          <a:blip r:embed="rId2">
            <a:alphaModFix/>
          </a:blip>
          <a:srcRect/>
          <a:stretch/>
        </p:blipFill>
        <p:spPr>
          <a:xfrm>
            <a:off x="6524640" y="2029860"/>
            <a:ext cx="617760" cy="492750"/>
          </a:xfrm>
          <a:prstGeom prst="rect">
            <a:avLst/>
          </a:prstGeom>
          <a:noFill/>
          <a:ln>
            <a:noFill/>
          </a:ln>
        </p:spPr>
      </p:pic>
      <p:pic>
        <p:nvPicPr>
          <p:cNvPr id="57" name="Google Shape;57;p13"/>
          <p:cNvPicPr preferRelativeResize="0"/>
          <p:nvPr/>
        </p:nvPicPr>
        <p:blipFill rotWithShape="1">
          <a:blip r:embed="rId2">
            <a:alphaModFix/>
          </a:blip>
          <a:srcRect/>
          <a:stretch/>
        </p:blipFill>
        <p:spPr>
          <a:xfrm>
            <a:off x="3054600" y="2029860"/>
            <a:ext cx="617760" cy="4927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64"/>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6"/>
          <p:cNvSpPr txBox="1">
            <a:spLocks noGrp="1"/>
          </p:cNvSpPr>
          <p:nvPr>
            <p:ph type="subTitle" idx="1"/>
          </p:nvPr>
        </p:nvSpPr>
        <p:spPr>
          <a:xfrm>
            <a:off x="1814400" y="1490400"/>
            <a:ext cx="6771900" cy="1033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7"/>
          <p:cNvSpPr txBox="1">
            <a:spLocks noGrp="1"/>
          </p:cNvSpPr>
          <p:nvPr>
            <p:ph type="body" idx="1"/>
          </p:nvPr>
        </p:nvSpPr>
        <p:spPr>
          <a:xfrm>
            <a:off x="1814400" y="1490400"/>
            <a:ext cx="67719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body" idx="1"/>
          </p:nvPr>
        </p:nvSpPr>
        <p:spPr>
          <a:xfrm>
            <a:off x="1814400" y="1490400"/>
            <a:ext cx="33045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74" name="Google Shape;74;p18"/>
          <p:cNvSpPr txBox="1">
            <a:spLocks noGrp="1"/>
          </p:cNvSpPr>
          <p:nvPr>
            <p:ph type="body" idx="2"/>
          </p:nvPr>
        </p:nvSpPr>
        <p:spPr>
          <a:xfrm>
            <a:off x="5284440" y="1490400"/>
            <a:ext cx="33045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77"/>
        <p:cNvGrpSpPr/>
        <p:nvPr/>
      </p:nvGrpSpPr>
      <p:grpSpPr>
        <a:xfrm>
          <a:off x="0" y="0"/>
          <a:ext cx="0" cy="0"/>
          <a:chOff x="0" y="0"/>
          <a:chExt cx="0" cy="0"/>
        </a:xfrm>
      </p:grpSpPr>
      <p:sp>
        <p:nvSpPr>
          <p:cNvPr id="78" name="Google Shape;78;p20"/>
          <p:cNvSpPr txBox="1">
            <a:spLocks noGrp="1"/>
          </p:cNvSpPr>
          <p:nvPr>
            <p:ph type="subTitle" idx="1"/>
          </p:nvPr>
        </p:nvSpPr>
        <p:spPr>
          <a:xfrm>
            <a:off x="457200" y="205200"/>
            <a:ext cx="8229300" cy="231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1"/>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2" name="Google Shape;82;p21"/>
          <p:cNvSpPr txBox="1">
            <a:spLocks noGrp="1"/>
          </p:cNvSpPr>
          <p:nvPr>
            <p:ph type="body" idx="2"/>
          </p:nvPr>
        </p:nvSpPr>
        <p:spPr>
          <a:xfrm>
            <a:off x="1814400" y="203013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3" name="Google Shape;83;p21"/>
          <p:cNvSpPr txBox="1">
            <a:spLocks noGrp="1"/>
          </p:cNvSpPr>
          <p:nvPr>
            <p:ph type="body" idx="3"/>
          </p:nvPr>
        </p:nvSpPr>
        <p:spPr>
          <a:xfrm>
            <a:off x="5284440" y="1490400"/>
            <a:ext cx="33045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subTitle" idx="1"/>
          </p:nvPr>
        </p:nvSpPr>
        <p:spPr>
          <a:xfrm>
            <a:off x="1814400" y="1490400"/>
            <a:ext cx="6771900" cy="1033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84"/>
        <p:cNvGrpSpPr/>
        <p:nvPr/>
      </p:nvGrpSpPr>
      <p:grpSpPr>
        <a:xfrm>
          <a:off x="0" y="0"/>
          <a:ext cx="0" cy="0"/>
          <a:chOff x="0" y="0"/>
          <a:chExt cx="0" cy="0"/>
        </a:xfrm>
      </p:grpSpPr>
      <p:sp>
        <p:nvSpPr>
          <p:cNvPr id="85" name="Google Shape;85;p22"/>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2"/>
          <p:cNvSpPr txBox="1">
            <a:spLocks noGrp="1"/>
          </p:cNvSpPr>
          <p:nvPr>
            <p:ph type="body" idx="1"/>
          </p:nvPr>
        </p:nvSpPr>
        <p:spPr>
          <a:xfrm>
            <a:off x="1814400" y="1490400"/>
            <a:ext cx="33045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7" name="Google Shape;87;p22"/>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8" name="Google Shape;88;p22"/>
          <p:cNvSpPr txBox="1">
            <a:spLocks noGrp="1"/>
          </p:cNvSpPr>
          <p:nvPr>
            <p:ph type="body" idx="3"/>
          </p:nvPr>
        </p:nvSpPr>
        <p:spPr>
          <a:xfrm>
            <a:off x="5284440" y="203013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89"/>
        <p:cNvGrpSpPr/>
        <p:nvPr/>
      </p:nvGrpSpPr>
      <p:grpSpPr>
        <a:xfrm>
          <a:off x="0" y="0"/>
          <a:ext cx="0" cy="0"/>
          <a:chOff x="0" y="0"/>
          <a:chExt cx="0" cy="0"/>
        </a:xfrm>
      </p:grpSpPr>
      <p:sp>
        <p:nvSpPr>
          <p:cNvPr id="90" name="Google Shape;90;p23"/>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3"/>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2" name="Google Shape;92;p23"/>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3" name="Google Shape;93;p23"/>
          <p:cNvSpPr txBox="1">
            <a:spLocks noGrp="1"/>
          </p:cNvSpPr>
          <p:nvPr>
            <p:ph type="body" idx="3"/>
          </p:nvPr>
        </p:nvSpPr>
        <p:spPr>
          <a:xfrm>
            <a:off x="1814400" y="2030130"/>
            <a:ext cx="67716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94"/>
        <p:cNvGrpSpPr/>
        <p:nvPr/>
      </p:nvGrpSpPr>
      <p:grpSpPr>
        <a:xfrm>
          <a:off x="0" y="0"/>
          <a:ext cx="0" cy="0"/>
          <a:chOff x="0" y="0"/>
          <a:chExt cx="0" cy="0"/>
        </a:xfrm>
      </p:grpSpPr>
      <p:sp>
        <p:nvSpPr>
          <p:cNvPr id="95" name="Google Shape;95;p24"/>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4"/>
          <p:cNvSpPr txBox="1">
            <a:spLocks noGrp="1"/>
          </p:cNvSpPr>
          <p:nvPr>
            <p:ph type="body" idx="1"/>
          </p:nvPr>
        </p:nvSpPr>
        <p:spPr>
          <a:xfrm>
            <a:off x="1814400" y="1490400"/>
            <a:ext cx="67719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7" name="Google Shape;97;p24"/>
          <p:cNvSpPr txBox="1">
            <a:spLocks noGrp="1"/>
          </p:cNvSpPr>
          <p:nvPr>
            <p:ph type="body" idx="2"/>
          </p:nvPr>
        </p:nvSpPr>
        <p:spPr>
          <a:xfrm>
            <a:off x="1814400" y="2030130"/>
            <a:ext cx="67719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98"/>
        <p:cNvGrpSpPr/>
        <p:nvPr/>
      </p:nvGrpSpPr>
      <p:grpSpPr>
        <a:xfrm>
          <a:off x="0" y="0"/>
          <a:ext cx="0" cy="0"/>
          <a:chOff x="0" y="0"/>
          <a:chExt cx="0" cy="0"/>
        </a:xfrm>
      </p:grpSpPr>
      <p:sp>
        <p:nvSpPr>
          <p:cNvPr id="99" name="Google Shape;99;p25"/>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5"/>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1" name="Google Shape;101;p25"/>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2" name="Google Shape;102;p25"/>
          <p:cNvSpPr txBox="1">
            <a:spLocks noGrp="1"/>
          </p:cNvSpPr>
          <p:nvPr>
            <p:ph type="body" idx="3"/>
          </p:nvPr>
        </p:nvSpPr>
        <p:spPr>
          <a:xfrm>
            <a:off x="5284440" y="203013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3" name="Google Shape;103;p25"/>
          <p:cNvSpPr txBox="1">
            <a:spLocks noGrp="1"/>
          </p:cNvSpPr>
          <p:nvPr>
            <p:ph type="body" idx="4"/>
          </p:nvPr>
        </p:nvSpPr>
        <p:spPr>
          <a:xfrm>
            <a:off x="1814400" y="203013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6"/>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7" name="Google Shape;107;p26"/>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pic>
        <p:nvPicPr>
          <p:cNvPr id="108" name="Google Shape;108;p26"/>
          <p:cNvPicPr preferRelativeResize="0"/>
          <p:nvPr/>
        </p:nvPicPr>
        <p:blipFill rotWithShape="1">
          <a:blip r:embed="rId2">
            <a:alphaModFix/>
          </a:blip>
          <a:srcRect/>
          <a:stretch/>
        </p:blipFill>
        <p:spPr>
          <a:xfrm>
            <a:off x="6524640" y="2029860"/>
            <a:ext cx="617760" cy="492750"/>
          </a:xfrm>
          <a:prstGeom prst="rect">
            <a:avLst/>
          </a:prstGeom>
          <a:noFill/>
          <a:ln>
            <a:noFill/>
          </a:ln>
        </p:spPr>
      </p:pic>
      <p:pic>
        <p:nvPicPr>
          <p:cNvPr id="109" name="Google Shape;109;p26"/>
          <p:cNvPicPr preferRelativeResize="0"/>
          <p:nvPr/>
        </p:nvPicPr>
        <p:blipFill rotWithShape="1">
          <a:blip r:embed="rId2">
            <a:alphaModFix/>
          </a:blip>
          <a:srcRect/>
          <a:stretch/>
        </p:blipFill>
        <p:spPr>
          <a:xfrm>
            <a:off x="3054600" y="2029860"/>
            <a:ext cx="617760" cy="4927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JRC introduction">
  <p:cSld name="JRC introduction">
    <p:spTree>
      <p:nvGrpSpPr>
        <p:cNvPr id="1" name="Shape 110"/>
        <p:cNvGrpSpPr/>
        <p:nvPr/>
      </p:nvGrpSpPr>
      <p:grpSpPr>
        <a:xfrm>
          <a:off x="0" y="0"/>
          <a:ext cx="0" cy="0"/>
          <a:chOff x="0" y="0"/>
          <a:chExt cx="0" cy="0"/>
        </a:xfrm>
      </p:grpSpPr>
      <p:pic>
        <p:nvPicPr>
          <p:cNvPr id="111" name="Google Shape;111;p27" descr="JRC-city-presentation.jpg"/>
          <p:cNvPicPr preferRelativeResize="0"/>
          <p:nvPr/>
        </p:nvPicPr>
        <p:blipFill rotWithShape="1">
          <a:blip r:embed="rId2">
            <a:alphaModFix/>
          </a:blip>
          <a:srcRect/>
          <a:stretch/>
        </p:blipFill>
        <p:spPr>
          <a:xfrm>
            <a:off x="0" y="0"/>
            <a:ext cx="9144004" cy="4495801"/>
          </a:xfrm>
          <a:prstGeom prst="rect">
            <a:avLst/>
          </a:prstGeom>
          <a:noFill/>
          <a:ln>
            <a:noFill/>
          </a:ln>
        </p:spPr>
      </p:pic>
      <p:sp>
        <p:nvSpPr>
          <p:cNvPr id="112" name="Google Shape;112;p27"/>
          <p:cNvSpPr/>
          <p:nvPr/>
        </p:nvSpPr>
        <p:spPr>
          <a:xfrm>
            <a:off x="6676" y="692029"/>
            <a:ext cx="9137100" cy="900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700" b="1" i="0" u="none" strike="noStrike" cap="none">
                <a:solidFill>
                  <a:srgbClr val="093B37"/>
                </a:solidFill>
                <a:latin typeface="Verdana"/>
                <a:ea typeface="Verdana"/>
                <a:cs typeface="Verdana"/>
                <a:sym typeface="Verdana"/>
              </a:rPr>
              <a:t>The European Commission’s science </a:t>
            </a:r>
            <a:endParaRPr sz="1100"/>
          </a:p>
          <a:p>
            <a:pPr marL="0" marR="0" lvl="0" indent="0" algn="ctr" rtl="0">
              <a:spcBef>
                <a:spcPts val="0"/>
              </a:spcBef>
              <a:spcAft>
                <a:spcPts val="0"/>
              </a:spcAft>
              <a:buNone/>
            </a:pPr>
            <a:r>
              <a:rPr lang="en" sz="2700" b="1" i="0" u="none" strike="noStrike" cap="none">
                <a:solidFill>
                  <a:srgbClr val="093B37"/>
                </a:solidFill>
                <a:latin typeface="Verdana"/>
                <a:ea typeface="Verdana"/>
                <a:cs typeface="Verdana"/>
                <a:sym typeface="Verdana"/>
              </a:rPr>
              <a:t>and knowledge service</a:t>
            </a:r>
            <a:endParaRPr sz="2700" b="1" i="0" u="none" strike="noStrike" cap="none">
              <a:solidFill>
                <a:srgbClr val="093B37"/>
              </a:solidFill>
              <a:latin typeface="Verdana"/>
              <a:ea typeface="Verdana"/>
              <a:cs typeface="Verdana"/>
              <a:sym typeface="Verdana"/>
            </a:endParaRPr>
          </a:p>
        </p:txBody>
      </p:sp>
      <p:sp>
        <p:nvSpPr>
          <p:cNvPr id="113" name="Google Shape;113;p27"/>
          <p:cNvSpPr/>
          <p:nvPr/>
        </p:nvSpPr>
        <p:spPr>
          <a:xfrm>
            <a:off x="2817375" y="1935936"/>
            <a:ext cx="3516000" cy="43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b="0" i="0" u="none" strike="noStrike" cap="none">
                <a:solidFill>
                  <a:srgbClr val="093B37"/>
                </a:solidFill>
                <a:latin typeface="Verdana"/>
                <a:ea typeface="Verdana"/>
                <a:cs typeface="Verdana"/>
                <a:sym typeface="Verdana"/>
              </a:rPr>
              <a:t>Joint Research Centre</a:t>
            </a:r>
            <a:endParaRPr sz="2400" b="0">
              <a:solidFill>
                <a:srgbClr val="093B37"/>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250"/>
                                        <p:tgtEl>
                                          <p:spTgt spid="112"/>
                                        </p:tgtEl>
                                      </p:cBhvr>
                                    </p:animEffect>
                                  </p:childTnLst>
                                </p:cTn>
                              </p:par>
                              <p:par>
                                <p:cTn id="8" presetID="10" presetClass="entr" presetSubtype="0" fill="hold"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fade">
                                      <p:cBhvr>
                                        <p:cTn id="10" dur="75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21"/>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22"/>
        <p:cNvGrpSpPr/>
        <p:nvPr/>
      </p:nvGrpSpPr>
      <p:grpSpPr>
        <a:xfrm>
          <a:off x="0" y="0"/>
          <a:ext cx="0" cy="0"/>
          <a:chOff x="0" y="0"/>
          <a:chExt cx="0" cy="0"/>
        </a:xfrm>
      </p:grpSpPr>
      <p:sp>
        <p:nvSpPr>
          <p:cNvPr id="123" name="Google Shape;123;p30"/>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30"/>
          <p:cNvSpPr txBox="1">
            <a:spLocks noGrp="1"/>
          </p:cNvSpPr>
          <p:nvPr>
            <p:ph type="subTitle" idx="1"/>
          </p:nvPr>
        </p:nvSpPr>
        <p:spPr>
          <a:xfrm>
            <a:off x="1814400" y="1490400"/>
            <a:ext cx="6771900" cy="1033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25"/>
        <p:cNvGrpSpPr/>
        <p:nvPr/>
      </p:nvGrpSpPr>
      <p:grpSpPr>
        <a:xfrm>
          <a:off x="0" y="0"/>
          <a:ext cx="0" cy="0"/>
          <a:chOff x="0" y="0"/>
          <a:chExt cx="0" cy="0"/>
        </a:xfrm>
      </p:grpSpPr>
      <p:sp>
        <p:nvSpPr>
          <p:cNvPr id="126" name="Google Shape;126;p31"/>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31"/>
          <p:cNvSpPr txBox="1">
            <a:spLocks noGrp="1"/>
          </p:cNvSpPr>
          <p:nvPr>
            <p:ph type="body" idx="1"/>
          </p:nvPr>
        </p:nvSpPr>
        <p:spPr>
          <a:xfrm>
            <a:off x="1814400" y="1490400"/>
            <a:ext cx="67719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28"/>
        <p:cNvGrpSpPr/>
        <p:nvPr/>
      </p:nvGrpSpPr>
      <p:grpSpPr>
        <a:xfrm>
          <a:off x="0" y="0"/>
          <a:ext cx="0" cy="0"/>
          <a:chOff x="0" y="0"/>
          <a:chExt cx="0" cy="0"/>
        </a:xfrm>
      </p:grpSpPr>
      <p:sp>
        <p:nvSpPr>
          <p:cNvPr id="129" name="Google Shape;129;p32"/>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32"/>
          <p:cNvSpPr txBox="1">
            <a:spLocks noGrp="1"/>
          </p:cNvSpPr>
          <p:nvPr>
            <p:ph type="body" idx="1"/>
          </p:nvPr>
        </p:nvSpPr>
        <p:spPr>
          <a:xfrm>
            <a:off x="1814400" y="1490400"/>
            <a:ext cx="33045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1" name="Google Shape;131;p32"/>
          <p:cNvSpPr txBox="1">
            <a:spLocks noGrp="1"/>
          </p:cNvSpPr>
          <p:nvPr>
            <p:ph type="body" idx="2"/>
          </p:nvPr>
        </p:nvSpPr>
        <p:spPr>
          <a:xfrm>
            <a:off x="5284440" y="1490400"/>
            <a:ext cx="33045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
          <p:cNvSpPr txBox="1">
            <a:spLocks noGrp="1"/>
          </p:cNvSpPr>
          <p:nvPr>
            <p:ph type="body" idx="1"/>
          </p:nvPr>
        </p:nvSpPr>
        <p:spPr>
          <a:xfrm>
            <a:off x="1814400" y="1490400"/>
            <a:ext cx="67719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33"/>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34"/>
        <p:cNvGrpSpPr/>
        <p:nvPr/>
      </p:nvGrpSpPr>
      <p:grpSpPr>
        <a:xfrm>
          <a:off x="0" y="0"/>
          <a:ext cx="0" cy="0"/>
          <a:chOff x="0" y="0"/>
          <a:chExt cx="0" cy="0"/>
        </a:xfrm>
      </p:grpSpPr>
      <p:sp>
        <p:nvSpPr>
          <p:cNvPr id="135" name="Google Shape;135;p34"/>
          <p:cNvSpPr txBox="1">
            <a:spLocks noGrp="1"/>
          </p:cNvSpPr>
          <p:nvPr>
            <p:ph type="subTitle" idx="1"/>
          </p:nvPr>
        </p:nvSpPr>
        <p:spPr>
          <a:xfrm>
            <a:off x="457200" y="205200"/>
            <a:ext cx="8229300" cy="231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36"/>
        <p:cNvGrpSpPr/>
        <p:nvPr/>
      </p:nvGrpSpPr>
      <p:grpSpPr>
        <a:xfrm>
          <a:off x="0" y="0"/>
          <a:ext cx="0" cy="0"/>
          <a:chOff x="0" y="0"/>
          <a:chExt cx="0" cy="0"/>
        </a:xfrm>
      </p:grpSpPr>
      <p:sp>
        <p:nvSpPr>
          <p:cNvPr id="137" name="Google Shape;137;p35"/>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35"/>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9" name="Google Shape;139;p35"/>
          <p:cNvSpPr txBox="1">
            <a:spLocks noGrp="1"/>
          </p:cNvSpPr>
          <p:nvPr>
            <p:ph type="body" idx="2"/>
          </p:nvPr>
        </p:nvSpPr>
        <p:spPr>
          <a:xfrm>
            <a:off x="1814400" y="203013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0" name="Google Shape;140;p35"/>
          <p:cNvSpPr txBox="1">
            <a:spLocks noGrp="1"/>
          </p:cNvSpPr>
          <p:nvPr>
            <p:ph type="body" idx="3"/>
          </p:nvPr>
        </p:nvSpPr>
        <p:spPr>
          <a:xfrm>
            <a:off x="5284440" y="1490400"/>
            <a:ext cx="33045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41"/>
        <p:cNvGrpSpPr/>
        <p:nvPr/>
      </p:nvGrpSpPr>
      <p:grpSpPr>
        <a:xfrm>
          <a:off x="0" y="0"/>
          <a:ext cx="0" cy="0"/>
          <a:chOff x="0" y="0"/>
          <a:chExt cx="0" cy="0"/>
        </a:xfrm>
      </p:grpSpPr>
      <p:sp>
        <p:nvSpPr>
          <p:cNvPr id="142" name="Google Shape;142;p36"/>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6"/>
          <p:cNvSpPr txBox="1">
            <a:spLocks noGrp="1"/>
          </p:cNvSpPr>
          <p:nvPr>
            <p:ph type="body" idx="1"/>
          </p:nvPr>
        </p:nvSpPr>
        <p:spPr>
          <a:xfrm>
            <a:off x="1814400" y="1490400"/>
            <a:ext cx="33045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4" name="Google Shape;144;p36"/>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5" name="Google Shape;145;p36"/>
          <p:cNvSpPr txBox="1">
            <a:spLocks noGrp="1"/>
          </p:cNvSpPr>
          <p:nvPr>
            <p:ph type="body" idx="3"/>
          </p:nvPr>
        </p:nvSpPr>
        <p:spPr>
          <a:xfrm>
            <a:off x="5284440" y="203013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46"/>
        <p:cNvGrpSpPr/>
        <p:nvPr/>
      </p:nvGrpSpPr>
      <p:grpSpPr>
        <a:xfrm>
          <a:off x="0" y="0"/>
          <a:ext cx="0" cy="0"/>
          <a:chOff x="0" y="0"/>
          <a:chExt cx="0" cy="0"/>
        </a:xfrm>
      </p:grpSpPr>
      <p:sp>
        <p:nvSpPr>
          <p:cNvPr id="147" name="Google Shape;147;p37"/>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37"/>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9" name="Google Shape;149;p37"/>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0" name="Google Shape;150;p37"/>
          <p:cNvSpPr txBox="1">
            <a:spLocks noGrp="1"/>
          </p:cNvSpPr>
          <p:nvPr>
            <p:ph type="body" idx="3"/>
          </p:nvPr>
        </p:nvSpPr>
        <p:spPr>
          <a:xfrm>
            <a:off x="1814400" y="2030130"/>
            <a:ext cx="67716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51"/>
        <p:cNvGrpSpPr/>
        <p:nvPr/>
      </p:nvGrpSpPr>
      <p:grpSpPr>
        <a:xfrm>
          <a:off x="0" y="0"/>
          <a:ext cx="0" cy="0"/>
          <a:chOff x="0" y="0"/>
          <a:chExt cx="0" cy="0"/>
        </a:xfrm>
      </p:grpSpPr>
      <p:sp>
        <p:nvSpPr>
          <p:cNvPr id="152" name="Google Shape;152;p38"/>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38"/>
          <p:cNvSpPr txBox="1">
            <a:spLocks noGrp="1"/>
          </p:cNvSpPr>
          <p:nvPr>
            <p:ph type="body" idx="1"/>
          </p:nvPr>
        </p:nvSpPr>
        <p:spPr>
          <a:xfrm>
            <a:off x="1814400" y="1490400"/>
            <a:ext cx="67719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4" name="Google Shape;154;p38"/>
          <p:cNvSpPr txBox="1">
            <a:spLocks noGrp="1"/>
          </p:cNvSpPr>
          <p:nvPr>
            <p:ph type="body" idx="2"/>
          </p:nvPr>
        </p:nvSpPr>
        <p:spPr>
          <a:xfrm>
            <a:off x="1814400" y="2030130"/>
            <a:ext cx="67719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55"/>
        <p:cNvGrpSpPr/>
        <p:nvPr/>
      </p:nvGrpSpPr>
      <p:grpSpPr>
        <a:xfrm>
          <a:off x="0" y="0"/>
          <a:ext cx="0" cy="0"/>
          <a:chOff x="0" y="0"/>
          <a:chExt cx="0" cy="0"/>
        </a:xfrm>
      </p:grpSpPr>
      <p:sp>
        <p:nvSpPr>
          <p:cNvPr id="156" name="Google Shape;156;p39"/>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9"/>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8" name="Google Shape;158;p39"/>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9" name="Google Shape;159;p39"/>
          <p:cNvSpPr txBox="1">
            <a:spLocks noGrp="1"/>
          </p:cNvSpPr>
          <p:nvPr>
            <p:ph type="body" idx="3"/>
          </p:nvPr>
        </p:nvSpPr>
        <p:spPr>
          <a:xfrm>
            <a:off x="5284440" y="203013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0" name="Google Shape;160;p39"/>
          <p:cNvSpPr txBox="1">
            <a:spLocks noGrp="1"/>
          </p:cNvSpPr>
          <p:nvPr>
            <p:ph type="body" idx="4"/>
          </p:nvPr>
        </p:nvSpPr>
        <p:spPr>
          <a:xfrm>
            <a:off x="1814400" y="203013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61"/>
        <p:cNvGrpSpPr/>
        <p:nvPr/>
      </p:nvGrpSpPr>
      <p:grpSpPr>
        <a:xfrm>
          <a:off x="0" y="0"/>
          <a:ext cx="0" cy="0"/>
          <a:chOff x="0" y="0"/>
          <a:chExt cx="0" cy="0"/>
        </a:xfrm>
      </p:grpSpPr>
      <p:sp>
        <p:nvSpPr>
          <p:cNvPr id="162" name="Google Shape;162;p40"/>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40"/>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4" name="Google Shape;164;p40"/>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pic>
        <p:nvPicPr>
          <p:cNvPr id="165" name="Google Shape;165;p40"/>
          <p:cNvPicPr preferRelativeResize="0"/>
          <p:nvPr/>
        </p:nvPicPr>
        <p:blipFill rotWithShape="1">
          <a:blip r:embed="rId2">
            <a:alphaModFix/>
          </a:blip>
          <a:srcRect/>
          <a:stretch/>
        </p:blipFill>
        <p:spPr>
          <a:xfrm>
            <a:off x="6524640" y="2029860"/>
            <a:ext cx="617760" cy="492750"/>
          </a:xfrm>
          <a:prstGeom prst="rect">
            <a:avLst/>
          </a:prstGeom>
          <a:noFill/>
          <a:ln>
            <a:noFill/>
          </a:ln>
        </p:spPr>
      </p:pic>
      <p:pic>
        <p:nvPicPr>
          <p:cNvPr id="166" name="Google Shape;166;p40"/>
          <p:cNvPicPr preferRelativeResize="0"/>
          <p:nvPr/>
        </p:nvPicPr>
        <p:blipFill rotWithShape="1">
          <a:blip r:embed="rId2">
            <a:alphaModFix/>
          </a:blip>
          <a:srcRect/>
          <a:stretch/>
        </p:blipFill>
        <p:spPr>
          <a:xfrm>
            <a:off x="3054600" y="2029860"/>
            <a:ext cx="617760" cy="4927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7"/>
        <p:cNvGrpSpPr/>
        <p:nvPr/>
      </p:nvGrpSpPr>
      <p:grpSpPr>
        <a:xfrm>
          <a:off x="0" y="0"/>
          <a:ext cx="0" cy="0"/>
          <a:chOff x="0" y="0"/>
          <a:chExt cx="0" cy="0"/>
        </a:xfrm>
      </p:grpSpPr>
      <p:sp>
        <p:nvSpPr>
          <p:cNvPr id="168" name="Google Shape;168;p41"/>
          <p:cNvSpPr txBox="1">
            <a:spLocks noGrp="1"/>
          </p:cNvSpPr>
          <p:nvPr>
            <p:ph type="title"/>
          </p:nvPr>
        </p:nvSpPr>
        <p:spPr>
          <a:xfrm>
            <a:off x="0" y="1270661"/>
            <a:ext cx="9144000" cy="1139100"/>
          </a:xfrm>
          <a:prstGeom prst="rect">
            <a:avLst/>
          </a:prstGeom>
          <a:noFill/>
          <a:ln>
            <a:noFill/>
          </a:ln>
        </p:spPr>
        <p:txBody>
          <a:bodyPr spcFirstLastPara="1" wrap="square" lIns="68575" tIns="34275" rIns="68575" bIns="34275" anchor="t" anchorCtr="0">
            <a:noAutofit/>
          </a:bodyPr>
          <a:lstStyle>
            <a:lvl1pPr marR="0" lvl="0" algn="ctr" rtl="0">
              <a:lnSpc>
                <a:spcPct val="100000"/>
              </a:lnSpc>
              <a:spcBef>
                <a:spcPts val="0"/>
              </a:spcBef>
              <a:spcAft>
                <a:spcPts val="0"/>
              </a:spcAft>
              <a:buClr>
                <a:schemeClr val="lt1"/>
              </a:buClr>
              <a:buSzPts val="3300"/>
              <a:buFont typeface="Verdana"/>
              <a:buNone/>
              <a:defRPr sz="3300" b="1" i="0" u="none" strike="noStrike" cap="none">
                <a:solidFill>
                  <a:schemeClr val="lt1"/>
                </a:solidFill>
                <a:latin typeface="Verdana"/>
                <a:ea typeface="Verdana"/>
                <a:cs typeface="Verdana"/>
                <a:sym typeface="Verdana"/>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69" name="Google Shape;169;p41"/>
          <p:cNvSpPr txBox="1">
            <a:spLocks noGrp="1"/>
          </p:cNvSpPr>
          <p:nvPr>
            <p:ph type="body" idx="1"/>
          </p:nvPr>
        </p:nvSpPr>
        <p:spPr>
          <a:xfrm>
            <a:off x="0" y="3199928"/>
            <a:ext cx="9144000" cy="2676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lt1"/>
              </a:buClr>
              <a:buSzPts val="1400"/>
              <a:buFont typeface="Arial"/>
              <a:buNone/>
              <a:defRPr sz="1400" b="1" i="0" u="none" strike="noStrike" cap="none">
                <a:solidFill>
                  <a:schemeClr val="lt1"/>
                </a:solidFill>
                <a:latin typeface="Verdana"/>
                <a:ea typeface="Verdana"/>
                <a:cs typeface="Verdana"/>
                <a:sym typeface="Verdana"/>
              </a:defRPr>
            </a:lvl1pPr>
            <a:lvl2pPr marL="914400" marR="0" lvl="1" indent="-228600" algn="ctr" rtl="0">
              <a:lnSpc>
                <a:spcPct val="90000"/>
              </a:lnSpc>
              <a:spcBef>
                <a:spcPts val="40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2pPr>
            <a:lvl3pPr marL="1371600" marR="0" lvl="2" indent="-228600"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9pPr>
          </a:lstStyle>
          <a:p>
            <a:endParaRPr/>
          </a:p>
        </p:txBody>
      </p:sp>
      <p:sp>
        <p:nvSpPr>
          <p:cNvPr id="170" name="Google Shape;170;p41"/>
          <p:cNvSpPr txBox="1">
            <a:spLocks noGrp="1"/>
          </p:cNvSpPr>
          <p:nvPr>
            <p:ph type="body" idx="2"/>
          </p:nvPr>
        </p:nvSpPr>
        <p:spPr>
          <a:xfrm>
            <a:off x="0" y="3531217"/>
            <a:ext cx="9144000" cy="3384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Verdana"/>
                <a:ea typeface="Verdana"/>
                <a:cs typeface="Verdana"/>
                <a:sym typeface="Verdan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171"/>
        <p:cNvGrpSpPr/>
        <p:nvPr/>
      </p:nvGrpSpPr>
      <p:grpSpPr>
        <a:xfrm>
          <a:off x="0" y="0"/>
          <a:ext cx="0" cy="0"/>
          <a:chOff x="0" y="0"/>
          <a:chExt cx="0" cy="0"/>
        </a:xfrm>
      </p:grpSpPr>
      <p:sp>
        <p:nvSpPr>
          <p:cNvPr id="172" name="Google Shape;172;p42"/>
          <p:cNvSpPr/>
          <p:nvPr/>
        </p:nvSpPr>
        <p:spPr>
          <a:xfrm>
            <a:off x="0" y="1174985"/>
            <a:ext cx="9144000" cy="3322500"/>
          </a:xfrm>
          <a:prstGeom prst="rect">
            <a:avLst/>
          </a:prstGeom>
          <a:solidFill>
            <a:srgbClr val="C1E3E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Times New Roman"/>
              <a:ea typeface="Times New Roman"/>
              <a:cs typeface="Times New Roman"/>
              <a:sym typeface="Times New Roman"/>
            </a:endParaRPr>
          </a:p>
        </p:txBody>
      </p:sp>
      <p:sp>
        <p:nvSpPr>
          <p:cNvPr id="173" name="Google Shape;173;p42"/>
          <p:cNvSpPr/>
          <p:nvPr/>
        </p:nvSpPr>
        <p:spPr>
          <a:xfrm>
            <a:off x="0" y="0"/>
            <a:ext cx="9144000" cy="1079400"/>
          </a:xfrm>
          <a:prstGeom prst="rect">
            <a:avLst/>
          </a:prstGeom>
          <a:solidFill>
            <a:srgbClr val="093B3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a:solidFill>
                <a:srgbClr val="1F3864"/>
              </a:solidFill>
              <a:latin typeface="Arial"/>
              <a:ea typeface="Arial"/>
              <a:cs typeface="Arial"/>
              <a:sym typeface="Arial"/>
            </a:endParaRPr>
          </a:p>
        </p:txBody>
      </p:sp>
      <p:sp>
        <p:nvSpPr>
          <p:cNvPr id="174" name="Google Shape;174;p42"/>
          <p:cNvSpPr txBox="1">
            <a:spLocks noGrp="1"/>
          </p:cNvSpPr>
          <p:nvPr>
            <p:ph type="body" idx="1"/>
          </p:nvPr>
        </p:nvSpPr>
        <p:spPr>
          <a:xfrm>
            <a:off x="704850" y="334309"/>
            <a:ext cx="8172300" cy="744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800"/>
              </a:spcBef>
              <a:spcAft>
                <a:spcPts val="0"/>
              </a:spcAft>
              <a:buClr>
                <a:schemeClr val="lt1"/>
              </a:buClr>
              <a:buSzPts val="2700"/>
              <a:buFont typeface="Arial"/>
              <a:buNone/>
              <a:defRPr sz="2700" b="0" i="0" u="none" strike="noStrike" cap="none">
                <a:solidFill>
                  <a:schemeClr val="lt1"/>
                </a:solidFill>
                <a:latin typeface="Verdana"/>
                <a:ea typeface="Verdana"/>
                <a:cs typeface="Verdana"/>
                <a:sym typeface="Verdana"/>
              </a:defRPr>
            </a:lvl1pPr>
            <a:lvl2pPr marL="914400" marR="0" lvl="1" indent="-400050" algn="l" rtl="0">
              <a:lnSpc>
                <a:spcPct val="90000"/>
              </a:lnSpc>
              <a:spcBef>
                <a:spcPts val="400"/>
              </a:spcBef>
              <a:spcAft>
                <a:spcPts val="0"/>
              </a:spcAft>
              <a:buClr>
                <a:schemeClr val="lt1"/>
              </a:buClr>
              <a:buSzPts val="2700"/>
              <a:buFont typeface="Arial"/>
              <a:buChar char="•"/>
              <a:defRPr sz="2700" b="1" i="0" u="none" strike="noStrike" cap="none">
                <a:solidFill>
                  <a:schemeClr val="lt1"/>
                </a:solidFill>
                <a:latin typeface="Arial"/>
                <a:ea typeface="Arial"/>
                <a:cs typeface="Arial"/>
                <a:sym typeface="Arial"/>
              </a:defRPr>
            </a:lvl2pPr>
            <a:lvl3pPr marL="1371600" marR="0" lvl="2" indent="-400050" algn="l" rtl="0">
              <a:lnSpc>
                <a:spcPct val="90000"/>
              </a:lnSpc>
              <a:spcBef>
                <a:spcPts val="400"/>
              </a:spcBef>
              <a:spcAft>
                <a:spcPts val="0"/>
              </a:spcAft>
              <a:buClr>
                <a:schemeClr val="lt1"/>
              </a:buClr>
              <a:buSzPts val="2700"/>
              <a:buFont typeface="Arial"/>
              <a:buChar char="•"/>
              <a:defRPr sz="2700" b="1" i="0" u="none" strike="noStrike" cap="none">
                <a:solidFill>
                  <a:schemeClr val="lt1"/>
                </a:solidFill>
                <a:latin typeface="Arial"/>
                <a:ea typeface="Arial"/>
                <a:cs typeface="Arial"/>
                <a:sym typeface="Arial"/>
              </a:defRPr>
            </a:lvl3pPr>
            <a:lvl4pPr marL="1828800" marR="0" lvl="3" indent="-400050" algn="l" rtl="0">
              <a:lnSpc>
                <a:spcPct val="90000"/>
              </a:lnSpc>
              <a:spcBef>
                <a:spcPts val="400"/>
              </a:spcBef>
              <a:spcAft>
                <a:spcPts val="0"/>
              </a:spcAft>
              <a:buClr>
                <a:schemeClr val="lt1"/>
              </a:buClr>
              <a:buSzPts val="2700"/>
              <a:buFont typeface="Arial"/>
              <a:buChar char="•"/>
              <a:defRPr sz="2700" b="1" i="0" u="none" strike="noStrike" cap="none">
                <a:solidFill>
                  <a:schemeClr val="lt1"/>
                </a:solidFill>
                <a:latin typeface="Arial"/>
                <a:ea typeface="Arial"/>
                <a:cs typeface="Arial"/>
                <a:sym typeface="Arial"/>
              </a:defRPr>
            </a:lvl4pPr>
            <a:lvl5pPr marL="2286000" marR="0" lvl="4" indent="-400050" algn="l" rtl="0">
              <a:lnSpc>
                <a:spcPct val="90000"/>
              </a:lnSpc>
              <a:spcBef>
                <a:spcPts val="400"/>
              </a:spcBef>
              <a:spcAft>
                <a:spcPts val="0"/>
              </a:spcAft>
              <a:buClr>
                <a:schemeClr val="lt1"/>
              </a:buClr>
              <a:buSzPts val="2700"/>
              <a:buFont typeface="Arial"/>
              <a:buChar char="•"/>
              <a:defRPr sz="2700" b="1"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9pPr>
          </a:lstStyle>
          <a:p>
            <a:endParaRPr/>
          </a:p>
        </p:txBody>
      </p:sp>
      <p:sp>
        <p:nvSpPr>
          <p:cNvPr id="175" name="Google Shape;175;p42"/>
          <p:cNvSpPr txBox="1">
            <a:spLocks noGrp="1"/>
          </p:cNvSpPr>
          <p:nvPr>
            <p:ph type="body" idx="2"/>
          </p:nvPr>
        </p:nvSpPr>
        <p:spPr>
          <a:xfrm>
            <a:off x="704850" y="1323975"/>
            <a:ext cx="8172300" cy="27111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800"/>
              </a:spcBef>
              <a:spcAft>
                <a:spcPts val="0"/>
              </a:spcAft>
              <a:buClr>
                <a:srgbClr val="093B37"/>
              </a:buClr>
              <a:buSzPts val="2100"/>
              <a:buFont typeface="Arial"/>
              <a:buChar char="•"/>
              <a:defRPr sz="2100" b="0" i="0" u="none" strike="noStrike" cap="none">
                <a:solidFill>
                  <a:srgbClr val="093B37"/>
                </a:solidFill>
                <a:latin typeface="Verdana"/>
                <a:ea typeface="Verdana"/>
                <a:cs typeface="Verdana"/>
                <a:sym typeface="Verdana"/>
              </a:defRPr>
            </a:lvl1pPr>
            <a:lvl2pPr marL="914400" marR="0" lvl="1" indent="-361950" algn="l" rtl="0">
              <a:lnSpc>
                <a:spcPct val="90000"/>
              </a:lnSpc>
              <a:spcBef>
                <a:spcPts val="400"/>
              </a:spcBef>
              <a:spcAft>
                <a:spcPts val="0"/>
              </a:spcAft>
              <a:buClr>
                <a:srgbClr val="093B37"/>
              </a:buClr>
              <a:buSzPts val="2100"/>
              <a:buFont typeface="Arial"/>
              <a:buChar char="•"/>
              <a:defRPr sz="2100" b="0" i="0" u="none" strike="noStrike" cap="none">
                <a:solidFill>
                  <a:srgbClr val="093B37"/>
                </a:solidFill>
                <a:latin typeface="Verdana"/>
                <a:ea typeface="Verdana"/>
                <a:cs typeface="Verdana"/>
                <a:sym typeface="Verdana"/>
              </a:defRPr>
            </a:lvl2pPr>
            <a:lvl3pPr marL="1371600" marR="0" lvl="2" indent="-361950" algn="l" rtl="0">
              <a:lnSpc>
                <a:spcPct val="90000"/>
              </a:lnSpc>
              <a:spcBef>
                <a:spcPts val="400"/>
              </a:spcBef>
              <a:spcAft>
                <a:spcPts val="0"/>
              </a:spcAft>
              <a:buClr>
                <a:srgbClr val="093B37"/>
              </a:buClr>
              <a:buSzPts val="2100"/>
              <a:buFont typeface="Arial"/>
              <a:buChar char="•"/>
              <a:defRPr sz="2100" b="0" i="0" u="none" strike="noStrike" cap="none">
                <a:solidFill>
                  <a:srgbClr val="093B37"/>
                </a:solidFill>
                <a:latin typeface="Verdana"/>
                <a:ea typeface="Verdana"/>
                <a:cs typeface="Verdana"/>
                <a:sym typeface="Verdana"/>
              </a:defRPr>
            </a:lvl3pPr>
            <a:lvl4pPr marL="1828800" marR="0" lvl="3" indent="-361950" algn="l" rtl="0">
              <a:lnSpc>
                <a:spcPct val="90000"/>
              </a:lnSpc>
              <a:spcBef>
                <a:spcPts val="400"/>
              </a:spcBef>
              <a:spcAft>
                <a:spcPts val="0"/>
              </a:spcAft>
              <a:buClr>
                <a:srgbClr val="093B37"/>
              </a:buClr>
              <a:buSzPts val="2100"/>
              <a:buFont typeface="Arial"/>
              <a:buChar char="•"/>
              <a:defRPr sz="2100" b="0" i="0" u="none" strike="noStrike" cap="none">
                <a:solidFill>
                  <a:srgbClr val="093B37"/>
                </a:solidFill>
                <a:latin typeface="Verdana"/>
                <a:ea typeface="Verdana"/>
                <a:cs typeface="Verdana"/>
                <a:sym typeface="Verdana"/>
              </a:defRPr>
            </a:lvl4pPr>
            <a:lvl5pPr marL="2286000" marR="0" lvl="4" indent="-361950" algn="l" rtl="0">
              <a:lnSpc>
                <a:spcPct val="90000"/>
              </a:lnSpc>
              <a:spcBef>
                <a:spcPts val="400"/>
              </a:spcBef>
              <a:spcAft>
                <a:spcPts val="0"/>
              </a:spcAft>
              <a:buClr>
                <a:srgbClr val="093B37"/>
              </a:buClr>
              <a:buSzPts val="2100"/>
              <a:buFont typeface="Arial"/>
              <a:buChar char="•"/>
              <a:defRPr sz="2100" b="0" i="0" u="none" strike="noStrike" cap="none">
                <a:solidFill>
                  <a:srgbClr val="093B37"/>
                </a:solidFill>
                <a:latin typeface="Verdana"/>
                <a:ea typeface="Verdana"/>
                <a:cs typeface="Verdana"/>
                <a:sym typeface="Verdan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
          <p:cNvSpPr txBox="1">
            <a:spLocks noGrp="1"/>
          </p:cNvSpPr>
          <p:nvPr>
            <p:ph type="body" idx="1"/>
          </p:nvPr>
        </p:nvSpPr>
        <p:spPr>
          <a:xfrm>
            <a:off x="1814400" y="1490400"/>
            <a:ext cx="33045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 name="Google Shape;22;p5"/>
          <p:cNvSpPr txBox="1">
            <a:spLocks noGrp="1"/>
          </p:cNvSpPr>
          <p:nvPr>
            <p:ph type="body" idx="2"/>
          </p:nvPr>
        </p:nvSpPr>
        <p:spPr>
          <a:xfrm>
            <a:off x="5284440" y="1490400"/>
            <a:ext cx="33045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80"/>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81"/>
        <p:cNvGrpSpPr/>
        <p:nvPr/>
      </p:nvGrpSpPr>
      <p:grpSpPr>
        <a:xfrm>
          <a:off x="0" y="0"/>
          <a:ext cx="0" cy="0"/>
          <a:chOff x="0" y="0"/>
          <a:chExt cx="0" cy="0"/>
        </a:xfrm>
      </p:grpSpPr>
      <p:sp>
        <p:nvSpPr>
          <p:cNvPr id="182" name="Google Shape;182;p45"/>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45"/>
          <p:cNvSpPr txBox="1">
            <a:spLocks noGrp="1"/>
          </p:cNvSpPr>
          <p:nvPr>
            <p:ph type="subTitle" idx="1"/>
          </p:nvPr>
        </p:nvSpPr>
        <p:spPr>
          <a:xfrm>
            <a:off x="1814400" y="1490400"/>
            <a:ext cx="6771900" cy="1033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84"/>
        <p:cNvGrpSpPr/>
        <p:nvPr/>
      </p:nvGrpSpPr>
      <p:grpSpPr>
        <a:xfrm>
          <a:off x="0" y="0"/>
          <a:ext cx="0" cy="0"/>
          <a:chOff x="0" y="0"/>
          <a:chExt cx="0" cy="0"/>
        </a:xfrm>
      </p:grpSpPr>
      <p:sp>
        <p:nvSpPr>
          <p:cNvPr id="185" name="Google Shape;185;p46"/>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46"/>
          <p:cNvSpPr txBox="1">
            <a:spLocks noGrp="1"/>
          </p:cNvSpPr>
          <p:nvPr>
            <p:ph type="body" idx="1"/>
          </p:nvPr>
        </p:nvSpPr>
        <p:spPr>
          <a:xfrm>
            <a:off x="1814400" y="1490400"/>
            <a:ext cx="6771900" cy="10335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87"/>
        <p:cNvGrpSpPr/>
        <p:nvPr/>
      </p:nvGrpSpPr>
      <p:grpSpPr>
        <a:xfrm>
          <a:off x="0" y="0"/>
          <a:ext cx="0" cy="0"/>
          <a:chOff x="0" y="0"/>
          <a:chExt cx="0" cy="0"/>
        </a:xfrm>
      </p:grpSpPr>
      <p:sp>
        <p:nvSpPr>
          <p:cNvPr id="188" name="Google Shape;188;p47"/>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47"/>
          <p:cNvSpPr txBox="1">
            <a:spLocks noGrp="1"/>
          </p:cNvSpPr>
          <p:nvPr>
            <p:ph type="body" idx="1"/>
          </p:nvPr>
        </p:nvSpPr>
        <p:spPr>
          <a:xfrm>
            <a:off x="1814400" y="1490400"/>
            <a:ext cx="3304500" cy="10335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90" name="Google Shape;190;p47"/>
          <p:cNvSpPr txBox="1">
            <a:spLocks noGrp="1"/>
          </p:cNvSpPr>
          <p:nvPr>
            <p:ph type="body" idx="2"/>
          </p:nvPr>
        </p:nvSpPr>
        <p:spPr>
          <a:xfrm>
            <a:off x="5284440" y="1490400"/>
            <a:ext cx="3304500" cy="10335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1"/>
        <p:cNvGrpSpPr/>
        <p:nvPr/>
      </p:nvGrpSpPr>
      <p:grpSpPr>
        <a:xfrm>
          <a:off x="0" y="0"/>
          <a:ext cx="0" cy="0"/>
          <a:chOff x="0" y="0"/>
          <a:chExt cx="0" cy="0"/>
        </a:xfrm>
      </p:grpSpPr>
      <p:sp>
        <p:nvSpPr>
          <p:cNvPr id="192" name="Google Shape;192;p48"/>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93"/>
        <p:cNvGrpSpPr/>
        <p:nvPr/>
      </p:nvGrpSpPr>
      <p:grpSpPr>
        <a:xfrm>
          <a:off x="0" y="0"/>
          <a:ext cx="0" cy="0"/>
          <a:chOff x="0" y="0"/>
          <a:chExt cx="0" cy="0"/>
        </a:xfrm>
      </p:grpSpPr>
      <p:sp>
        <p:nvSpPr>
          <p:cNvPr id="194" name="Google Shape;194;p49"/>
          <p:cNvSpPr txBox="1">
            <a:spLocks noGrp="1"/>
          </p:cNvSpPr>
          <p:nvPr>
            <p:ph type="subTitle" idx="1"/>
          </p:nvPr>
        </p:nvSpPr>
        <p:spPr>
          <a:xfrm>
            <a:off x="457200" y="205200"/>
            <a:ext cx="8229300" cy="231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95"/>
        <p:cNvGrpSpPr/>
        <p:nvPr/>
      </p:nvGrpSpPr>
      <p:grpSpPr>
        <a:xfrm>
          <a:off x="0" y="0"/>
          <a:ext cx="0" cy="0"/>
          <a:chOff x="0" y="0"/>
          <a:chExt cx="0" cy="0"/>
        </a:xfrm>
      </p:grpSpPr>
      <p:sp>
        <p:nvSpPr>
          <p:cNvPr id="196" name="Google Shape;196;p50"/>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50"/>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98" name="Google Shape;198;p50"/>
          <p:cNvSpPr txBox="1">
            <a:spLocks noGrp="1"/>
          </p:cNvSpPr>
          <p:nvPr>
            <p:ph type="body" idx="2"/>
          </p:nvPr>
        </p:nvSpPr>
        <p:spPr>
          <a:xfrm>
            <a:off x="1814400" y="2030130"/>
            <a:ext cx="3304500" cy="4929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99" name="Google Shape;199;p50"/>
          <p:cNvSpPr txBox="1">
            <a:spLocks noGrp="1"/>
          </p:cNvSpPr>
          <p:nvPr>
            <p:ph type="body" idx="3"/>
          </p:nvPr>
        </p:nvSpPr>
        <p:spPr>
          <a:xfrm>
            <a:off x="5284440" y="1490400"/>
            <a:ext cx="3304500" cy="10335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00"/>
        <p:cNvGrpSpPr/>
        <p:nvPr/>
      </p:nvGrpSpPr>
      <p:grpSpPr>
        <a:xfrm>
          <a:off x="0" y="0"/>
          <a:ext cx="0" cy="0"/>
          <a:chOff x="0" y="0"/>
          <a:chExt cx="0" cy="0"/>
        </a:xfrm>
      </p:grpSpPr>
      <p:sp>
        <p:nvSpPr>
          <p:cNvPr id="201" name="Google Shape;201;p51"/>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51"/>
          <p:cNvSpPr txBox="1">
            <a:spLocks noGrp="1"/>
          </p:cNvSpPr>
          <p:nvPr>
            <p:ph type="body" idx="1"/>
          </p:nvPr>
        </p:nvSpPr>
        <p:spPr>
          <a:xfrm>
            <a:off x="1814400" y="1490400"/>
            <a:ext cx="3304500" cy="10335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3" name="Google Shape;203;p51"/>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4" name="Google Shape;204;p51"/>
          <p:cNvSpPr txBox="1">
            <a:spLocks noGrp="1"/>
          </p:cNvSpPr>
          <p:nvPr>
            <p:ph type="body" idx="3"/>
          </p:nvPr>
        </p:nvSpPr>
        <p:spPr>
          <a:xfrm>
            <a:off x="5284440" y="2030130"/>
            <a:ext cx="3304500" cy="4929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205"/>
        <p:cNvGrpSpPr/>
        <p:nvPr/>
      </p:nvGrpSpPr>
      <p:grpSpPr>
        <a:xfrm>
          <a:off x="0" y="0"/>
          <a:ext cx="0" cy="0"/>
          <a:chOff x="0" y="0"/>
          <a:chExt cx="0" cy="0"/>
        </a:xfrm>
      </p:grpSpPr>
      <p:sp>
        <p:nvSpPr>
          <p:cNvPr id="206" name="Google Shape;206;p52"/>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52"/>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8" name="Google Shape;208;p52"/>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9" name="Google Shape;209;p52"/>
          <p:cNvSpPr txBox="1">
            <a:spLocks noGrp="1"/>
          </p:cNvSpPr>
          <p:nvPr>
            <p:ph type="body" idx="3"/>
          </p:nvPr>
        </p:nvSpPr>
        <p:spPr>
          <a:xfrm>
            <a:off x="1814400" y="2030130"/>
            <a:ext cx="6771600" cy="4929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210"/>
        <p:cNvGrpSpPr/>
        <p:nvPr/>
      </p:nvGrpSpPr>
      <p:grpSpPr>
        <a:xfrm>
          <a:off x="0" y="0"/>
          <a:ext cx="0" cy="0"/>
          <a:chOff x="0" y="0"/>
          <a:chExt cx="0" cy="0"/>
        </a:xfrm>
      </p:grpSpPr>
      <p:sp>
        <p:nvSpPr>
          <p:cNvPr id="211" name="Google Shape;211;p53"/>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53"/>
          <p:cNvSpPr txBox="1">
            <a:spLocks noGrp="1"/>
          </p:cNvSpPr>
          <p:nvPr>
            <p:ph type="body" idx="1"/>
          </p:nvPr>
        </p:nvSpPr>
        <p:spPr>
          <a:xfrm>
            <a:off x="1814400" y="1490400"/>
            <a:ext cx="6771900" cy="4929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3" name="Google Shape;213;p53"/>
          <p:cNvSpPr txBox="1">
            <a:spLocks noGrp="1"/>
          </p:cNvSpPr>
          <p:nvPr>
            <p:ph type="body" idx="2"/>
          </p:nvPr>
        </p:nvSpPr>
        <p:spPr>
          <a:xfrm>
            <a:off x="1814400" y="2030130"/>
            <a:ext cx="6771900" cy="4929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214"/>
        <p:cNvGrpSpPr/>
        <p:nvPr/>
      </p:nvGrpSpPr>
      <p:grpSpPr>
        <a:xfrm>
          <a:off x="0" y="0"/>
          <a:ext cx="0" cy="0"/>
          <a:chOff x="0" y="0"/>
          <a:chExt cx="0" cy="0"/>
        </a:xfrm>
      </p:grpSpPr>
      <p:sp>
        <p:nvSpPr>
          <p:cNvPr id="215" name="Google Shape;215;p54"/>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54"/>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7" name="Google Shape;217;p54"/>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8" name="Google Shape;218;p54"/>
          <p:cNvSpPr txBox="1">
            <a:spLocks noGrp="1"/>
          </p:cNvSpPr>
          <p:nvPr>
            <p:ph type="body" idx="3"/>
          </p:nvPr>
        </p:nvSpPr>
        <p:spPr>
          <a:xfrm>
            <a:off x="5284440" y="2030130"/>
            <a:ext cx="3304500" cy="4929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9" name="Google Shape;219;p54"/>
          <p:cNvSpPr txBox="1">
            <a:spLocks noGrp="1"/>
          </p:cNvSpPr>
          <p:nvPr>
            <p:ph type="body" idx="4"/>
          </p:nvPr>
        </p:nvSpPr>
        <p:spPr>
          <a:xfrm>
            <a:off x="1814400" y="2030130"/>
            <a:ext cx="3304500" cy="4929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20"/>
        <p:cNvGrpSpPr/>
        <p:nvPr/>
      </p:nvGrpSpPr>
      <p:grpSpPr>
        <a:xfrm>
          <a:off x="0" y="0"/>
          <a:ext cx="0" cy="0"/>
          <a:chOff x="0" y="0"/>
          <a:chExt cx="0" cy="0"/>
        </a:xfrm>
      </p:grpSpPr>
      <p:sp>
        <p:nvSpPr>
          <p:cNvPr id="221" name="Google Shape;221;p55"/>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55"/>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3" name="Google Shape;223;p55"/>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pic>
        <p:nvPicPr>
          <p:cNvPr id="224" name="Google Shape;224;p55"/>
          <p:cNvPicPr preferRelativeResize="0"/>
          <p:nvPr/>
        </p:nvPicPr>
        <p:blipFill rotWithShape="1">
          <a:blip r:embed="rId2">
            <a:alphaModFix/>
          </a:blip>
          <a:srcRect/>
          <a:stretch/>
        </p:blipFill>
        <p:spPr>
          <a:xfrm>
            <a:off x="6524640" y="2029860"/>
            <a:ext cx="617760" cy="492750"/>
          </a:xfrm>
          <a:prstGeom prst="rect">
            <a:avLst/>
          </a:prstGeom>
          <a:noFill/>
          <a:ln>
            <a:noFill/>
          </a:ln>
        </p:spPr>
      </p:pic>
      <p:pic>
        <p:nvPicPr>
          <p:cNvPr id="225" name="Google Shape;225;p55"/>
          <p:cNvPicPr preferRelativeResize="0"/>
          <p:nvPr/>
        </p:nvPicPr>
        <p:blipFill rotWithShape="1">
          <a:blip r:embed="rId2">
            <a:alphaModFix/>
          </a:blip>
          <a:srcRect/>
          <a:stretch/>
        </p:blipFill>
        <p:spPr>
          <a:xfrm>
            <a:off x="3054600" y="2029860"/>
            <a:ext cx="617760" cy="4927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32"/>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233"/>
        <p:cNvGrpSpPr/>
        <p:nvPr/>
      </p:nvGrpSpPr>
      <p:grpSpPr>
        <a:xfrm>
          <a:off x="0" y="0"/>
          <a:ext cx="0" cy="0"/>
          <a:chOff x="0" y="0"/>
          <a:chExt cx="0" cy="0"/>
        </a:xfrm>
      </p:grpSpPr>
      <p:sp>
        <p:nvSpPr>
          <p:cNvPr id="234" name="Google Shape;234;p58"/>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58"/>
          <p:cNvSpPr txBox="1">
            <a:spLocks noGrp="1"/>
          </p:cNvSpPr>
          <p:nvPr>
            <p:ph type="subTitle" idx="1"/>
          </p:nvPr>
        </p:nvSpPr>
        <p:spPr>
          <a:xfrm>
            <a:off x="1814400" y="1490400"/>
            <a:ext cx="6771900" cy="1033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36"/>
        <p:cNvGrpSpPr/>
        <p:nvPr/>
      </p:nvGrpSpPr>
      <p:grpSpPr>
        <a:xfrm>
          <a:off x="0" y="0"/>
          <a:ext cx="0" cy="0"/>
          <a:chOff x="0" y="0"/>
          <a:chExt cx="0" cy="0"/>
        </a:xfrm>
      </p:grpSpPr>
      <p:sp>
        <p:nvSpPr>
          <p:cNvPr id="237" name="Google Shape;237;p59"/>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59"/>
          <p:cNvSpPr txBox="1">
            <a:spLocks noGrp="1"/>
          </p:cNvSpPr>
          <p:nvPr>
            <p:ph type="body" idx="1"/>
          </p:nvPr>
        </p:nvSpPr>
        <p:spPr>
          <a:xfrm>
            <a:off x="1814400" y="1490400"/>
            <a:ext cx="67719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39"/>
        <p:cNvGrpSpPr/>
        <p:nvPr/>
      </p:nvGrpSpPr>
      <p:grpSpPr>
        <a:xfrm>
          <a:off x="0" y="0"/>
          <a:ext cx="0" cy="0"/>
          <a:chOff x="0" y="0"/>
          <a:chExt cx="0" cy="0"/>
        </a:xfrm>
      </p:grpSpPr>
      <p:sp>
        <p:nvSpPr>
          <p:cNvPr id="240" name="Google Shape;240;p60"/>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60"/>
          <p:cNvSpPr txBox="1">
            <a:spLocks noGrp="1"/>
          </p:cNvSpPr>
          <p:nvPr>
            <p:ph type="body" idx="1"/>
          </p:nvPr>
        </p:nvSpPr>
        <p:spPr>
          <a:xfrm>
            <a:off x="1814400" y="1490400"/>
            <a:ext cx="33045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42" name="Google Shape;242;p60"/>
          <p:cNvSpPr txBox="1">
            <a:spLocks noGrp="1"/>
          </p:cNvSpPr>
          <p:nvPr>
            <p:ph type="body" idx="2"/>
          </p:nvPr>
        </p:nvSpPr>
        <p:spPr>
          <a:xfrm>
            <a:off x="5284440" y="1490400"/>
            <a:ext cx="33045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3"/>
        <p:cNvGrpSpPr/>
        <p:nvPr/>
      </p:nvGrpSpPr>
      <p:grpSpPr>
        <a:xfrm>
          <a:off x="0" y="0"/>
          <a:ext cx="0" cy="0"/>
          <a:chOff x="0" y="0"/>
          <a:chExt cx="0" cy="0"/>
        </a:xfrm>
      </p:grpSpPr>
      <p:sp>
        <p:nvSpPr>
          <p:cNvPr id="244" name="Google Shape;244;p61"/>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45"/>
        <p:cNvGrpSpPr/>
        <p:nvPr/>
      </p:nvGrpSpPr>
      <p:grpSpPr>
        <a:xfrm>
          <a:off x="0" y="0"/>
          <a:ext cx="0" cy="0"/>
          <a:chOff x="0" y="0"/>
          <a:chExt cx="0" cy="0"/>
        </a:xfrm>
      </p:grpSpPr>
      <p:sp>
        <p:nvSpPr>
          <p:cNvPr id="246" name="Google Shape;246;p62"/>
          <p:cNvSpPr txBox="1">
            <a:spLocks noGrp="1"/>
          </p:cNvSpPr>
          <p:nvPr>
            <p:ph type="subTitle" idx="1"/>
          </p:nvPr>
        </p:nvSpPr>
        <p:spPr>
          <a:xfrm>
            <a:off x="457200" y="205200"/>
            <a:ext cx="8229300" cy="231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47"/>
        <p:cNvGrpSpPr/>
        <p:nvPr/>
      </p:nvGrpSpPr>
      <p:grpSpPr>
        <a:xfrm>
          <a:off x="0" y="0"/>
          <a:ext cx="0" cy="0"/>
          <a:chOff x="0" y="0"/>
          <a:chExt cx="0" cy="0"/>
        </a:xfrm>
      </p:grpSpPr>
      <p:sp>
        <p:nvSpPr>
          <p:cNvPr id="248" name="Google Shape;248;p63"/>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63"/>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0" name="Google Shape;250;p63"/>
          <p:cNvSpPr txBox="1">
            <a:spLocks noGrp="1"/>
          </p:cNvSpPr>
          <p:nvPr>
            <p:ph type="body" idx="2"/>
          </p:nvPr>
        </p:nvSpPr>
        <p:spPr>
          <a:xfrm>
            <a:off x="1814400" y="203013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1" name="Google Shape;251;p63"/>
          <p:cNvSpPr txBox="1">
            <a:spLocks noGrp="1"/>
          </p:cNvSpPr>
          <p:nvPr>
            <p:ph type="body" idx="3"/>
          </p:nvPr>
        </p:nvSpPr>
        <p:spPr>
          <a:xfrm>
            <a:off x="5284440" y="1490400"/>
            <a:ext cx="33045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52"/>
        <p:cNvGrpSpPr/>
        <p:nvPr/>
      </p:nvGrpSpPr>
      <p:grpSpPr>
        <a:xfrm>
          <a:off x="0" y="0"/>
          <a:ext cx="0" cy="0"/>
          <a:chOff x="0" y="0"/>
          <a:chExt cx="0" cy="0"/>
        </a:xfrm>
      </p:grpSpPr>
      <p:sp>
        <p:nvSpPr>
          <p:cNvPr id="253" name="Google Shape;253;p64"/>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64"/>
          <p:cNvSpPr txBox="1">
            <a:spLocks noGrp="1"/>
          </p:cNvSpPr>
          <p:nvPr>
            <p:ph type="body" idx="1"/>
          </p:nvPr>
        </p:nvSpPr>
        <p:spPr>
          <a:xfrm>
            <a:off x="1814400" y="1490400"/>
            <a:ext cx="33045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5" name="Google Shape;255;p64"/>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6" name="Google Shape;256;p64"/>
          <p:cNvSpPr txBox="1">
            <a:spLocks noGrp="1"/>
          </p:cNvSpPr>
          <p:nvPr>
            <p:ph type="body" idx="3"/>
          </p:nvPr>
        </p:nvSpPr>
        <p:spPr>
          <a:xfrm>
            <a:off x="5284440" y="203013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5"/>
        <p:cNvGrpSpPr/>
        <p:nvPr/>
      </p:nvGrpSpPr>
      <p:grpSpPr>
        <a:xfrm>
          <a:off x="0" y="0"/>
          <a:ext cx="0" cy="0"/>
          <a:chOff x="0" y="0"/>
          <a:chExt cx="0" cy="0"/>
        </a:xfrm>
      </p:grpSpPr>
      <p:sp>
        <p:nvSpPr>
          <p:cNvPr id="26" name="Google Shape;26;p7"/>
          <p:cNvSpPr txBox="1">
            <a:spLocks noGrp="1"/>
          </p:cNvSpPr>
          <p:nvPr>
            <p:ph type="subTitle" idx="1"/>
          </p:nvPr>
        </p:nvSpPr>
        <p:spPr>
          <a:xfrm>
            <a:off x="457200" y="205200"/>
            <a:ext cx="8229300" cy="231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257"/>
        <p:cNvGrpSpPr/>
        <p:nvPr/>
      </p:nvGrpSpPr>
      <p:grpSpPr>
        <a:xfrm>
          <a:off x="0" y="0"/>
          <a:ext cx="0" cy="0"/>
          <a:chOff x="0" y="0"/>
          <a:chExt cx="0" cy="0"/>
        </a:xfrm>
      </p:grpSpPr>
      <p:sp>
        <p:nvSpPr>
          <p:cNvPr id="258" name="Google Shape;258;p65"/>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65"/>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0" name="Google Shape;260;p65"/>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1" name="Google Shape;261;p65"/>
          <p:cNvSpPr txBox="1">
            <a:spLocks noGrp="1"/>
          </p:cNvSpPr>
          <p:nvPr>
            <p:ph type="body" idx="3"/>
          </p:nvPr>
        </p:nvSpPr>
        <p:spPr>
          <a:xfrm>
            <a:off x="1814400" y="2030130"/>
            <a:ext cx="67716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262"/>
        <p:cNvGrpSpPr/>
        <p:nvPr/>
      </p:nvGrpSpPr>
      <p:grpSpPr>
        <a:xfrm>
          <a:off x="0" y="0"/>
          <a:ext cx="0" cy="0"/>
          <a:chOff x="0" y="0"/>
          <a:chExt cx="0" cy="0"/>
        </a:xfrm>
      </p:grpSpPr>
      <p:sp>
        <p:nvSpPr>
          <p:cNvPr id="263" name="Google Shape;263;p66"/>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66"/>
          <p:cNvSpPr txBox="1">
            <a:spLocks noGrp="1"/>
          </p:cNvSpPr>
          <p:nvPr>
            <p:ph type="body" idx="1"/>
          </p:nvPr>
        </p:nvSpPr>
        <p:spPr>
          <a:xfrm>
            <a:off x="1814400" y="1490400"/>
            <a:ext cx="67719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5" name="Google Shape;265;p66"/>
          <p:cNvSpPr txBox="1">
            <a:spLocks noGrp="1"/>
          </p:cNvSpPr>
          <p:nvPr>
            <p:ph type="body" idx="2"/>
          </p:nvPr>
        </p:nvSpPr>
        <p:spPr>
          <a:xfrm>
            <a:off x="1814400" y="2030130"/>
            <a:ext cx="67719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266"/>
        <p:cNvGrpSpPr/>
        <p:nvPr/>
      </p:nvGrpSpPr>
      <p:grpSpPr>
        <a:xfrm>
          <a:off x="0" y="0"/>
          <a:ext cx="0" cy="0"/>
          <a:chOff x="0" y="0"/>
          <a:chExt cx="0" cy="0"/>
        </a:xfrm>
      </p:grpSpPr>
      <p:sp>
        <p:nvSpPr>
          <p:cNvPr id="267" name="Google Shape;267;p67"/>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67"/>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9" name="Google Shape;269;p67"/>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0" name="Google Shape;270;p67"/>
          <p:cNvSpPr txBox="1">
            <a:spLocks noGrp="1"/>
          </p:cNvSpPr>
          <p:nvPr>
            <p:ph type="body" idx="3"/>
          </p:nvPr>
        </p:nvSpPr>
        <p:spPr>
          <a:xfrm>
            <a:off x="5284440" y="203013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1" name="Google Shape;271;p67"/>
          <p:cNvSpPr txBox="1">
            <a:spLocks noGrp="1"/>
          </p:cNvSpPr>
          <p:nvPr>
            <p:ph type="body" idx="4"/>
          </p:nvPr>
        </p:nvSpPr>
        <p:spPr>
          <a:xfrm>
            <a:off x="1814400" y="203013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72"/>
        <p:cNvGrpSpPr/>
        <p:nvPr/>
      </p:nvGrpSpPr>
      <p:grpSpPr>
        <a:xfrm>
          <a:off x="0" y="0"/>
          <a:ext cx="0" cy="0"/>
          <a:chOff x="0" y="0"/>
          <a:chExt cx="0" cy="0"/>
        </a:xfrm>
      </p:grpSpPr>
      <p:sp>
        <p:nvSpPr>
          <p:cNvPr id="273" name="Google Shape;273;p68"/>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68"/>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5" name="Google Shape;275;p68"/>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pic>
        <p:nvPicPr>
          <p:cNvPr id="276" name="Google Shape;276;p68"/>
          <p:cNvPicPr preferRelativeResize="0"/>
          <p:nvPr/>
        </p:nvPicPr>
        <p:blipFill rotWithShape="1">
          <a:blip r:embed="rId2">
            <a:alphaModFix/>
          </a:blip>
          <a:srcRect/>
          <a:stretch/>
        </p:blipFill>
        <p:spPr>
          <a:xfrm>
            <a:off x="6524640" y="2029860"/>
            <a:ext cx="617760" cy="492750"/>
          </a:xfrm>
          <a:prstGeom prst="rect">
            <a:avLst/>
          </a:prstGeom>
          <a:noFill/>
          <a:ln>
            <a:noFill/>
          </a:ln>
        </p:spPr>
      </p:pic>
      <p:pic>
        <p:nvPicPr>
          <p:cNvPr id="277" name="Google Shape;277;p68"/>
          <p:cNvPicPr preferRelativeResize="0"/>
          <p:nvPr/>
        </p:nvPicPr>
        <p:blipFill rotWithShape="1">
          <a:blip r:embed="rId2">
            <a:alphaModFix/>
          </a:blip>
          <a:srcRect/>
          <a:stretch/>
        </p:blipFill>
        <p:spPr>
          <a:xfrm>
            <a:off x="3054600" y="2029860"/>
            <a:ext cx="617760" cy="4927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0" name="Google Shape;30;p8"/>
          <p:cNvSpPr txBox="1">
            <a:spLocks noGrp="1"/>
          </p:cNvSpPr>
          <p:nvPr>
            <p:ph type="body" idx="2"/>
          </p:nvPr>
        </p:nvSpPr>
        <p:spPr>
          <a:xfrm>
            <a:off x="1814400" y="203013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1" name="Google Shape;31;p8"/>
          <p:cNvSpPr txBox="1">
            <a:spLocks noGrp="1"/>
          </p:cNvSpPr>
          <p:nvPr>
            <p:ph type="body" idx="3"/>
          </p:nvPr>
        </p:nvSpPr>
        <p:spPr>
          <a:xfrm>
            <a:off x="5284440" y="1490400"/>
            <a:ext cx="33045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9"/>
          <p:cNvSpPr txBox="1">
            <a:spLocks noGrp="1"/>
          </p:cNvSpPr>
          <p:nvPr>
            <p:ph type="body" idx="1"/>
          </p:nvPr>
        </p:nvSpPr>
        <p:spPr>
          <a:xfrm>
            <a:off x="1814400" y="1490400"/>
            <a:ext cx="3304500" cy="10335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 name="Google Shape;35;p9"/>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6" name="Google Shape;36;p9"/>
          <p:cNvSpPr txBox="1">
            <a:spLocks noGrp="1"/>
          </p:cNvSpPr>
          <p:nvPr>
            <p:ph type="body" idx="3"/>
          </p:nvPr>
        </p:nvSpPr>
        <p:spPr>
          <a:xfrm>
            <a:off x="5284440" y="203013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457200" y="205200"/>
            <a:ext cx="8229300" cy="858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
          <p:cNvSpPr txBox="1">
            <a:spLocks noGrp="1"/>
          </p:cNvSpPr>
          <p:nvPr>
            <p:ph type="body" idx="1"/>
          </p:nvPr>
        </p:nvSpPr>
        <p:spPr>
          <a:xfrm>
            <a:off x="181440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0" name="Google Shape;40;p10"/>
          <p:cNvSpPr txBox="1">
            <a:spLocks noGrp="1"/>
          </p:cNvSpPr>
          <p:nvPr>
            <p:ph type="body" idx="2"/>
          </p:nvPr>
        </p:nvSpPr>
        <p:spPr>
          <a:xfrm>
            <a:off x="5284440" y="1490400"/>
            <a:ext cx="33045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1" name="Google Shape;41;p10"/>
          <p:cNvSpPr txBox="1">
            <a:spLocks noGrp="1"/>
          </p:cNvSpPr>
          <p:nvPr>
            <p:ph type="body" idx="3"/>
          </p:nvPr>
        </p:nvSpPr>
        <p:spPr>
          <a:xfrm>
            <a:off x="1814400" y="2030130"/>
            <a:ext cx="6771600" cy="492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4.jp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4">
            <a:alphaModFix/>
          </a:blip>
          <a:srcRect/>
          <a:stretch/>
        </p:blipFill>
        <p:spPr>
          <a:xfrm>
            <a:off x="7189920" y="4544370"/>
            <a:ext cx="1385371" cy="404730"/>
          </a:xfrm>
          <a:prstGeom prst="rect">
            <a:avLst/>
          </a:prstGeom>
          <a:noFill/>
          <a:ln>
            <a:noFill/>
          </a:ln>
        </p:spPr>
      </p:pic>
      <p:pic>
        <p:nvPicPr>
          <p:cNvPr id="7" name="Google Shape;7;p1"/>
          <p:cNvPicPr preferRelativeResize="0"/>
          <p:nvPr/>
        </p:nvPicPr>
        <p:blipFill rotWithShape="1">
          <a:blip r:embed="rId15">
            <a:alphaModFix/>
          </a:blip>
          <a:srcRect/>
          <a:stretch/>
        </p:blipFill>
        <p:spPr>
          <a:xfrm>
            <a:off x="0" y="0"/>
            <a:ext cx="6857731" cy="3371488"/>
          </a:xfrm>
          <a:prstGeom prst="rect">
            <a:avLst/>
          </a:prstGeom>
          <a:noFill/>
          <a:ln>
            <a:noFill/>
          </a:ln>
        </p:spPr>
      </p:pic>
      <p:sp>
        <p:nvSpPr>
          <p:cNvPr id="8" name="Google Shape;8;p1"/>
          <p:cNvSpPr/>
          <p:nvPr/>
        </p:nvSpPr>
        <p:spPr>
          <a:xfrm>
            <a:off x="6840" y="692010"/>
            <a:ext cx="9137100" cy="90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3600" b="1" i="0" u="none" strike="noStrike" cap="none">
                <a:solidFill>
                  <a:srgbClr val="093B37"/>
                </a:solidFill>
                <a:latin typeface="Verdana"/>
                <a:ea typeface="Verdana"/>
                <a:cs typeface="Verdana"/>
                <a:sym typeface="Verdana"/>
              </a:rPr>
              <a:t>The European Commission’s science </a:t>
            </a:r>
            <a:endParaRPr sz="1800" b="0" i="0" u="none" strike="noStrike" cap="none"/>
          </a:p>
          <a:p>
            <a:pPr marL="0" marR="0" lvl="0" indent="0" algn="ctr" rtl="0">
              <a:lnSpc>
                <a:spcPct val="100000"/>
              </a:lnSpc>
              <a:spcBef>
                <a:spcPts val="0"/>
              </a:spcBef>
              <a:spcAft>
                <a:spcPts val="0"/>
              </a:spcAft>
              <a:buNone/>
            </a:pPr>
            <a:r>
              <a:rPr lang="en" sz="3600" b="1" i="0" u="none" strike="noStrike" cap="none">
                <a:solidFill>
                  <a:srgbClr val="093B37"/>
                </a:solidFill>
                <a:latin typeface="Verdana"/>
                <a:ea typeface="Verdana"/>
                <a:cs typeface="Verdana"/>
                <a:sym typeface="Verdana"/>
              </a:rPr>
              <a:t>and knowledge service</a:t>
            </a:r>
            <a:endParaRPr sz="1800" b="0" i="0" u="none" strike="noStrike" cap="none"/>
          </a:p>
        </p:txBody>
      </p:sp>
      <p:sp>
        <p:nvSpPr>
          <p:cNvPr id="9" name="Google Shape;9;p1"/>
          <p:cNvSpPr/>
          <p:nvPr/>
        </p:nvSpPr>
        <p:spPr>
          <a:xfrm>
            <a:off x="2817360" y="1935900"/>
            <a:ext cx="3515700" cy="43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3200" b="0" i="0" u="none" strike="noStrike" cap="none">
                <a:solidFill>
                  <a:srgbClr val="093B37"/>
                </a:solidFill>
                <a:latin typeface="Verdana"/>
                <a:ea typeface="Verdana"/>
                <a:cs typeface="Verdana"/>
                <a:sym typeface="Verdana"/>
              </a:rPr>
              <a:t>Joint Research Centre</a:t>
            </a:r>
            <a:endParaRPr sz="1800" b="0" i="0" u="none" strike="noStrike" cap="none"/>
          </a:p>
        </p:txBody>
      </p:sp>
      <p:sp>
        <p:nvSpPr>
          <p:cNvPr id="10" name="Google Shape;10;p1"/>
          <p:cNvSpPr txBox="1">
            <a:spLocks noGrp="1"/>
          </p:cNvSpPr>
          <p:nvPr>
            <p:ph type="title"/>
          </p:nvPr>
        </p:nvSpPr>
        <p:spPr>
          <a:xfrm>
            <a:off x="457200" y="205200"/>
            <a:ext cx="8229300" cy="8586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1" name="Google Shape;11;p1"/>
          <p:cNvSpPr txBox="1">
            <a:spLocks noGrp="1"/>
          </p:cNvSpPr>
          <p:nvPr>
            <p:ph type="body" idx="1"/>
          </p:nvPr>
        </p:nvSpPr>
        <p:spPr>
          <a:xfrm>
            <a:off x="457200" y="1203390"/>
            <a:ext cx="8229300" cy="29832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15">
            <a:alphaModFix/>
          </a:blip>
          <a:srcRect/>
          <a:stretch/>
        </p:blipFill>
        <p:spPr>
          <a:xfrm>
            <a:off x="7189920" y="4544370"/>
            <a:ext cx="1385371" cy="404730"/>
          </a:xfrm>
          <a:prstGeom prst="rect">
            <a:avLst/>
          </a:prstGeom>
          <a:noFill/>
          <a:ln>
            <a:noFill/>
          </a:ln>
        </p:spPr>
      </p:pic>
      <p:sp>
        <p:nvSpPr>
          <p:cNvPr id="60" name="Google Shape;60;p14"/>
          <p:cNvSpPr/>
          <p:nvPr/>
        </p:nvSpPr>
        <p:spPr>
          <a:xfrm>
            <a:off x="0" y="0"/>
            <a:ext cx="9143700" cy="4491900"/>
          </a:xfrm>
          <a:prstGeom prst="rect">
            <a:avLst/>
          </a:prstGeom>
          <a:solidFill>
            <a:srgbClr val="093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txBox="1">
            <a:spLocks noGrp="1"/>
          </p:cNvSpPr>
          <p:nvPr>
            <p:ph type="title"/>
          </p:nvPr>
        </p:nvSpPr>
        <p:spPr>
          <a:xfrm>
            <a:off x="0" y="1270620"/>
            <a:ext cx="9143700" cy="11388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2" name="Google Shape;62;p14"/>
          <p:cNvSpPr txBox="1">
            <a:spLocks noGrp="1"/>
          </p:cNvSpPr>
          <p:nvPr>
            <p:ph type="body" idx="1"/>
          </p:nvPr>
        </p:nvSpPr>
        <p:spPr>
          <a:xfrm>
            <a:off x="0" y="3200040"/>
            <a:ext cx="9143700" cy="267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63" name="Google Shape;63;p14"/>
          <p:cNvSpPr txBox="1">
            <a:spLocks noGrp="1"/>
          </p:cNvSpPr>
          <p:nvPr>
            <p:ph type="body" idx="2"/>
          </p:nvPr>
        </p:nvSpPr>
        <p:spPr>
          <a:xfrm>
            <a:off x="0" y="3531330"/>
            <a:ext cx="9143700" cy="3381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4"/>
        <p:cNvGrpSpPr/>
        <p:nvPr/>
      </p:nvGrpSpPr>
      <p:grpSpPr>
        <a:xfrm>
          <a:off x="0" y="0"/>
          <a:ext cx="0" cy="0"/>
          <a:chOff x="0" y="0"/>
          <a:chExt cx="0" cy="0"/>
        </a:xfrm>
      </p:grpSpPr>
      <p:pic>
        <p:nvPicPr>
          <p:cNvPr id="115" name="Google Shape;115;p28"/>
          <p:cNvPicPr preferRelativeResize="0"/>
          <p:nvPr/>
        </p:nvPicPr>
        <p:blipFill rotWithShape="1">
          <a:blip r:embed="rId16">
            <a:alphaModFix/>
          </a:blip>
          <a:srcRect/>
          <a:stretch/>
        </p:blipFill>
        <p:spPr>
          <a:xfrm>
            <a:off x="7189920" y="4544370"/>
            <a:ext cx="1385371" cy="404730"/>
          </a:xfrm>
          <a:prstGeom prst="rect">
            <a:avLst/>
          </a:prstGeom>
          <a:noFill/>
          <a:ln>
            <a:noFill/>
          </a:ln>
        </p:spPr>
      </p:pic>
      <p:sp>
        <p:nvSpPr>
          <p:cNvPr id="116" name="Google Shape;116;p28"/>
          <p:cNvSpPr/>
          <p:nvPr/>
        </p:nvSpPr>
        <p:spPr>
          <a:xfrm>
            <a:off x="0" y="1175040"/>
            <a:ext cx="9143700" cy="3322500"/>
          </a:xfrm>
          <a:prstGeom prst="rect">
            <a:avLst/>
          </a:prstGeom>
          <a:solidFill>
            <a:srgbClr val="C1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8"/>
          <p:cNvSpPr/>
          <p:nvPr/>
        </p:nvSpPr>
        <p:spPr>
          <a:xfrm>
            <a:off x="0" y="0"/>
            <a:ext cx="9143700" cy="1079100"/>
          </a:xfrm>
          <a:prstGeom prst="rect">
            <a:avLst/>
          </a:prstGeom>
          <a:solidFill>
            <a:srgbClr val="093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8"/>
          <p:cNvSpPr txBox="1">
            <a:spLocks noGrp="1"/>
          </p:cNvSpPr>
          <p:nvPr>
            <p:ph type="body" idx="1"/>
          </p:nvPr>
        </p:nvSpPr>
        <p:spPr>
          <a:xfrm>
            <a:off x="704880" y="334260"/>
            <a:ext cx="8172300" cy="744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19" name="Google Shape;119;p28"/>
          <p:cNvSpPr txBox="1">
            <a:spLocks noGrp="1"/>
          </p:cNvSpPr>
          <p:nvPr>
            <p:ph type="body" idx="2"/>
          </p:nvPr>
        </p:nvSpPr>
        <p:spPr>
          <a:xfrm>
            <a:off x="704880" y="1324080"/>
            <a:ext cx="8172300" cy="2710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20" name="Google Shape;120;p28"/>
          <p:cNvSpPr txBox="1">
            <a:spLocks noGrp="1"/>
          </p:cNvSpPr>
          <p:nvPr>
            <p:ph type="title"/>
          </p:nvPr>
        </p:nvSpPr>
        <p:spPr>
          <a:xfrm>
            <a:off x="457200" y="205200"/>
            <a:ext cx="8229300" cy="8586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6"/>
        <p:cNvGrpSpPr/>
        <p:nvPr/>
      </p:nvGrpSpPr>
      <p:grpSpPr>
        <a:xfrm>
          <a:off x="0" y="0"/>
          <a:ext cx="0" cy="0"/>
          <a:chOff x="0" y="0"/>
          <a:chExt cx="0" cy="0"/>
        </a:xfrm>
      </p:grpSpPr>
      <p:pic>
        <p:nvPicPr>
          <p:cNvPr id="177" name="Google Shape;177;p43"/>
          <p:cNvPicPr preferRelativeResize="0"/>
          <p:nvPr/>
        </p:nvPicPr>
        <p:blipFill rotWithShape="1">
          <a:blip r:embed="rId14">
            <a:alphaModFix/>
          </a:blip>
          <a:srcRect/>
          <a:stretch/>
        </p:blipFill>
        <p:spPr>
          <a:xfrm>
            <a:off x="7189920" y="4544370"/>
            <a:ext cx="1385371" cy="404730"/>
          </a:xfrm>
          <a:prstGeom prst="rect">
            <a:avLst/>
          </a:prstGeom>
          <a:noFill/>
          <a:ln>
            <a:noFill/>
          </a:ln>
        </p:spPr>
      </p:pic>
      <p:sp>
        <p:nvSpPr>
          <p:cNvPr id="178" name="Google Shape;178;p43"/>
          <p:cNvSpPr txBox="1">
            <a:spLocks noGrp="1"/>
          </p:cNvSpPr>
          <p:nvPr>
            <p:ph type="body" idx="1"/>
          </p:nvPr>
        </p:nvSpPr>
        <p:spPr>
          <a:xfrm>
            <a:off x="0" y="0"/>
            <a:ext cx="9143700" cy="44919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79" name="Google Shape;179;p43"/>
          <p:cNvSpPr txBox="1">
            <a:spLocks noGrp="1"/>
          </p:cNvSpPr>
          <p:nvPr>
            <p:ph type="title"/>
          </p:nvPr>
        </p:nvSpPr>
        <p:spPr>
          <a:xfrm>
            <a:off x="457200" y="205200"/>
            <a:ext cx="8229300" cy="8586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6"/>
        <p:cNvGrpSpPr/>
        <p:nvPr/>
      </p:nvGrpSpPr>
      <p:grpSpPr>
        <a:xfrm>
          <a:off x="0" y="0"/>
          <a:ext cx="0" cy="0"/>
          <a:chOff x="0" y="0"/>
          <a:chExt cx="0" cy="0"/>
        </a:xfrm>
      </p:grpSpPr>
      <p:pic>
        <p:nvPicPr>
          <p:cNvPr id="227" name="Google Shape;227;p56"/>
          <p:cNvPicPr preferRelativeResize="0"/>
          <p:nvPr/>
        </p:nvPicPr>
        <p:blipFill rotWithShape="1">
          <a:blip r:embed="rId14">
            <a:alphaModFix/>
          </a:blip>
          <a:srcRect/>
          <a:stretch/>
        </p:blipFill>
        <p:spPr>
          <a:xfrm>
            <a:off x="7189920" y="4544370"/>
            <a:ext cx="1385371" cy="404730"/>
          </a:xfrm>
          <a:prstGeom prst="rect">
            <a:avLst/>
          </a:prstGeom>
          <a:noFill/>
          <a:ln>
            <a:noFill/>
          </a:ln>
        </p:spPr>
      </p:pic>
      <p:sp>
        <p:nvSpPr>
          <p:cNvPr id="228" name="Google Shape;228;p56"/>
          <p:cNvSpPr/>
          <p:nvPr/>
        </p:nvSpPr>
        <p:spPr>
          <a:xfrm>
            <a:off x="0" y="0"/>
            <a:ext cx="9143700" cy="2335800"/>
          </a:xfrm>
          <a:prstGeom prst="rect">
            <a:avLst/>
          </a:prstGeom>
          <a:solidFill>
            <a:srgbClr val="093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p56"/>
          <p:cNvPicPr preferRelativeResize="0"/>
          <p:nvPr/>
        </p:nvPicPr>
        <p:blipFill rotWithShape="1">
          <a:blip r:embed="rId15">
            <a:alphaModFix/>
          </a:blip>
          <a:srcRect/>
          <a:stretch/>
        </p:blipFill>
        <p:spPr>
          <a:xfrm>
            <a:off x="524880" y="1804680"/>
            <a:ext cx="783540" cy="783540"/>
          </a:xfrm>
          <a:prstGeom prst="rect">
            <a:avLst/>
          </a:prstGeom>
          <a:noFill/>
          <a:ln>
            <a:noFill/>
          </a:ln>
        </p:spPr>
      </p:pic>
      <p:sp>
        <p:nvSpPr>
          <p:cNvPr id="230" name="Google Shape;230;p56"/>
          <p:cNvSpPr txBox="1">
            <a:spLocks noGrp="1"/>
          </p:cNvSpPr>
          <p:nvPr>
            <p:ph type="body" idx="1"/>
          </p:nvPr>
        </p:nvSpPr>
        <p:spPr>
          <a:xfrm>
            <a:off x="1814400" y="1490400"/>
            <a:ext cx="6771900" cy="10335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231" name="Google Shape;231;p56"/>
          <p:cNvSpPr txBox="1">
            <a:spLocks noGrp="1"/>
          </p:cNvSpPr>
          <p:nvPr>
            <p:ph type="title"/>
          </p:nvPr>
        </p:nvSpPr>
        <p:spPr>
          <a:xfrm>
            <a:off x="457200" y="205200"/>
            <a:ext cx="8229300" cy="8586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11.xml"/><Relationship Id="rId16" Type="http://schemas.openxmlformats.org/officeDocument/2006/relationships/image" Target="../media/image21.png"/><Relationship Id="rId1" Type="http://schemas.openxmlformats.org/officeDocument/2006/relationships/slideLayout" Target="../slideLayouts/slideLayout4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hyperlink" Target="mailto:pavel.milenov@ec.europa.eu" TargetMode="External"/><Relationship Id="rId2" Type="http://schemas.openxmlformats.org/officeDocument/2006/relationships/notesSlide" Target="../notesSlides/notesSlide24.xml"/><Relationship Id="rId1" Type="http://schemas.openxmlformats.org/officeDocument/2006/relationships/slideLayout" Target="../slideLayouts/slideLayout52.xml"/><Relationship Id="rId4" Type="http://schemas.openxmlformats.org/officeDocument/2006/relationships/hyperlink" Target="mailto:guido.lemoine@ec.europa.e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78"/>
          <p:cNvSpPr txBox="1"/>
          <p:nvPr/>
        </p:nvSpPr>
        <p:spPr>
          <a:xfrm>
            <a:off x="704880" y="334260"/>
            <a:ext cx="8172000" cy="74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 sz="3600">
                <a:solidFill>
                  <a:srgbClr val="FFFFFF"/>
                </a:solidFill>
                <a:latin typeface="Verdana"/>
                <a:ea typeface="Verdana"/>
                <a:cs typeface="Verdana"/>
                <a:sym typeface="Verdana"/>
              </a:rPr>
              <a:t>The “third party” profile</a:t>
            </a:r>
            <a:endParaRPr sz="1800"/>
          </a:p>
        </p:txBody>
      </p:sp>
      <p:sp>
        <p:nvSpPr>
          <p:cNvPr id="341" name="Google Shape;341;p78"/>
          <p:cNvSpPr txBox="1"/>
          <p:nvPr/>
        </p:nvSpPr>
        <p:spPr>
          <a:xfrm>
            <a:off x="694440" y="1195170"/>
            <a:ext cx="8172000" cy="271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IT-wise DIAS is still very much a “barebones” Infrastructure as a Service (IaaS)</a:t>
            </a: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The </a:t>
            </a:r>
            <a:r>
              <a:rPr lang="en" sz="1600" b="1">
                <a:solidFill>
                  <a:srgbClr val="004494"/>
                </a:solidFill>
                <a:latin typeface="Verdana"/>
                <a:ea typeface="Verdana"/>
                <a:cs typeface="Verdana"/>
                <a:sym typeface="Verdana"/>
              </a:rPr>
              <a:t>“third party” </a:t>
            </a:r>
            <a:r>
              <a:rPr lang="en" sz="1600">
                <a:solidFill>
                  <a:srgbClr val="004494"/>
                </a:solidFill>
                <a:latin typeface="Verdana"/>
                <a:ea typeface="Verdana"/>
                <a:cs typeface="Verdana"/>
                <a:sym typeface="Verdana"/>
              </a:rPr>
              <a:t>needs to piece together the components to set up relevant functionalities, using DIAS resources</a:t>
            </a: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In the CbM context, this requires expertise in:</a:t>
            </a:r>
            <a:endParaRPr sz="1600">
              <a:solidFill>
                <a:srgbClr val="004494"/>
              </a:solidFill>
              <a:latin typeface="Verdana"/>
              <a:ea typeface="Verdana"/>
              <a:cs typeface="Verdana"/>
              <a:sym typeface="Verdana"/>
            </a:endParaRPr>
          </a:p>
          <a:p>
            <a:pPr marL="457200" marR="0" lvl="0" indent="-330200" algn="l" rtl="0">
              <a:lnSpc>
                <a:spcPct val="100000"/>
              </a:lnSpc>
              <a:spcBef>
                <a:spcPts val="0"/>
              </a:spcBef>
              <a:spcAft>
                <a:spcPts val="0"/>
              </a:spcAft>
              <a:buClr>
                <a:srgbClr val="004494"/>
              </a:buClr>
              <a:buSzPts val="1600"/>
              <a:buFont typeface="Verdana"/>
              <a:buChar char="●"/>
            </a:pPr>
            <a:r>
              <a:rPr lang="en" sz="1600">
                <a:solidFill>
                  <a:srgbClr val="004494"/>
                </a:solidFill>
                <a:latin typeface="Verdana"/>
                <a:ea typeface="Verdana"/>
                <a:cs typeface="Verdana"/>
                <a:sym typeface="Verdana"/>
              </a:rPr>
              <a:t>Linux virtual machine (VM) install and configuration (S3 store)</a:t>
            </a:r>
            <a:endParaRPr sz="1600">
              <a:solidFill>
                <a:srgbClr val="004494"/>
              </a:solidFill>
              <a:latin typeface="Verdana"/>
              <a:ea typeface="Verdana"/>
              <a:cs typeface="Verdana"/>
              <a:sym typeface="Verdana"/>
            </a:endParaRPr>
          </a:p>
          <a:p>
            <a:pPr marL="457200" marR="0" lvl="0" indent="-330200" algn="l" rtl="0">
              <a:lnSpc>
                <a:spcPct val="100000"/>
              </a:lnSpc>
              <a:spcBef>
                <a:spcPts val="0"/>
              </a:spcBef>
              <a:spcAft>
                <a:spcPts val="0"/>
              </a:spcAft>
              <a:buClr>
                <a:srgbClr val="004494"/>
              </a:buClr>
              <a:buSzPts val="1600"/>
              <a:buFont typeface="Verdana"/>
              <a:buChar char="●"/>
            </a:pPr>
            <a:r>
              <a:rPr lang="en" sz="1600">
                <a:solidFill>
                  <a:srgbClr val="004494"/>
                </a:solidFill>
                <a:latin typeface="Verdana"/>
                <a:ea typeface="Verdana"/>
                <a:cs typeface="Verdana"/>
                <a:sym typeface="Verdana"/>
              </a:rPr>
              <a:t>Spatial data bases</a:t>
            </a:r>
            <a:endParaRPr sz="1600">
              <a:solidFill>
                <a:srgbClr val="004494"/>
              </a:solidFill>
              <a:latin typeface="Verdana"/>
              <a:ea typeface="Verdana"/>
              <a:cs typeface="Verdana"/>
              <a:sym typeface="Verdana"/>
            </a:endParaRPr>
          </a:p>
          <a:p>
            <a:pPr marL="457200" marR="0" lvl="0" indent="-330200" algn="l" rtl="0">
              <a:lnSpc>
                <a:spcPct val="100000"/>
              </a:lnSpc>
              <a:spcBef>
                <a:spcPts val="0"/>
              </a:spcBef>
              <a:spcAft>
                <a:spcPts val="0"/>
              </a:spcAft>
              <a:buClr>
                <a:srgbClr val="004494"/>
              </a:buClr>
              <a:buSzPts val="1600"/>
              <a:buFont typeface="Verdana"/>
              <a:buChar char="●"/>
            </a:pPr>
            <a:r>
              <a:rPr lang="en" sz="1600">
                <a:solidFill>
                  <a:srgbClr val="004494"/>
                </a:solidFill>
                <a:latin typeface="Verdana"/>
                <a:ea typeface="Verdana"/>
                <a:cs typeface="Verdana"/>
                <a:sym typeface="Verdana"/>
              </a:rPr>
              <a:t>(Python) programming for geospatial analysis</a:t>
            </a:r>
            <a:endParaRPr sz="1600">
              <a:solidFill>
                <a:srgbClr val="004494"/>
              </a:solidFill>
              <a:latin typeface="Verdana"/>
              <a:ea typeface="Verdana"/>
              <a:cs typeface="Verdana"/>
              <a:sym typeface="Verdana"/>
            </a:endParaRPr>
          </a:p>
          <a:p>
            <a:pPr marL="457200" marR="0" lvl="0" indent="-330200" algn="l" rtl="0">
              <a:lnSpc>
                <a:spcPct val="100000"/>
              </a:lnSpc>
              <a:spcBef>
                <a:spcPts val="0"/>
              </a:spcBef>
              <a:spcAft>
                <a:spcPts val="0"/>
              </a:spcAft>
              <a:buClr>
                <a:srgbClr val="004494"/>
              </a:buClr>
              <a:buSzPts val="1600"/>
              <a:buFont typeface="Verdana"/>
              <a:buChar char="●"/>
            </a:pPr>
            <a:r>
              <a:rPr lang="en" sz="1600">
                <a:solidFill>
                  <a:srgbClr val="004494"/>
                </a:solidFill>
                <a:latin typeface="Verdana"/>
                <a:ea typeface="Verdana"/>
                <a:cs typeface="Verdana"/>
                <a:sym typeface="Verdana"/>
              </a:rPr>
              <a:t>VM “orchestration” for parallel computing (Docker, k8s)</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b="1">
                <a:solidFill>
                  <a:srgbClr val="004494"/>
                </a:solidFill>
                <a:latin typeface="Verdana"/>
                <a:ea typeface="Verdana"/>
                <a:cs typeface="Verdana"/>
                <a:sym typeface="Verdana"/>
              </a:rPr>
              <a:t>Good news</a:t>
            </a:r>
            <a:r>
              <a:rPr lang="en" sz="1600">
                <a:solidFill>
                  <a:srgbClr val="004494"/>
                </a:solidFill>
                <a:latin typeface="Verdana"/>
                <a:ea typeface="Verdana"/>
                <a:cs typeface="Verdana"/>
                <a:sym typeface="Verdana"/>
              </a:rPr>
              <a:t>: all essential components are Open Source!</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79"/>
          <p:cNvPicPr preferRelativeResize="0"/>
          <p:nvPr/>
        </p:nvPicPr>
        <p:blipFill>
          <a:blip r:embed="rId3">
            <a:alphaModFix/>
          </a:blip>
          <a:stretch>
            <a:fillRect/>
          </a:stretch>
        </p:blipFill>
        <p:spPr>
          <a:xfrm>
            <a:off x="2673159" y="1978087"/>
            <a:ext cx="3569081" cy="2298451"/>
          </a:xfrm>
          <a:prstGeom prst="rect">
            <a:avLst/>
          </a:prstGeom>
          <a:noFill/>
          <a:ln>
            <a:noFill/>
          </a:ln>
        </p:spPr>
      </p:pic>
      <p:pic>
        <p:nvPicPr>
          <p:cNvPr id="348" name="Google Shape;348;p79"/>
          <p:cNvPicPr preferRelativeResize="0"/>
          <p:nvPr/>
        </p:nvPicPr>
        <p:blipFill>
          <a:blip r:embed="rId4">
            <a:alphaModFix/>
          </a:blip>
          <a:stretch>
            <a:fillRect/>
          </a:stretch>
        </p:blipFill>
        <p:spPr>
          <a:xfrm>
            <a:off x="1549469" y="1833344"/>
            <a:ext cx="851944" cy="880347"/>
          </a:xfrm>
          <a:prstGeom prst="rect">
            <a:avLst/>
          </a:prstGeom>
          <a:noFill/>
          <a:ln>
            <a:noFill/>
          </a:ln>
        </p:spPr>
      </p:pic>
      <p:pic>
        <p:nvPicPr>
          <p:cNvPr id="349" name="Google Shape;349;p79"/>
          <p:cNvPicPr preferRelativeResize="0"/>
          <p:nvPr/>
        </p:nvPicPr>
        <p:blipFill>
          <a:blip r:embed="rId5">
            <a:alphaModFix/>
          </a:blip>
          <a:stretch>
            <a:fillRect/>
          </a:stretch>
        </p:blipFill>
        <p:spPr>
          <a:xfrm>
            <a:off x="436544" y="2283597"/>
            <a:ext cx="909825" cy="909825"/>
          </a:xfrm>
          <a:prstGeom prst="rect">
            <a:avLst/>
          </a:prstGeom>
          <a:noFill/>
          <a:ln>
            <a:noFill/>
          </a:ln>
        </p:spPr>
      </p:pic>
      <p:pic>
        <p:nvPicPr>
          <p:cNvPr id="350" name="Google Shape;350;p79"/>
          <p:cNvPicPr preferRelativeResize="0"/>
          <p:nvPr/>
        </p:nvPicPr>
        <p:blipFill>
          <a:blip r:embed="rId6">
            <a:alphaModFix/>
          </a:blip>
          <a:stretch>
            <a:fillRect/>
          </a:stretch>
        </p:blipFill>
        <p:spPr>
          <a:xfrm>
            <a:off x="5436047" y="790463"/>
            <a:ext cx="878681" cy="971550"/>
          </a:xfrm>
          <a:prstGeom prst="rect">
            <a:avLst/>
          </a:prstGeom>
          <a:noFill/>
          <a:ln>
            <a:noFill/>
          </a:ln>
        </p:spPr>
      </p:pic>
      <p:pic>
        <p:nvPicPr>
          <p:cNvPr id="351" name="Google Shape;351;p79"/>
          <p:cNvPicPr preferRelativeResize="0"/>
          <p:nvPr/>
        </p:nvPicPr>
        <p:blipFill>
          <a:blip r:embed="rId7">
            <a:alphaModFix/>
          </a:blip>
          <a:stretch>
            <a:fillRect/>
          </a:stretch>
        </p:blipFill>
        <p:spPr>
          <a:xfrm>
            <a:off x="6830306" y="904763"/>
            <a:ext cx="945212" cy="711900"/>
          </a:xfrm>
          <a:prstGeom prst="rect">
            <a:avLst/>
          </a:prstGeom>
          <a:noFill/>
          <a:ln>
            <a:noFill/>
          </a:ln>
        </p:spPr>
      </p:pic>
      <p:pic>
        <p:nvPicPr>
          <p:cNvPr id="352" name="Google Shape;352;p79"/>
          <p:cNvPicPr preferRelativeResize="0"/>
          <p:nvPr/>
        </p:nvPicPr>
        <p:blipFill>
          <a:blip r:embed="rId8">
            <a:alphaModFix/>
          </a:blip>
          <a:stretch>
            <a:fillRect/>
          </a:stretch>
        </p:blipFill>
        <p:spPr>
          <a:xfrm>
            <a:off x="6662475" y="2779631"/>
            <a:ext cx="842963" cy="978694"/>
          </a:xfrm>
          <a:prstGeom prst="rect">
            <a:avLst/>
          </a:prstGeom>
          <a:noFill/>
          <a:ln>
            <a:noFill/>
          </a:ln>
        </p:spPr>
      </p:pic>
      <p:pic>
        <p:nvPicPr>
          <p:cNvPr id="353" name="Google Shape;353;p79"/>
          <p:cNvPicPr preferRelativeResize="0"/>
          <p:nvPr/>
        </p:nvPicPr>
        <p:blipFill>
          <a:blip r:embed="rId9">
            <a:alphaModFix/>
          </a:blip>
          <a:stretch>
            <a:fillRect/>
          </a:stretch>
        </p:blipFill>
        <p:spPr>
          <a:xfrm>
            <a:off x="811965" y="4348588"/>
            <a:ext cx="1652906" cy="342675"/>
          </a:xfrm>
          <a:prstGeom prst="rect">
            <a:avLst/>
          </a:prstGeom>
          <a:noFill/>
          <a:ln>
            <a:noFill/>
          </a:ln>
        </p:spPr>
      </p:pic>
      <p:pic>
        <p:nvPicPr>
          <p:cNvPr id="354" name="Google Shape;354;p79"/>
          <p:cNvPicPr preferRelativeResize="0"/>
          <p:nvPr/>
        </p:nvPicPr>
        <p:blipFill>
          <a:blip r:embed="rId10">
            <a:alphaModFix/>
          </a:blip>
          <a:stretch>
            <a:fillRect/>
          </a:stretch>
        </p:blipFill>
        <p:spPr>
          <a:xfrm>
            <a:off x="1346370" y="3283656"/>
            <a:ext cx="851946" cy="711900"/>
          </a:xfrm>
          <a:prstGeom prst="rect">
            <a:avLst/>
          </a:prstGeom>
          <a:noFill/>
          <a:ln>
            <a:noFill/>
          </a:ln>
        </p:spPr>
      </p:pic>
      <p:pic>
        <p:nvPicPr>
          <p:cNvPr id="355" name="Google Shape;355;p79"/>
          <p:cNvPicPr preferRelativeResize="0"/>
          <p:nvPr/>
        </p:nvPicPr>
        <p:blipFill>
          <a:blip r:embed="rId11">
            <a:alphaModFix/>
          </a:blip>
          <a:stretch>
            <a:fillRect/>
          </a:stretch>
        </p:blipFill>
        <p:spPr>
          <a:xfrm>
            <a:off x="5338775" y="2085619"/>
            <a:ext cx="804505" cy="711900"/>
          </a:xfrm>
          <a:prstGeom prst="rect">
            <a:avLst/>
          </a:prstGeom>
          <a:noFill/>
          <a:ln>
            <a:noFill/>
          </a:ln>
        </p:spPr>
      </p:pic>
      <p:pic>
        <p:nvPicPr>
          <p:cNvPr id="356" name="Google Shape;356;p79"/>
          <p:cNvPicPr preferRelativeResize="0"/>
          <p:nvPr/>
        </p:nvPicPr>
        <p:blipFill>
          <a:blip r:embed="rId12">
            <a:alphaModFix/>
          </a:blip>
          <a:stretch>
            <a:fillRect/>
          </a:stretch>
        </p:blipFill>
        <p:spPr>
          <a:xfrm>
            <a:off x="2957547" y="809625"/>
            <a:ext cx="892613" cy="711900"/>
          </a:xfrm>
          <a:prstGeom prst="rect">
            <a:avLst/>
          </a:prstGeom>
          <a:noFill/>
          <a:ln>
            <a:noFill/>
          </a:ln>
        </p:spPr>
      </p:pic>
      <p:pic>
        <p:nvPicPr>
          <p:cNvPr id="357" name="Google Shape;357;p79"/>
          <p:cNvPicPr preferRelativeResize="0"/>
          <p:nvPr/>
        </p:nvPicPr>
        <p:blipFill>
          <a:blip r:embed="rId13">
            <a:alphaModFix/>
          </a:blip>
          <a:stretch>
            <a:fillRect/>
          </a:stretch>
        </p:blipFill>
        <p:spPr>
          <a:xfrm>
            <a:off x="2941141" y="2129194"/>
            <a:ext cx="711900" cy="711900"/>
          </a:xfrm>
          <a:prstGeom prst="rect">
            <a:avLst/>
          </a:prstGeom>
          <a:noFill/>
          <a:ln>
            <a:noFill/>
          </a:ln>
        </p:spPr>
      </p:pic>
      <p:pic>
        <p:nvPicPr>
          <p:cNvPr id="358" name="Google Shape;358;p79"/>
          <p:cNvPicPr preferRelativeResize="0"/>
          <p:nvPr/>
        </p:nvPicPr>
        <p:blipFill>
          <a:blip r:embed="rId14">
            <a:alphaModFix/>
          </a:blip>
          <a:stretch>
            <a:fillRect/>
          </a:stretch>
        </p:blipFill>
        <p:spPr>
          <a:xfrm>
            <a:off x="6476735" y="1833338"/>
            <a:ext cx="1139040" cy="711900"/>
          </a:xfrm>
          <a:prstGeom prst="rect">
            <a:avLst/>
          </a:prstGeom>
          <a:noFill/>
          <a:ln>
            <a:noFill/>
          </a:ln>
        </p:spPr>
      </p:pic>
      <p:pic>
        <p:nvPicPr>
          <p:cNvPr id="359" name="Google Shape;359;p79"/>
          <p:cNvPicPr preferRelativeResize="0"/>
          <p:nvPr/>
        </p:nvPicPr>
        <p:blipFill>
          <a:blip r:embed="rId15">
            <a:alphaModFix/>
          </a:blip>
          <a:stretch>
            <a:fillRect/>
          </a:stretch>
        </p:blipFill>
        <p:spPr>
          <a:xfrm>
            <a:off x="7762516" y="1487044"/>
            <a:ext cx="711900" cy="711900"/>
          </a:xfrm>
          <a:prstGeom prst="rect">
            <a:avLst/>
          </a:prstGeom>
          <a:noFill/>
          <a:ln>
            <a:noFill/>
          </a:ln>
        </p:spPr>
      </p:pic>
      <p:pic>
        <p:nvPicPr>
          <p:cNvPr id="360" name="Google Shape;360;p79"/>
          <p:cNvPicPr preferRelativeResize="0"/>
          <p:nvPr/>
        </p:nvPicPr>
        <p:blipFill>
          <a:blip r:embed="rId16">
            <a:alphaModFix/>
          </a:blip>
          <a:stretch>
            <a:fillRect/>
          </a:stretch>
        </p:blipFill>
        <p:spPr>
          <a:xfrm>
            <a:off x="4273188" y="809625"/>
            <a:ext cx="711900" cy="711900"/>
          </a:xfrm>
          <a:prstGeom prst="rect">
            <a:avLst/>
          </a:prstGeom>
          <a:noFill/>
          <a:ln>
            <a:noFill/>
          </a:ln>
        </p:spPr>
      </p:pic>
      <p:pic>
        <p:nvPicPr>
          <p:cNvPr id="361" name="Google Shape;361;p79"/>
          <p:cNvPicPr preferRelativeResize="0"/>
          <p:nvPr/>
        </p:nvPicPr>
        <p:blipFill>
          <a:blip r:embed="rId17">
            <a:alphaModFix/>
          </a:blip>
          <a:stretch>
            <a:fillRect/>
          </a:stretch>
        </p:blipFill>
        <p:spPr>
          <a:xfrm>
            <a:off x="7861819" y="3034281"/>
            <a:ext cx="804507" cy="602226"/>
          </a:xfrm>
          <a:prstGeom prst="rect">
            <a:avLst/>
          </a:prstGeom>
          <a:noFill/>
          <a:ln>
            <a:noFill/>
          </a:ln>
        </p:spPr>
      </p:pic>
      <p:pic>
        <p:nvPicPr>
          <p:cNvPr id="362" name="Google Shape;362;p79"/>
          <p:cNvPicPr preferRelativeResize="0"/>
          <p:nvPr/>
        </p:nvPicPr>
        <p:blipFill>
          <a:blip r:embed="rId18">
            <a:alphaModFix/>
          </a:blip>
          <a:stretch>
            <a:fillRect/>
          </a:stretch>
        </p:blipFill>
        <p:spPr>
          <a:xfrm>
            <a:off x="6981553" y="3916172"/>
            <a:ext cx="1413300" cy="538613"/>
          </a:xfrm>
          <a:prstGeom prst="rect">
            <a:avLst/>
          </a:prstGeom>
          <a:noFill/>
          <a:ln>
            <a:noFill/>
          </a:ln>
        </p:spPr>
      </p:pic>
      <p:pic>
        <p:nvPicPr>
          <p:cNvPr id="363" name="Google Shape;363;p79"/>
          <p:cNvPicPr preferRelativeResize="0"/>
          <p:nvPr/>
        </p:nvPicPr>
        <p:blipFill>
          <a:blip r:embed="rId19">
            <a:alphaModFix/>
          </a:blip>
          <a:stretch>
            <a:fillRect/>
          </a:stretch>
        </p:blipFill>
        <p:spPr>
          <a:xfrm>
            <a:off x="1772263" y="809613"/>
            <a:ext cx="965945" cy="965945"/>
          </a:xfrm>
          <a:prstGeom prst="rect">
            <a:avLst/>
          </a:prstGeom>
          <a:noFill/>
          <a:ln>
            <a:noFill/>
          </a:ln>
        </p:spPr>
      </p:pic>
      <p:sp>
        <p:nvSpPr>
          <p:cNvPr id="364" name="Google Shape;364;p79"/>
          <p:cNvSpPr txBox="1"/>
          <p:nvPr/>
        </p:nvSpPr>
        <p:spPr>
          <a:xfrm>
            <a:off x="1346375" y="191975"/>
            <a:ext cx="6515700" cy="53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Open Source software components used in CbM DIAS pilots</a:t>
            </a:r>
            <a:endParaRPr b="1">
              <a:latin typeface="Verdana"/>
              <a:ea typeface="Verdana"/>
              <a:cs typeface="Verdana"/>
              <a:sym typeface="Verdana"/>
            </a:endParaRPr>
          </a:p>
          <a:p>
            <a:pPr marL="457200" lvl="0" indent="0" algn="l" rtl="0">
              <a:spcBef>
                <a:spcPts val="0"/>
              </a:spcBef>
              <a:spcAft>
                <a:spcPts val="0"/>
              </a:spcAft>
              <a:buNone/>
            </a:pPr>
            <a:endParaRPr>
              <a:latin typeface="Verdana"/>
              <a:ea typeface="Verdana"/>
              <a:cs typeface="Verdana"/>
              <a:sym typeface="Verdana"/>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80"/>
          <p:cNvSpPr txBox="1"/>
          <p:nvPr/>
        </p:nvSpPr>
        <p:spPr>
          <a:xfrm>
            <a:off x="704880" y="334260"/>
            <a:ext cx="8172000" cy="74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 sz="3600">
                <a:solidFill>
                  <a:srgbClr val="FFFFFF"/>
                </a:solidFill>
                <a:latin typeface="Verdana"/>
                <a:ea typeface="Verdana"/>
                <a:cs typeface="Verdana"/>
                <a:sym typeface="Verdana"/>
              </a:rPr>
              <a:t>JRC focus</a:t>
            </a:r>
            <a:endParaRPr sz="1800"/>
          </a:p>
        </p:txBody>
      </p:sp>
      <p:sp>
        <p:nvSpPr>
          <p:cNvPr id="370" name="Google Shape;370;p80"/>
          <p:cNvSpPr txBox="1"/>
          <p:nvPr/>
        </p:nvSpPr>
        <p:spPr>
          <a:xfrm>
            <a:off x="704880" y="1311390"/>
            <a:ext cx="8172000" cy="271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JRC takes the “</a:t>
            </a:r>
            <a:r>
              <a:rPr lang="en" sz="1600" b="1">
                <a:solidFill>
                  <a:srgbClr val="004494"/>
                </a:solidFill>
                <a:latin typeface="Verdana"/>
                <a:ea typeface="Verdana"/>
                <a:cs typeface="Verdana"/>
                <a:sym typeface="Verdana"/>
              </a:rPr>
              <a:t>third party</a:t>
            </a:r>
            <a:r>
              <a:rPr lang="en" sz="1600">
                <a:solidFill>
                  <a:srgbClr val="004494"/>
                </a:solidFill>
                <a:latin typeface="Verdana"/>
                <a:ea typeface="Verdana"/>
                <a:cs typeface="Verdana"/>
                <a:sym typeface="Verdana"/>
              </a:rPr>
              <a:t>” role on behalf of DIAS onboarders</a:t>
            </a: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Test commonality of DIAS platforms, portability issues, set up standard workflow, demonstrate key functions, initiate “knowledge transfer”</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Includes:</a:t>
            </a:r>
            <a:endParaRPr sz="1600">
              <a:solidFill>
                <a:srgbClr val="004494"/>
              </a:solidFill>
              <a:latin typeface="Verdana"/>
              <a:ea typeface="Verdana"/>
              <a:cs typeface="Verdana"/>
              <a:sym typeface="Verdana"/>
            </a:endParaRPr>
          </a:p>
          <a:p>
            <a:pPr marL="457200" marR="0" lvl="0" indent="-330200" algn="l" rtl="0">
              <a:lnSpc>
                <a:spcPct val="100000"/>
              </a:lnSpc>
              <a:spcBef>
                <a:spcPts val="0"/>
              </a:spcBef>
              <a:spcAft>
                <a:spcPts val="0"/>
              </a:spcAft>
              <a:buClr>
                <a:srgbClr val="004494"/>
              </a:buClr>
              <a:buSzPts val="1600"/>
              <a:buFont typeface="Verdana"/>
              <a:buChar char="●"/>
            </a:pPr>
            <a:r>
              <a:rPr lang="en" sz="1600">
                <a:solidFill>
                  <a:srgbClr val="004494"/>
                </a:solidFill>
                <a:latin typeface="Verdana"/>
                <a:ea typeface="Verdana"/>
                <a:cs typeface="Verdana"/>
                <a:sym typeface="Verdana"/>
              </a:rPr>
              <a:t>full territory Copernicus Application Ready Data (CARD) generation (S1-BS, S1-C6, S2-L2A) </a:t>
            </a:r>
            <a:endParaRPr sz="1600">
              <a:solidFill>
                <a:srgbClr val="004494"/>
              </a:solidFill>
              <a:latin typeface="Verdana"/>
              <a:ea typeface="Verdana"/>
              <a:cs typeface="Verdana"/>
              <a:sym typeface="Verdana"/>
            </a:endParaRPr>
          </a:p>
          <a:p>
            <a:pPr marL="457200" marR="0" lvl="0" indent="-330200" algn="l" rtl="0">
              <a:lnSpc>
                <a:spcPct val="100000"/>
              </a:lnSpc>
              <a:spcBef>
                <a:spcPts val="0"/>
              </a:spcBef>
              <a:spcAft>
                <a:spcPts val="0"/>
              </a:spcAft>
              <a:buClr>
                <a:srgbClr val="004494"/>
              </a:buClr>
              <a:buSzPts val="1600"/>
              <a:buFont typeface="Verdana"/>
              <a:buChar char="●"/>
            </a:pPr>
            <a:r>
              <a:rPr lang="en" sz="1600">
                <a:solidFill>
                  <a:srgbClr val="004494"/>
                </a:solidFill>
                <a:latin typeface="Verdana"/>
                <a:ea typeface="Verdana"/>
                <a:cs typeface="Verdana"/>
                <a:sym typeface="Verdana"/>
              </a:rPr>
              <a:t>time series extraction for full annual agricultural parcel sets (2017, 2018, 2019)</a:t>
            </a:r>
            <a:endParaRPr sz="1600">
              <a:solidFill>
                <a:srgbClr val="004494"/>
              </a:solidFill>
              <a:latin typeface="Verdana"/>
              <a:ea typeface="Verdana"/>
              <a:cs typeface="Verdana"/>
              <a:sym typeface="Verdana"/>
            </a:endParaRPr>
          </a:p>
          <a:p>
            <a:pPr marL="457200" marR="0" lvl="0" indent="-330200" algn="l" rtl="0">
              <a:lnSpc>
                <a:spcPct val="100000"/>
              </a:lnSpc>
              <a:spcBef>
                <a:spcPts val="0"/>
              </a:spcBef>
              <a:spcAft>
                <a:spcPts val="0"/>
              </a:spcAft>
              <a:buClr>
                <a:srgbClr val="004494"/>
              </a:buClr>
              <a:buSzPts val="1600"/>
              <a:buFont typeface="Verdana"/>
              <a:buChar char="●"/>
            </a:pPr>
            <a:r>
              <a:rPr lang="en" sz="1600">
                <a:solidFill>
                  <a:srgbClr val="004494"/>
                </a:solidFill>
                <a:latin typeface="Verdana"/>
                <a:ea typeface="Verdana"/>
                <a:cs typeface="Verdana"/>
                <a:sym typeface="Verdana"/>
              </a:rPr>
              <a:t>machine learning, analysis and visualization</a:t>
            </a:r>
            <a:endParaRPr sz="1600">
              <a:solidFill>
                <a:srgbClr val="004494"/>
              </a:solidFill>
              <a:latin typeface="Verdana"/>
              <a:ea typeface="Verdana"/>
              <a:cs typeface="Verdana"/>
              <a:sym typeface="Verdana"/>
            </a:endParaRPr>
          </a:p>
          <a:p>
            <a:pPr marL="457200" marR="0" lvl="0" indent="-330200" algn="l" rtl="0">
              <a:lnSpc>
                <a:spcPct val="100000"/>
              </a:lnSpc>
              <a:spcBef>
                <a:spcPts val="0"/>
              </a:spcBef>
              <a:spcAft>
                <a:spcPts val="0"/>
              </a:spcAft>
              <a:buClr>
                <a:srgbClr val="004494"/>
              </a:buClr>
              <a:buSzPts val="1600"/>
              <a:buFont typeface="Verdana"/>
              <a:buChar char="●"/>
            </a:pPr>
            <a:r>
              <a:rPr lang="en" sz="1600">
                <a:solidFill>
                  <a:srgbClr val="004494"/>
                </a:solidFill>
                <a:latin typeface="Verdana"/>
                <a:ea typeface="Verdana"/>
                <a:cs typeface="Verdana"/>
                <a:sym typeface="Verdana"/>
              </a:rPr>
              <a:t>shared documentation and code </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81"/>
          <p:cNvSpPr txBox="1"/>
          <p:nvPr/>
        </p:nvSpPr>
        <p:spPr>
          <a:xfrm>
            <a:off x="5984373" y="1135350"/>
            <a:ext cx="2332800" cy="294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400">
                <a:solidFill>
                  <a:srgbClr val="093B37"/>
                </a:solidFill>
                <a:latin typeface="Verdana"/>
                <a:ea typeface="Verdana"/>
                <a:cs typeface="Verdana"/>
                <a:sym typeface="Verdana"/>
              </a:rPr>
              <a:t>S1 provides consistency</a:t>
            </a:r>
            <a:endParaRPr sz="1400">
              <a:solidFill>
                <a:srgbClr val="093B37"/>
              </a:solidFill>
              <a:latin typeface="Verdana"/>
              <a:ea typeface="Verdana"/>
              <a:cs typeface="Verdana"/>
              <a:sym typeface="Verdana"/>
            </a:endParaRPr>
          </a:p>
          <a:p>
            <a:pPr marL="0" marR="0" lvl="0" indent="0" algn="l" rtl="0">
              <a:lnSpc>
                <a:spcPct val="100000"/>
              </a:lnSpc>
              <a:spcBef>
                <a:spcPts val="0"/>
              </a:spcBef>
              <a:spcAft>
                <a:spcPts val="0"/>
              </a:spcAft>
              <a:buNone/>
            </a:pPr>
            <a:r>
              <a:rPr lang="en" sz="1400">
                <a:solidFill>
                  <a:srgbClr val="093B37"/>
                </a:solidFill>
                <a:latin typeface="Verdana"/>
                <a:ea typeface="Verdana"/>
                <a:cs typeface="Verdana"/>
                <a:sym typeface="Verdana"/>
              </a:rPr>
              <a:t>(~200 images per year)</a:t>
            </a:r>
            <a:endParaRPr sz="1800"/>
          </a:p>
          <a:p>
            <a:pPr marL="0" marR="0" lvl="0" indent="0" algn="l" rtl="0">
              <a:lnSpc>
                <a:spcPct val="100000"/>
              </a:lnSpc>
              <a:spcBef>
                <a:spcPts val="0"/>
              </a:spcBef>
              <a:spcAft>
                <a:spcPts val="0"/>
              </a:spcAft>
              <a:buNone/>
            </a:pPr>
            <a:endParaRPr>
              <a:solidFill>
                <a:srgbClr val="093B37"/>
              </a:solidFill>
              <a:latin typeface="Verdana"/>
              <a:ea typeface="Verdana"/>
              <a:cs typeface="Verdana"/>
              <a:sym typeface="Verdana"/>
            </a:endParaRPr>
          </a:p>
          <a:p>
            <a:pPr marL="0" marR="0" lvl="0" indent="0" algn="l" rtl="0">
              <a:lnSpc>
                <a:spcPct val="100000"/>
              </a:lnSpc>
              <a:spcBef>
                <a:spcPts val="0"/>
              </a:spcBef>
              <a:spcAft>
                <a:spcPts val="0"/>
              </a:spcAft>
              <a:buNone/>
            </a:pPr>
            <a:r>
              <a:rPr lang="en" sz="1400">
                <a:solidFill>
                  <a:srgbClr val="093B37"/>
                </a:solidFill>
                <a:latin typeface="Verdana"/>
                <a:ea typeface="Verdana"/>
                <a:cs typeface="Verdana"/>
                <a:sym typeface="Verdana"/>
              </a:rPr>
              <a:t>Machine learning applied to S1 weekly time series</a:t>
            </a:r>
            <a:endParaRPr sz="1800"/>
          </a:p>
          <a:p>
            <a:pPr marL="0" marR="0" lvl="0" indent="0" algn="l" rtl="0">
              <a:lnSpc>
                <a:spcPct val="100000"/>
              </a:lnSpc>
              <a:spcBef>
                <a:spcPts val="0"/>
              </a:spcBef>
              <a:spcAft>
                <a:spcPts val="0"/>
              </a:spcAft>
              <a:buNone/>
            </a:pPr>
            <a:endParaRPr>
              <a:solidFill>
                <a:srgbClr val="093B37"/>
              </a:solidFill>
              <a:latin typeface="Verdana"/>
              <a:ea typeface="Verdana"/>
              <a:cs typeface="Verdana"/>
              <a:sym typeface="Verdana"/>
            </a:endParaRPr>
          </a:p>
          <a:p>
            <a:pPr marL="0" marR="0" lvl="0" indent="0" algn="l" rtl="0">
              <a:lnSpc>
                <a:spcPct val="100000"/>
              </a:lnSpc>
              <a:spcBef>
                <a:spcPts val="0"/>
              </a:spcBef>
              <a:spcAft>
                <a:spcPts val="0"/>
              </a:spcAft>
              <a:buNone/>
            </a:pPr>
            <a:r>
              <a:rPr lang="en" sz="1400">
                <a:solidFill>
                  <a:srgbClr val="093B37"/>
                </a:solidFill>
                <a:latin typeface="Verdana"/>
                <a:ea typeface="Verdana"/>
                <a:cs typeface="Verdana"/>
                <a:sym typeface="Verdana"/>
              </a:rPr>
              <a:t>Splits 95-5 “outliers”</a:t>
            </a:r>
            <a:endParaRPr sz="1800"/>
          </a:p>
          <a:p>
            <a:pPr marL="0" marR="0" lvl="0" indent="0" algn="l" rtl="0">
              <a:lnSpc>
                <a:spcPct val="100000"/>
              </a:lnSpc>
              <a:spcBef>
                <a:spcPts val="0"/>
              </a:spcBef>
              <a:spcAft>
                <a:spcPts val="0"/>
              </a:spcAft>
              <a:buNone/>
            </a:pPr>
            <a:endParaRPr>
              <a:solidFill>
                <a:srgbClr val="093B37"/>
              </a:solidFill>
              <a:latin typeface="Verdana"/>
              <a:ea typeface="Verdana"/>
              <a:cs typeface="Verdana"/>
              <a:sym typeface="Verdana"/>
            </a:endParaRPr>
          </a:p>
          <a:p>
            <a:pPr marL="0" marR="0" lvl="0" indent="0" algn="l" rtl="0">
              <a:lnSpc>
                <a:spcPct val="100000"/>
              </a:lnSpc>
              <a:spcBef>
                <a:spcPts val="0"/>
              </a:spcBef>
              <a:spcAft>
                <a:spcPts val="0"/>
              </a:spcAft>
              <a:buNone/>
            </a:pPr>
            <a:r>
              <a:rPr lang="en" sz="1400">
                <a:solidFill>
                  <a:srgbClr val="093B37"/>
                </a:solidFill>
                <a:latin typeface="Verdana"/>
                <a:ea typeface="Verdana"/>
                <a:cs typeface="Verdana"/>
                <a:sym typeface="Verdana"/>
              </a:rPr>
              <a:t>Follow up with additional imagery (S2) and other measures</a:t>
            </a:r>
            <a:endParaRPr sz="1400">
              <a:solidFill>
                <a:srgbClr val="093B37"/>
              </a:solidFill>
              <a:latin typeface="Verdana"/>
              <a:ea typeface="Verdana"/>
              <a:cs typeface="Verdana"/>
              <a:sym typeface="Verdana"/>
            </a:endParaRPr>
          </a:p>
          <a:p>
            <a:pPr marL="0" marR="0" lvl="0" indent="0" algn="l" rtl="0">
              <a:lnSpc>
                <a:spcPct val="100000"/>
              </a:lnSpc>
              <a:spcBef>
                <a:spcPts val="0"/>
              </a:spcBef>
              <a:spcAft>
                <a:spcPts val="0"/>
              </a:spcAft>
              <a:buNone/>
            </a:pPr>
            <a:endParaRPr>
              <a:solidFill>
                <a:srgbClr val="093B37"/>
              </a:solidFill>
              <a:latin typeface="Verdana"/>
              <a:ea typeface="Verdana"/>
              <a:cs typeface="Verdana"/>
              <a:sym typeface="Verdana"/>
            </a:endParaRPr>
          </a:p>
          <a:p>
            <a:pPr marL="0" marR="0" lvl="0" indent="0" algn="l" rtl="0">
              <a:lnSpc>
                <a:spcPct val="100000"/>
              </a:lnSpc>
              <a:spcBef>
                <a:spcPts val="0"/>
              </a:spcBef>
              <a:spcAft>
                <a:spcPts val="0"/>
              </a:spcAft>
              <a:buNone/>
            </a:pPr>
            <a:r>
              <a:rPr lang="en">
                <a:solidFill>
                  <a:srgbClr val="093B37"/>
                </a:solidFill>
                <a:latin typeface="Verdana"/>
                <a:ea typeface="Verdana"/>
                <a:cs typeface="Verdana"/>
                <a:sym typeface="Verdana"/>
              </a:rPr>
              <a:t>Runs on DIAS!</a:t>
            </a:r>
            <a:endParaRPr>
              <a:solidFill>
                <a:srgbClr val="093B37"/>
              </a:solidFill>
              <a:latin typeface="Verdana"/>
              <a:ea typeface="Verdana"/>
              <a:cs typeface="Verdana"/>
              <a:sym typeface="Verdana"/>
            </a:endParaRPr>
          </a:p>
        </p:txBody>
      </p:sp>
      <p:pic>
        <p:nvPicPr>
          <p:cNvPr id="377" name="Google Shape;377;p81"/>
          <p:cNvPicPr preferRelativeResize="0"/>
          <p:nvPr/>
        </p:nvPicPr>
        <p:blipFill rotWithShape="1">
          <a:blip r:embed="rId3">
            <a:alphaModFix/>
          </a:blip>
          <a:srcRect/>
          <a:stretch/>
        </p:blipFill>
        <p:spPr>
          <a:xfrm>
            <a:off x="-39600" y="628560"/>
            <a:ext cx="5451030" cy="38572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82"/>
          <p:cNvSpPr txBox="1"/>
          <p:nvPr/>
        </p:nvSpPr>
        <p:spPr>
          <a:xfrm>
            <a:off x="6661475" y="769050"/>
            <a:ext cx="2389500" cy="24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Big Data Analytics</a:t>
            </a:r>
            <a:endParaRPr b="1">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Access to full time series</a:t>
            </a: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Extracted for 560,000 parcels</a:t>
            </a: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DK on SOBLOO</a:t>
            </a: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Similar for other MS-DIAS pairings</a:t>
            </a: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From CARD-BS</a:t>
            </a:r>
            <a:endParaRPr>
              <a:latin typeface="Verdana"/>
              <a:ea typeface="Verdana"/>
              <a:cs typeface="Verdana"/>
              <a:sym typeface="Verdana"/>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384" name="Google Shape;384;p82"/>
          <p:cNvPicPr preferRelativeResize="0"/>
          <p:nvPr/>
        </p:nvPicPr>
        <p:blipFill>
          <a:blip r:embed="rId3">
            <a:alphaModFix/>
          </a:blip>
          <a:stretch>
            <a:fillRect/>
          </a:stretch>
        </p:blipFill>
        <p:spPr>
          <a:xfrm>
            <a:off x="76200" y="494311"/>
            <a:ext cx="6661476" cy="42359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83"/>
          <p:cNvPicPr preferRelativeResize="0"/>
          <p:nvPr/>
        </p:nvPicPr>
        <p:blipFill>
          <a:blip r:embed="rId3">
            <a:alphaModFix/>
          </a:blip>
          <a:stretch>
            <a:fillRect/>
          </a:stretch>
        </p:blipFill>
        <p:spPr>
          <a:xfrm>
            <a:off x="152400" y="503075"/>
            <a:ext cx="6554624" cy="4211699"/>
          </a:xfrm>
          <a:prstGeom prst="rect">
            <a:avLst/>
          </a:prstGeom>
          <a:noFill/>
          <a:ln>
            <a:noFill/>
          </a:ln>
        </p:spPr>
      </p:pic>
      <p:sp>
        <p:nvSpPr>
          <p:cNvPr id="390" name="Google Shape;390;p83"/>
          <p:cNvSpPr txBox="1"/>
          <p:nvPr/>
        </p:nvSpPr>
        <p:spPr>
          <a:xfrm>
            <a:off x="6661475" y="769050"/>
            <a:ext cx="2389500" cy="24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Big Data Analytics</a:t>
            </a:r>
            <a:endParaRPr b="1">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idem</a:t>
            </a: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CARD-C6</a:t>
            </a: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(6-day coherence)</a:t>
            </a:r>
            <a:endParaRPr>
              <a:latin typeface="Verdana"/>
              <a:ea typeface="Verdana"/>
              <a:cs typeface="Verdana"/>
              <a:sym typeface="Verdana"/>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84"/>
          <p:cNvPicPr preferRelativeResize="0"/>
          <p:nvPr/>
        </p:nvPicPr>
        <p:blipFill>
          <a:blip r:embed="rId3">
            <a:alphaModFix/>
          </a:blip>
          <a:stretch>
            <a:fillRect/>
          </a:stretch>
        </p:blipFill>
        <p:spPr>
          <a:xfrm>
            <a:off x="152400" y="458025"/>
            <a:ext cx="6604850" cy="4244000"/>
          </a:xfrm>
          <a:prstGeom prst="rect">
            <a:avLst/>
          </a:prstGeom>
          <a:noFill/>
          <a:ln>
            <a:noFill/>
          </a:ln>
        </p:spPr>
      </p:pic>
      <p:sp>
        <p:nvSpPr>
          <p:cNvPr id="396" name="Google Shape;396;p84"/>
          <p:cNvSpPr txBox="1"/>
          <p:nvPr/>
        </p:nvSpPr>
        <p:spPr>
          <a:xfrm>
            <a:off x="6661475" y="769050"/>
            <a:ext cx="2389500" cy="24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Big Data Analytics</a:t>
            </a:r>
            <a:endParaRPr b="1">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idem</a:t>
            </a: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CARD-S2</a:t>
            </a: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(Level 2 S-2)</a:t>
            </a: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Optionally filtered on cloud cover</a:t>
            </a:r>
            <a:endParaRPr>
              <a:latin typeface="Verdana"/>
              <a:ea typeface="Verdana"/>
              <a:cs typeface="Verdana"/>
              <a:sym typeface="Verdana"/>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85"/>
          <p:cNvPicPr preferRelativeResize="0"/>
          <p:nvPr/>
        </p:nvPicPr>
        <p:blipFill>
          <a:blip r:embed="rId3">
            <a:alphaModFix/>
          </a:blip>
          <a:stretch>
            <a:fillRect/>
          </a:stretch>
        </p:blipFill>
        <p:spPr>
          <a:xfrm>
            <a:off x="152400" y="0"/>
            <a:ext cx="6154224" cy="5143498"/>
          </a:xfrm>
          <a:prstGeom prst="rect">
            <a:avLst/>
          </a:prstGeom>
          <a:noFill/>
          <a:ln>
            <a:noFill/>
          </a:ln>
        </p:spPr>
      </p:pic>
      <p:sp>
        <p:nvSpPr>
          <p:cNvPr id="402" name="Google Shape;402;p85"/>
          <p:cNvSpPr txBox="1"/>
          <p:nvPr/>
        </p:nvSpPr>
        <p:spPr>
          <a:xfrm>
            <a:off x="6432875" y="616650"/>
            <a:ext cx="2389500" cy="24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Big Data Analytics</a:t>
            </a:r>
            <a:endParaRPr b="1">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Check an outlier</a:t>
            </a: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Identified with machine learning on S1 time series</a:t>
            </a: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Cross-checked against S2 chip for relevant part of the season</a:t>
            </a:r>
            <a:endParaRPr>
              <a:latin typeface="Verdana"/>
              <a:ea typeface="Verdana"/>
              <a:cs typeface="Verdana"/>
              <a:sym typeface="Verdana"/>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86"/>
          <p:cNvPicPr preferRelativeResize="0"/>
          <p:nvPr/>
        </p:nvPicPr>
        <p:blipFill>
          <a:blip r:embed="rId3">
            <a:alphaModFix/>
          </a:blip>
          <a:stretch>
            <a:fillRect/>
          </a:stretch>
        </p:blipFill>
        <p:spPr>
          <a:xfrm>
            <a:off x="152400" y="0"/>
            <a:ext cx="6102643" cy="5143500"/>
          </a:xfrm>
          <a:prstGeom prst="rect">
            <a:avLst/>
          </a:prstGeom>
          <a:noFill/>
          <a:ln>
            <a:noFill/>
          </a:ln>
        </p:spPr>
      </p:pic>
      <p:sp>
        <p:nvSpPr>
          <p:cNvPr id="408" name="Google Shape;408;p86"/>
          <p:cNvSpPr txBox="1"/>
          <p:nvPr/>
        </p:nvSpPr>
        <p:spPr>
          <a:xfrm>
            <a:off x="6432875" y="616650"/>
            <a:ext cx="2389500" cy="24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Verdana"/>
                <a:ea typeface="Verdana"/>
                <a:cs typeface="Verdana"/>
                <a:sym typeface="Verdana"/>
              </a:rPr>
              <a:t>Big Data Analytics</a:t>
            </a:r>
            <a:endParaRPr b="1">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idem</a:t>
            </a: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with time series of S2 chips</a:t>
            </a: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For any location in CbM coverage</a:t>
            </a: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For any CARD product</a:t>
            </a: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For full season</a:t>
            </a: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a:latin typeface="Verdana"/>
                <a:ea typeface="Verdana"/>
                <a:cs typeface="Verdana"/>
                <a:sym typeface="Verdana"/>
              </a:rPr>
              <a:t>Combining Jupyter notebooks and parallel python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87"/>
          <p:cNvSpPr txBox="1"/>
          <p:nvPr/>
        </p:nvSpPr>
        <p:spPr>
          <a:xfrm>
            <a:off x="704880" y="334260"/>
            <a:ext cx="8172000" cy="74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 sz="3600">
                <a:solidFill>
                  <a:srgbClr val="FFFFFF"/>
                </a:solidFill>
                <a:latin typeface="Verdana"/>
                <a:ea typeface="Verdana"/>
                <a:cs typeface="Verdana"/>
                <a:sym typeface="Verdana"/>
              </a:rPr>
              <a:t>Technical conclusions</a:t>
            </a:r>
            <a:endParaRPr sz="1800"/>
          </a:p>
        </p:txBody>
      </p:sp>
      <p:sp>
        <p:nvSpPr>
          <p:cNvPr id="414" name="Google Shape;414;p87"/>
          <p:cNvSpPr txBox="1"/>
          <p:nvPr/>
        </p:nvSpPr>
        <p:spPr>
          <a:xfrm>
            <a:off x="704880" y="1311390"/>
            <a:ext cx="8172000" cy="271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Core functionality is mature enough to support operational data generation</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DIAS portability issues are minor: all based on same core IaaS. Minor variation in components are abstracted in JRC code</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Performance is scalable through resource marshalling, adequate for CbM</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Role of a technically adept third party (or in-house expert) is essential</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“Knowledge sharing” through common code/documentation one of the clearest benefits to DIAS onboarding. Allows rapid expansion (in 2020).</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70"/>
          <p:cNvSpPr txBox="1"/>
          <p:nvPr/>
        </p:nvSpPr>
        <p:spPr>
          <a:xfrm>
            <a:off x="0" y="889620"/>
            <a:ext cx="9143700" cy="1138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3600" b="1">
                <a:solidFill>
                  <a:srgbClr val="FFFFFF"/>
                </a:solidFill>
                <a:latin typeface="Verdana"/>
                <a:ea typeface="Verdana"/>
                <a:cs typeface="Verdana"/>
                <a:sym typeface="Verdana"/>
              </a:rPr>
              <a:t>Big Data Analytics for agricultural monitoring using Copernicus Sentinels and EU Open Data Sets</a:t>
            </a:r>
            <a:endParaRPr sz="3600" b="1">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None/>
            </a:pPr>
            <a:r>
              <a:rPr lang="en" sz="2400" b="1">
                <a:solidFill>
                  <a:srgbClr val="FFFFFF"/>
                </a:solidFill>
                <a:latin typeface="Verdana"/>
                <a:ea typeface="Verdana"/>
                <a:cs typeface="Verdana"/>
                <a:sym typeface="Verdana"/>
              </a:rPr>
              <a:t>EOSC Early Adopter</a:t>
            </a:r>
            <a:endParaRPr sz="2400" b="1">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None/>
            </a:pPr>
            <a:r>
              <a:rPr lang="en" sz="2400" b="1">
                <a:solidFill>
                  <a:srgbClr val="FFFFFF"/>
                </a:solidFill>
                <a:latin typeface="Verdana"/>
                <a:ea typeface="Verdana"/>
                <a:cs typeface="Verdana"/>
                <a:sym typeface="Verdana"/>
              </a:rPr>
              <a:t>Kick-off, 22 November 2019, Amsterdam (NL)</a:t>
            </a:r>
            <a:endParaRPr sz="2400" b="1">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None/>
            </a:pPr>
            <a:endParaRPr sz="1800" b="0" i="0" u="none" strike="noStrike" cap="none"/>
          </a:p>
        </p:txBody>
      </p:sp>
      <p:sp>
        <p:nvSpPr>
          <p:cNvPr id="287" name="Google Shape;287;p70"/>
          <p:cNvSpPr txBox="1"/>
          <p:nvPr/>
        </p:nvSpPr>
        <p:spPr>
          <a:xfrm>
            <a:off x="222700" y="3231865"/>
            <a:ext cx="9143700" cy="26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88"/>
          <p:cNvSpPr txBox="1"/>
          <p:nvPr/>
        </p:nvSpPr>
        <p:spPr>
          <a:xfrm>
            <a:off x="704880" y="334260"/>
            <a:ext cx="8172000" cy="74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 sz="3600">
                <a:solidFill>
                  <a:srgbClr val="FFFFFF"/>
                </a:solidFill>
                <a:latin typeface="Verdana"/>
                <a:ea typeface="Verdana"/>
                <a:cs typeface="Verdana"/>
                <a:sym typeface="Verdana"/>
              </a:rPr>
              <a:t>Costs factors</a:t>
            </a:r>
            <a:endParaRPr sz="1800"/>
          </a:p>
        </p:txBody>
      </p:sp>
      <p:sp>
        <p:nvSpPr>
          <p:cNvPr id="420" name="Google Shape;420;p88"/>
          <p:cNvSpPr txBox="1"/>
          <p:nvPr/>
        </p:nvSpPr>
        <p:spPr>
          <a:xfrm>
            <a:off x="704880" y="1158990"/>
            <a:ext cx="8172000" cy="271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Cost factors for DIAS use include:</a:t>
            </a:r>
            <a:endParaRPr sz="1600">
              <a:solidFill>
                <a:srgbClr val="004494"/>
              </a:solidFill>
              <a:latin typeface="Verdana"/>
              <a:ea typeface="Verdana"/>
              <a:cs typeface="Verdana"/>
              <a:sym typeface="Verdana"/>
            </a:endParaRPr>
          </a:p>
          <a:p>
            <a:pPr marL="457200" marR="0" lvl="0" indent="-330200" algn="l" rtl="0">
              <a:lnSpc>
                <a:spcPct val="100000"/>
              </a:lnSpc>
              <a:spcBef>
                <a:spcPts val="0"/>
              </a:spcBef>
              <a:spcAft>
                <a:spcPts val="0"/>
              </a:spcAft>
              <a:buClr>
                <a:srgbClr val="004494"/>
              </a:buClr>
              <a:buSzPts val="1600"/>
              <a:buFont typeface="Verdana"/>
              <a:buChar char="●"/>
            </a:pPr>
            <a:r>
              <a:rPr lang="en" sz="1600">
                <a:solidFill>
                  <a:srgbClr val="004494"/>
                </a:solidFill>
                <a:latin typeface="Verdana"/>
                <a:ea typeface="Verdana"/>
                <a:cs typeface="Verdana"/>
                <a:sym typeface="Verdana"/>
              </a:rPr>
              <a:t>Access to Sentinel store (included in account)</a:t>
            </a:r>
            <a:endParaRPr sz="1600">
              <a:solidFill>
                <a:srgbClr val="004494"/>
              </a:solidFill>
              <a:latin typeface="Verdana"/>
              <a:ea typeface="Verdana"/>
              <a:cs typeface="Verdana"/>
              <a:sym typeface="Verdana"/>
            </a:endParaRPr>
          </a:p>
          <a:p>
            <a:pPr marL="457200" marR="0" lvl="0" indent="-330200" algn="l" rtl="0">
              <a:lnSpc>
                <a:spcPct val="100000"/>
              </a:lnSpc>
              <a:spcBef>
                <a:spcPts val="0"/>
              </a:spcBef>
              <a:spcAft>
                <a:spcPts val="0"/>
              </a:spcAft>
              <a:buClr>
                <a:srgbClr val="004494"/>
              </a:buClr>
              <a:buSzPts val="1600"/>
              <a:buFont typeface="Verdana"/>
              <a:buChar char="●"/>
            </a:pPr>
            <a:r>
              <a:rPr lang="en" sz="1600">
                <a:solidFill>
                  <a:srgbClr val="004494"/>
                </a:solidFill>
                <a:latin typeface="Verdana"/>
                <a:ea typeface="Verdana"/>
                <a:cs typeface="Verdana"/>
                <a:sym typeface="Verdana"/>
              </a:rPr>
              <a:t>CARD generation (a large VM back-end process + store)</a:t>
            </a:r>
            <a:endParaRPr sz="1600">
              <a:solidFill>
                <a:srgbClr val="004494"/>
              </a:solidFill>
              <a:latin typeface="Verdana"/>
              <a:ea typeface="Verdana"/>
              <a:cs typeface="Verdana"/>
              <a:sym typeface="Verdana"/>
            </a:endParaRPr>
          </a:p>
          <a:p>
            <a:pPr marL="457200" marR="0" lvl="0" indent="-330200" algn="l" rtl="0">
              <a:lnSpc>
                <a:spcPct val="100000"/>
              </a:lnSpc>
              <a:spcBef>
                <a:spcPts val="0"/>
              </a:spcBef>
              <a:spcAft>
                <a:spcPts val="0"/>
              </a:spcAft>
              <a:buClr>
                <a:srgbClr val="004494"/>
              </a:buClr>
              <a:buSzPts val="1600"/>
              <a:buFont typeface="Verdana"/>
              <a:buChar char="●"/>
            </a:pPr>
            <a:r>
              <a:rPr lang="en" sz="1600">
                <a:solidFill>
                  <a:srgbClr val="004494"/>
                </a:solidFill>
                <a:latin typeface="Verdana"/>
                <a:ea typeface="Verdana"/>
                <a:cs typeface="Verdana"/>
                <a:sym typeface="Verdana"/>
              </a:rPr>
              <a:t>Parcel extraction (a single, moderate size VM)</a:t>
            </a:r>
            <a:endParaRPr sz="1600">
              <a:solidFill>
                <a:srgbClr val="004494"/>
              </a:solidFill>
              <a:latin typeface="Verdana"/>
              <a:ea typeface="Verdana"/>
              <a:cs typeface="Verdana"/>
              <a:sym typeface="Verdana"/>
            </a:endParaRPr>
          </a:p>
          <a:p>
            <a:pPr marL="457200" lvl="0" indent="-330200" algn="l" rtl="0">
              <a:spcBef>
                <a:spcPts val="0"/>
              </a:spcBef>
              <a:spcAft>
                <a:spcPts val="0"/>
              </a:spcAft>
              <a:buClr>
                <a:srgbClr val="004494"/>
              </a:buClr>
              <a:buSzPts val="1600"/>
              <a:buFont typeface="Verdana"/>
              <a:buChar char="●"/>
            </a:pPr>
            <a:r>
              <a:rPr lang="en" sz="1600">
                <a:solidFill>
                  <a:srgbClr val="004494"/>
                </a:solidFill>
                <a:latin typeface="Verdana"/>
                <a:ea typeface="Verdana"/>
                <a:cs typeface="Verdana"/>
                <a:sym typeface="Verdana"/>
              </a:rPr>
              <a:t>A database server (idem, but with large disk)</a:t>
            </a:r>
            <a:endParaRPr sz="1600">
              <a:solidFill>
                <a:srgbClr val="004494"/>
              </a:solidFill>
              <a:latin typeface="Verdana"/>
              <a:ea typeface="Verdana"/>
              <a:cs typeface="Verdana"/>
              <a:sym typeface="Verdana"/>
            </a:endParaRPr>
          </a:p>
          <a:p>
            <a:pPr marL="457200" marR="0" lvl="0" indent="-330200" algn="l" rtl="0">
              <a:lnSpc>
                <a:spcPct val="100000"/>
              </a:lnSpc>
              <a:spcBef>
                <a:spcPts val="0"/>
              </a:spcBef>
              <a:spcAft>
                <a:spcPts val="0"/>
              </a:spcAft>
              <a:buClr>
                <a:srgbClr val="004494"/>
              </a:buClr>
              <a:buSzPts val="1600"/>
              <a:buFont typeface="Verdana"/>
              <a:buChar char="●"/>
            </a:pPr>
            <a:r>
              <a:rPr lang="en" sz="1600">
                <a:solidFill>
                  <a:srgbClr val="004494"/>
                </a:solidFill>
                <a:latin typeface="Verdana"/>
                <a:ea typeface="Verdana"/>
                <a:cs typeface="Verdana"/>
                <a:sym typeface="Verdana"/>
              </a:rPr>
              <a:t>Orchestrated (per hour) use of multiple VMs for large parallel tasks</a:t>
            </a:r>
            <a:endParaRPr sz="1600">
              <a:solidFill>
                <a:srgbClr val="004494"/>
              </a:solidFill>
              <a:latin typeface="Verdana"/>
              <a:ea typeface="Verdana"/>
              <a:cs typeface="Verdana"/>
              <a:sym typeface="Verdana"/>
            </a:endParaRPr>
          </a:p>
          <a:p>
            <a:pPr marL="457200" marR="0" lvl="0" indent="-330200" algn="l" rtl="0">
              <a:lnSpc>
                <a:spcPct val="100000"/>
              </a:lnSpc>
              <a:spcBef>
                <a:spcPts val="0"/>
              </a:spcBef>
              <a:spcAft>
                <a:spcPts val="0"/>
              </a:spcAft>
              <a:buClr>
                <a:srgbClr val="004494"/>
              </a:buClr>
              <a:buSzPts val="1600"/>
              <a:buFont typeface="Verdana"/>
              <a:buChar char="●"/>
            </a:pPr>
            <a:r>
              <a:rPr lang="en" sz="1600">
                <a:solidFill>
                  <a:srgbClr val="004494"/>
                </a:solidFill>
                <a:latin typeface="Verdana"/>
                <a:ea typeface="Verdana"/>
                <a:cs typeface="Verdana"/>
                <a:sym typeface="Verdana"/>
              </a:rPr>
              <a:t>A notebook server for analytics, web map server </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DIAS use is modular. Some components can be run on non-DIAS solutions or in-house (e.g. database), for cost control.</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CARD generation is “generate once, use often”, e.g. in other than CbM (national) use contexts (e.g. environment, forestry, science, etc.)  </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 </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89"/>
          <p:cNvSpPr txBox="1">
            <a:spLocks noGrp="1"/>
          </p:cNvSpPr>
          <p:nvPr>
            <p:ph type="body" idx="4294967295"/>
          </p:nvPr>
        </p:nvSpPr>
        <p:spPr>
          <a:xfrm>
            <a:off x="0" y="2914178"/>
            <a:ext cx="9144000" cy="26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9"/>
          <p:cNvSpPr txBox="1">
            <a:spLocks noGrp="1"/>
          </p:cNvSpPr>
          <p:nvPr>
            <p:ph type="body" idx="4294967295"/>
          </p:nvPr>
        </p:nvSpPr>
        <p:spPr>
          <a:xfrm>
            <a:off x="0" y="3245467"/>
            <a:ext cx="9144000" cy="33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7" name="Google Shape;427;p89"/>
          <p:cNvPicPr preferRelativeResize="0"/>
          <p:nvPr/>
        </p:nvPicPr>
        <p:blipFill>
          <a:blip r:embed="rId3">
            <a:alphaModFix/>
          </a:blip>
          <a:stretch>
            <a:fillRect/>
          </a:stretch>
        </p:blipFill>
        <p:spPr>
          <a:xfrm>
            <a:off x="0" y="1722131"/>
            <a:ext cx="3620569" cy="2464144"/>
          </a:xfrm>
          <a:prstGeom prst="rect">
            <a:avLst/>
          </a:prstGeom>
          <a:noFill/>
          <a:ln>
            <a:noFill/>
          </a:ln>
        </p:spPr>
      </p:pic>
      <p:pic>
        <p:nvPicPr>
          <p:cNvPr id="428" name="Google Shape;428;p89"/>
          <p:cNvPicPr preferRelativeResize="0"/>
          <p:nvPr/>
        </p:nvPicPr>
        <p:blipFill>
          <a:blip r:embed="rId4">
            <a:alphaModFix/>
          </a:blip>
          <a:stretch>
            <a:fillRect/>
          </a:stretch>
        </p:blipFill>
        <p:spPr>
          <a:xfrm>
            <a:off x="7120538" y="3495262"/>
            <a:ext cx="1826251" cy="738675"/>
          </a:xfrm>
          <a:prstGeom prst="rect">
            <a:avLst/>
          </a:prstGeom>
          <a:noFill/>
          <a:ln>
            <a:noFill/>
          </a:ln>
        </p:spPr>
      </p:pic>
      <p:pic>
        <p:nvPicPr>
          <p:cNvPr id="429" name="Google Shape;429;p89"/>
          <p:cNvPicPr preferRelativeResize="0"/>
          <p:nvPr/>
        </p:nvPicPr>
        <p:blipFill>
          <a:blip r:embed="rId5">
            <a:alphaModFix/>
          </a:blip>
          <a:stretch>
            <a:fillRect/>
          </a:stretch>
        </p:blipFill>
        <p:spPr>
          <a:xfrm>
            <a:off x="3243263" y="715469"/>
            <a:ext cx="5900739" cy="4220863"/>
          </a:xfrm>
          <a:prstGeom prst="rect">
            <a:avLst/>
          </a:prstGeom>
          <a:noFill/>
          <a:ln>
            <a:noFill/>
          </a:ln>
        </p:spPr>
      </p:pic>
      <p:pic>
        <p:nvPicPr>
          <p:cNvPr id="430" name="Google Shape;430;p89"/>
          <p:cNvPicPr preferRelativeResize="0"/>
          <p:nvPr/>
        </p:nvPicPr>
        <p:blipFill>
          <a:blip r:embed="rId6">
            <a:alphaModFix/>
          </a:blip>
          <a:stretch>
            <a:fillRect/>
          </a:stretch>
        </p:blipFill>
        <p:spPr>
          <a:xfrm>
            <a:off x="214313" y="810818"/>
            <a:ext cx="2559093" cy="87781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90"/>
          <p:cNvSpPr txBox="1">
            <a:spLocks noGrp="1"/>
          </p:cNvSpPr>
          <p:nvPr>
            <p:ph type="body" idx="1"/>
          </p:nvPr>
        </p:nvSpPr>
        <p:spPr>
          <a:xfrm>
            <a:off x="528638" y="250732"/>
            <a:ext cx="6129300" cy="5586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lt1"/>
              </a:buClr>
              <a:buSzPts val="2700"/>
              <a:buFont typeface="Arial"/>
              <a:buNone/>
            </a:pPr>
            <a:r>
              <a:rPr lang="en"/>
              <a:t>EOSC for EO Science Community</a:t>
            </a:r>
            <a:endParaRPr sz="2700" b="0" i="0" u="none" strike="noStrike" cap="none">
              <a:solidFill>
                <a:schemeClr val="lt1"/>
              </a:solidFill>
              <a:latin typeface="Verdana"/>
              <a:ea typeface="Verdana"/>
              <a:cs typeface="Verdana"/>
              <a:sym typeface="Verdana"/>
            </a:endParaRPr>
          </a:p>
        </p:txBody>
      </p:sp>
      <p:sp>
        <p:nvSpPr>
          <p:cNvPr id="436" name="Google Shape;436;p90"/>
          <p:cNvSpPr txBox="1">
            <a:spLocks noGrp="1"/>
          </p:cNvSpPr>
          <p:nvPr>
            <p:ph type="body" idx="2"/>
          </p:nvPr>
        </p:nvSpPr>
        <p:spPr>
          <a:xfrm>
            <a:off x="704850" y="1200413"/>
            <a:ext cx="8172300" cy="2711100"/>
          </a:xfrm>
          <a:prstGeom prst="rect">
            <a:avLst/>
          </a:prstGeom>
          <a:noFill/>
          <a:ln>
            <a:noFill/>
          </a:ln>
        </p:spPr>
        <p:txBody>
          <a:bodyPr spcFirstLastPara="1" wrap="square" lIns="68575" tIns="34275" rIns="68575" bIns="34275" anchor="t" anchorCtr="0">
            <a:noAutofit/>
          </a:bodyPr>
          <a:lstStyle/>
          <a:p>
            <a:pPr marL="254000" lvl="0" indent="-254000" algn="l" rtl="0">
              <a:lnSpc>
                <a:spcPct val="100000"/>
              </a:lnSpc>
              <a:spcBef>
                <a:spcPts val="0"/>
              </a:spcBef>
              <a:spcAft>
                <a:spcPts val="0"/>
              </a:spcAft>
              <a:buClr>
                <a:srgbClr val="37ACDE"/>
              </a:buClr>
              <a:buFont typeface="Verdana"/>
              <a:buNone/>
            </a:pPr>
            <a:r>
              <a:rPr lang="en" sz="1500">
                <a:solidFill>
                  <a:srgbClr val="004494"/>
                </a:solidFill>
              </a:rPr>
              <a:t>Become the </a:t>
            </a:r>
            <a:r>
              <a:rPr lang="en" sz="1500" b="1">
                <a:solidFill>
                  <a:srgbClr val="004494"/>
                </a:solidFill>
              </a:rPr>
              <a:t>permanent host of the on-line long term archive</a:t>
            </a:r>
            <a:r>
              <a:rPr lang="en" sz="1500">
                <a:solidFill>
                  <a:srgbClr val="004494"/>
                </a:solidFill>
              </a:rPr>
              <a:t> of Sentinel data </a:t>
            </a:r>
            <a:endParaRPr sz="1500">
              <a:solidFill>
                <a:srgbClr val="004494"/>
              </a:solidFill>
            </a:endParaRPr>
          </a:p>
          <a:p>
            <a:pPr marL="254000" lvl="0" indent="-254000" algn="l" rtl="0">
              <a:lnSpc>
                <a:spcPct val="100000"/>
              </a:lnSpc>
              <a:spcBef>
                <a:spcPts val="0"/>
              </a:spcBef>
              <a:spcAft>
                <a:spcPts val="0"/>
              </a:spcAft>
              <a:buClr>
                <a:srgbClr val="37ACDE"/>
              </a:buClr>
              <a:buFont typeface="Verdana"/>
              <a:buNone/>
            </a:pPr>
            <a:endParaRPr sz="1500">
              <a:solidFill>
                <a:srgbClr val="004494"/>
              </a:solidFill>
            </a:endParaRPr>
          </a:p>
          <a:p>
            <a:pPr marL="254000" lvl="0" indent="-254000" algn="l" rtl="0">
              <a:lnSpc>
                <a:spcPct val="100000"/>
              </a:lnSpc>
              <a:spcBef>
                <a:spcPts val="0"/>
              </a:spcBef>
              <a:spcAft>
                <a:spcPts val="0"/>
              </a:spcAft>
              <a:buClr>
                <a:srgbClr val="37ACDE"/>
              </a:buClr>
              <a:buFont typeface="Verdana"/>
              <a:buNone/>
            </a:pPr>
            <a:r>
              <a:rPr lang="en" sz="1500">
                <a:solidFill>
                  <a:srgbClr val="004494"/>
                </a:solidFill>
              </a:rPr>
              <a:t>Closely coupled with cloud computing infrastructure</a:t>
            </a:r>
            <a:endParaRPr sz="1500">
              <a:solidFill>
                <a:srgbClr val="004494"/>
              </a:solidFill>
            </a:endParaRPr>
          </a:p>
          <a:p>
            <a:pPr marL="254000" lvl="0" indent="-254000" algn="l" rtl="0">
              <a:lnSpc>
                <a:spcPct val="100000"/>
              </a:lnSpc>
              <a:spcBef>
                <a:spcPts val="0"/>
              </a:spcBef>
              <a:spcAft>
                <a:spcPts val="0"/>
              </a:spcAft>
              <a:buClr>
                <a:srgbClr val="37ACDE"/>
              </a:buClr>
              <a:buFont typeface="Verdana"/>
              <a:buNone/>
            </a:pPr>
            <a:endParaRPr sz="1500">
              <a:solidFill>
                <a:srgbClr val="004494"/>
              </a:solidFill>
            </a:endParaRPr>
          </a:p>
          <a:p>
            <a:pPr marL="254000" lvl="0" indent="-254000" algn="l" rtl="0">
              <a:lnSpc>
                <a:spcPct val="100000"/>
              </a:lnSpc>
              <a:spcBef>
                <a:spcPts val="0"/>
              </a:spcBef>
              <a:spcAft>
                <a:spcPts val="0"/>
              </a:spcAft>
              <a:buClr>
                <a:srgbClr val="37ACDE"/>
              </a:buClr>
              <a:buFont typeface="Verdana"/>
              <a:buNone/>
            </a:pPr>
            <a:r>
              <a:rPr lang="en" sz="1500">
                <a:solidFill>
                  <a:srgbClr val="004494"/>
                </a:solidFill>
              </a:rPr>
              <a:t>Federating existing initiatives (CollGS, DIAS, TEP) into a sustainable platform</a:t>
            </a:r>
            <a:endParaRPr sz="1500">
              <a:solidFill>
                <a:srgbClr val="004494"/>
              </a:solidFill>
            </a:endParaRPr>
          </a:p>
          <a:p>
            <a:pPr marL="254000" lvl="0" indent="-254000" algn="l" rtl="0">
              <a:lnSpc>
                <a:spcPct val="100000"/>
              </a:lnSpc>
              <a:spcBef>
                <a:spcPts val="0"/>
              </a:spcBef>
              <a:spcAft>
                <a:spcPts val="0"/>
              </a:spcAft>
              <a:buClr>
                <a:srgbClr val="37ACDE"/>
              </a:buClr>
              <a:buFont typeface="Verdana"/>
              <a:buNone/>
            </a:pPr>
            <a:endParaRPr sz="1500">
              <a:solidFill>
                <a:srgbClr val="004494"/>
              </a:solidFill>
            </a:endParaRPr>
          </a:p>
          <a:p>
            <a:pPr marL="254000" lvl="0" indent="-254000" algn="l" rtl="0">
              <a:lnSpc>
                <a:spcPct val="100000"/>
              </a:lnSpc>
              <a:spcBef>
                <a:spcPts val="0"/>
              </a:spcBef>
              <a:spcAft>
                <a:spcPts val="0"/>
              </a:spcAft>
              <a:buClr>
                <a:srgbClr val="37ACDE"/>
              </a:buClr>
              <a:buFont typeface="Verdana"/>
              <a:buNone/>
            </a:pPr>
            <a:r>
              <a:rPr lang="en" sz="1500">
                <a:solidFill>
                  <a:srgbClr val="004494"/>
                </a:solidFill>
              </a:rPr>
              <a:t>Benefit from expertise in other EOSC Big Data user communities for cutting edge structured data access, massive parallel processing, and intelligent APIs </a:t>
            </a:r>
            <a:endParaRPr sz="1500">
              <a:solidFill>
                <a:srgbClr val="004494"/>
              </a:solidFill>
            </a:endParaRPr>
          </a:p>
          <a:p>
            <a:pPr marL="254000" lvl="0" indent="-254000" algn="l" rtl="0">
              <a:lnSpc>
                <a:spcPct val="100000"/>
              </a:lnSpc>
              <a:spcBef>
                <a:spcPts val="0"/>
              </a:spcBef>
              <a:spcAft>
                <a:spcPts val="0"/>
              </a:spcAft>
              <a:buClr>
                <a:srgbClr val="37ACDE"/>
              </a:buClr>
              <a:buFont typeface="Verdana"/>
              <a:buNone/>
            </a:pPr>
            <a:endParaRPr sz="1500">
              <a:solidFill>
                <a:srgbClr val="004494"/>
              </a:solidFill>
            </a:endParaRPr>
          </a:p>
          <a:p>
            <a:pPr marL="254000" lvl="0" indent="-254000" algn="l" rtl="0">
              <a:lnSpc>
                <a:spcPct val="100000"/>
              </a:lnSpc>
              <a:spcBef>
                <a:spcPts val="0"/>
              </a:spcBef>
              <a:spcAft>
                <a:spcPts val="0"/>
              </a:spcAft>
              <a:buClr>
                <a:srgbClr val="37ACDE"/>
              </a:buClr>
              <a:buFont typeface="Verdana"/>
              <a:buNone/>
            </a:pPr>
            <a:r>
              <a:rPr lang="en" sz="1500">
                <a:solidFill>
                  <a:srgbClr val="004494"/>
                </a:solidFill>
              </a:rPr>
              <a:t>Leverage leading European Open Source solutions in geospatial data analysis into a scalable computing infrastructure, with novel remuneration concepts</a:t>
            </a:r>
            <a:endParaRPr sz="1500">
              <a:solidFill>
                <a:srgbClr val="004494"/>
              </a:solidFill>
            </a:endParaRPr>
          </a:p>
          <a:p>
            <a:pPr marL="254000" lvl="0" indent="-254000" algn="l" rtl="0">
              <a:lnSpc>
                <a:spcPct val="100000"/>
              </a:lnSpc>
              <a:spcBef>
                <a:spcPts val="0"/>
              </a:spcBef>
              <a:spcAft>
                <a:spcPts val="0"/>
              </a:spcAft>
              <a:buClr>
                <a:srgbClr val="37ACDE"/>
              </a:buClr>
              <a:buFont typeface="Verdana"/>
              <a:buNone/>
            </a:pPr>
            <a:endParaRPr sz="1500">
              <a:solidFill>
                <a:srgbClr val="004494"/>
              </a:solidFill>
            </a:endParaRPr>
          </a:p>
          <a:p>
            <a:pPr marL="254000" lvl="0" indent="-254000" algn="l" rtl="0">
              <a:lnSpc>
                <a:spcPct val="100000"/>
              </a:lnSpc>
              <a:spcBef>
                <a:spcPts val="0"/>
              </a:spcBef>
              <a:spcAft>
                <a:spcPts val="0"/>
              </a:spcAft>
              <a:buClr>
                <a:srgbClr val="37ACDE"/>
              </a:buClr>
              <a:buFont typeface="Verdana"/>
              <a:buNone/>
            </a:pPr>
            <a:r>
              <a:rPr lang="en" sz="1500">
                <a:solidFill>
                  <a:srgbClr val="004494"/>
                </a:solidFill>
              </a:rPr>
              <a:t>Bring the added value of EO data into wider [science] community of [non-space] users, through </a:t>
            </a:r>
            <a:r>
              <a:rPr lang="en" sz="1500" b="1">
                <a:solidFill>
                  <a:srgbClr val="004494"/>
                </a:solidFill>
              </a:rPr>
              <a:t>open science data sharing</a:t>
            </a:r>
            <a:r>
              <a:rPr lang="en" sz="1500">
                <a:solidFill>
                  <a:srgbClr val="004494"/>
                </a:solidFill>
              </a:rPr>
              <a:t> and </a:t>
            </a:r>
            <a:r>
              <a:rPr lang="en" sz="1500" b="1">
                <a:solidFill>
                  <a:srgbClr val="004494"/>
                </a:solidFill>
              </a:rPr>
              <a:t>education</a:t>
            </a:r>
            <a:r>
              <a:rPr lang="en" sz="1500">
                <a:solidFill>
                  <a:srgbClr val="004494"/>
                </a:solidFill>
              </a:rPr>
              <a:t>. </a:t>
            </a:r>
            <a:endParaRPr sz="1500">
              <a:solidFill>
                <a:srgbClr val="004494"/>
              </a:solidFill>
            </a:endParaRPr>
          </a:p>
          <a:p>
            <a:pPr marL="0" lvl="0" indent="0" algn="l" rtl="0">
              <a:lnSpc>
                <a:spcPct val="100000"/>
              </a:lnSpc>
              <a:spcBef>
                <a:spcPts val="0"/>
              </a:spcBef>
              <a:spcAft>
                <a:spcPts val="0"/>
              </a:spcAft>
              <a:buClr>
                <a:srgbClr val="37ACDE"/>
              </a:buClr>
              <a:buFont typeface="Verdana"/>
              <a:buNone/>
            </a:pPr>
            <a:endParaRPr sz="15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91"/>
          <p:cNvSpPr txBox="1"/>
          <p:nvPr/>
        </p:nvSpPr>
        <p:spPr>
          <a:xfrm>
            <a:off x="704880" y="334260"/>
            <a:ext cx="8172000" cy="74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 sz="3600">
                <a:solidFill>
                  <a:srgbClr val="FFFFFF"/>
                </a:solidFill>
                <a:latin typeface="Verdana"/>
                <a:ea typeface="Verdana"/>
                <a:cs typeface="Verdana"/>
                <a:sym typeface="Verdana"/>
              </a:rPr>
              <a:t>EAP focus</a:t>
            </a:r>
            <a:endParaRPr sz="1800"/>
          </a:p>
        </p:txBody>
      </p:sp>
      <p:sp>
        <p:nvSpPr>
          <p:cNvPr id="442" name="Google Shape;442;p91"/>
          <p:cNvSpPr txBox="1"/>
          <p:nvPr/>
        </p:nvSpPr>
        <p:spPr>
          <a:xfrm>
            <a:off x="704880" y="1311390"/>
            <a:ext cx="8172000" cy="271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Demonstrate “generate once, use often” amongst different user domains</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Demonstrate regional (NL &amp; NRW) and cross-domain benefits</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Pilot elements of EOSC as the permanent Long Term Archive</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Look into “low hanging fruit” improvements to storage and compute</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Build out the Big Data Analytics functionalities in Jupyter notebooks</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Document, code, tutorials</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lvl="0" indent="0" algn="l" rtl="0">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 </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92"/>
          <p:cNvSpPr txBox="1"/>
          <p:nvPr/>
        </p:nvSpPr>
        <p:spPr>
          <a:xfrm>
            <a:off x="1814400" y="1490400"/>
            <a:ext cx="6771900" cy="1033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 sz="9600" b="1">
                <a:solidFill>
                  <a:srgbClr val="FFFFFF"/>
                </a:solidFill>
                <a:latin typeface="Arial"/>
                <a:ea typeface="Arial"/>
                <a:cs typeface="Arial"/>
                <a:sym typeface="Arial"/>
              </a:rPr>
              <a:t>Thanks!</a:t>
            </a:r>
            <a:endParaRPr sz="1800"/>
          </a:p>
        </p:txBody>
      </p:sp>
      <p:sp>
        <p:nvSpPr>
          <p:cNvPr id="448" name="Google Shape;448;p92"/>
          <p:cNvSpPr/>
          <p:nvPr/>
        </p:nvSpPr>
        <p:spPr>
          <a:xfrm>
            <a:off x="1814400" y="2455110"/>
            <a:ext cx="6900600" cy="622800"/>
          </a:xfrm>
          <a:prstGeom prst="rect">
            <a:avLst/>
          </a:prstGeom>
          <a:noFill/>
          <a:ln>
            <a:noFill/>
          </a:ln>
        </p:spPr>
        <p:txBody>
          <a:bodyPr spcFirstLastPara="1" wrap="square" lIns="91425" tIns="0" rIns="91425" bIns="0" anchor="t" anchorCtr="0">
            <a:noAutofit/>
          </a:bodyPr>
          <a:lstStyle/>
          <a:p>
            <a:pPr marL="0" marR="0" lvl="0" indent="0" algn="l" rtl="0">
              <a:lnSpc>
                <a:spcPct val="100000"/>
              </a:lnSpc>
              <a:spcBef>
                <a:spcPts val="0"/>
              </a:spcBef>
              <a:spcAft>
                <a:spcPts val="0"/>
              </a:spcAft>
              <a:buNone/>
            </a:pPr>
            <a:r>
              <a:rPr lang="en" sz="3600">
                <a:solidFill>
                  <a:srgbClr val="093B37"/>
                </a:solidFill>
                <a:latin typeface="Verdana"/>
                <a:ea typeface="Verdana"/>
                <a:cs typeface="Verdana"/>
                <a:sym typeface="Verdana"/>
              </a:rPr>
              <a:t>Any questions?</a:t>
            </a:r>
            <a:endParaRPr sz="1800"/>
          </a:p>
          <a:p>
            <a:pPr marL="0" marR="0" lvl="0" indent="0" algn="l" rtl="0">
              <a:lnSpc>
                <a:spcPct val="100000"/>
              </a:lnSpc>
              <a:spcBef>
                <a:spcPts val="0"/>
              </a:spcBef>
              <a:spcAft>
                <a:spcPts val="0"/>
              </a:spcAft>
              <a:buNone/>
            </a:pPr>
            <a:r>
              <a:rPr lang="en" sz="1800">
                <a:solidFill>
                  <a:srgbClr val="093B37"/>
                </a:solidFill>
                <a:latin typeface="Verdana"/>
                <a:ea typeface="Verdana"/>
                <a:cs typeface="Verdana"/>
                <a:sym typeface="Verdana"/>
              </a:rPr>
              <a:t>Contact </a:t>
            </a:r>
            <a:r>
              <a:rPr lang="en" sz="1800" u="sng">
                <a:solidFill>
                  <a:schemeClr val="hlink"/>
                </a:solidFill>
                <a:latin typeface="Verdana"/>
                <a:ea typeface="Verdana"/>
                <a:cs typeface="Verdana"/>
                <a:sym typeface="Verdana"/>
                <a:hlinkClick r:id="rId3"/>
              </a:rPr>
              <a:t>pavel.milenov@ec.europa.eu</a:t>
            </a:r>
            <a:r>
              <a:rPr lang="en" sz="1800">
                <a:solidFill>
                  <a:srgbClr val="093B37"/>
                </a:solidFill>
                <a:latin typeface="Verdana"/>
                <a:ea typeface="Verdana"/>
                <a:cs typeface="Verdana"/>
                <a:sym typeface="Verdana"/>
              </a:rPr>
              <a:t> </a:t>
            </a:r>
            <a:r>
              <a:rPr lang="en" sz="1800" u="sng">
                <a:solidFill>
                  <a:schemeClr val="hlink"/>
                </a:solidFill>
                <a:latin typeface="Verdana"/>
                <a:ea typeface="Verdana"/>
                <a:cs typeface="Verdana"/>
                <a:sym typeface="Verdana"/>
                <a:hlinkClick r:id="rId4"/>
              </a:rPr>
              <a:t>guido.lemoine@ec.europa.eu</a:t>
            </a:r>
            <a:r>
              <a:rPr lang="en" sz="1800">
                <a:solidFill>
                  <a:srgbClr val="3B83C1"/>
                </a:solidFill>
                <a:latin typeface="Verdana"/>
                <a:ea typeface="Verdana"/>
                <a:cs typeface="Verdana"/>
                <a:sym typeface="Verdana"/>
              </a:rPr>
              <a:t> </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71"/>
          <p:cNvSpPr txBox="1"/>
          <p:nvPr/>
        </p:nvSpPr>
        <p:spPr>
          <a:xfrm>
            <a:off x="704880" y="334260"/>
            <a:ext cx="8172300" cy="74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 sz="3600">
                <a:solidFill>
                  <a:srgbClr val="FFFFFF"/>
                </a:solidFill>
                <a:latin typeface="Verdana"/>
                <a:ea typeface="Verdana"/>
                <a:cs typeface="Verdana"/>
                <a:sym typeface="Verdana"/>
              </a:rPr>
              <a:t>Overview</a:t>
            </a:r>
            <a:endParaRPr sz="1800"/>
          </a:p>
        </p:txBody>
      </p:sp>
      <p:sp>
        <p:nvSpPr>
          <p:cNvPr id="293" name="Google Shape;293;p71"/>
          <p:cNvSpPr txBox="1"/>
          <p:nvPr/>
        </p:nvSpPr>
        <p:spPr>
          <a:xfrm>
            <a:off x="704880" y="1324080"/>
            <a:ext cx="8172300" cy="271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CAP monitoring context</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Overview of DIAS</a:t>
            </a:r>
            <a:endParaRPr sz="1600" b="1">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How does DIAS fit in the EOSC context</a:t>
            </a:r>
            <a:endParaRPr sz="1600">
              <a:latin typeface="Verdana"/>
              <a:ea typeface="Verdana"/>
              <a:cs typeface="Verdana"/>
              <a:sym typeface="Verdana"/>
            </a:endParaRPr>
          </a:p>
          <a:p>
            <a:pPr marL="0" marR="0" lvl="0" indent="0" algn="l" rtl="0">
              <a:lnSpc>
                <a:spcPct val="100000"/>
              </a:lnSpc>
              <a:spcBef>
                <a:spcPts val="0"/>
              </a:spcBef>
              <a:spcAft>
                <a:spcPts val="0"/>
              </a:spcAft>
              <a:buNone/>
            </a:pPr>
            <a:endParaRPr sz="1600">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What do we have already, what’s next</a:t>
            </a:r>
            <a:endParaRPr sz="1600">
              <a:latin typeface="Verdana"/>
              <a:ea typeface="Verdana"/>
              <a:cs typeface="Verdana"/>
              <a:sym typeface="Verdana"/>
            </a:endParaRPr>
          </a:p>
          <a:p>
            <a:pPr marL="0" marR="0" lvl="0" indent="0" algn="l" rtl="0">
              <a:lnSpc>
                <a:spcPct val="100000"/>
              </a:lnSpc>
              <a:spcBef>
                <a:spcPts val="0"/>
              </a:spcBef>
              <a:spcAft>
                <a:spcPts val="0"/>
              </a:spcAft>
              <a:buNone/>
            </a:pPr>
            <a:endParaRPr sz="1600">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What will we do in the EOSC Early Adopter project</a:t>
            </a: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72"/>
          <p:cNvSpPr txBox="1"/>
          <p:nvPr/>
        </p:nvSpPr>
        <p:spPr>
          <a:xfrm>
            <a:off x="704880" y="334260"/>
            <a:ext cx="8172300" cy="74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 sz="3600">
                <a:solidFill>
                  <a:srgbClr val="FFFFFF"/>
                </a:solidFill>
                <a:latin typeface="Verdana"/>
                <a:ea typeface="Verdana"/>
                <a:cs typeface="Verdana"/>
                <a:sym typeface="Verdana"/>
              </a:rPr>
              <a:t>Copernicus DIAS for CAP CbM</a:t>
            </a:r>
            <a:endParaRPr sz="1800"/>
          </a:p>
        </p:txBody>
      </p:sp>
      <p:sp>
        <p:nvSpPr>
          <p:cNvPr id="299" name="Google Shape;299;p72"/>
          <p:cNvSpPr txBox="1"/>
          <p:nvPr/>
        </p:nvSpPr>
        <p:spPr>
          <a:xfrm>
            <a:off x="704880" y="1171680"/>
            <a:ext cx="8172300" cy="271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Commission Regulation 2018/746 introduces “Checks by Monitoring” (CbM) as replacement of sample-based “on the spot checks” (OTSC)</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CbM requires to uniquely locate agricultural parcels and check agricultural activity with </a:t>
            </a:r>
            <a:r>
              <a:rPr lang="en" sz="1600" b="1">
                <a:solidFill>
                  <a:srgbClr val="004494"/>
                </a:solidFill>
                <a:latin typeface="Verdana"/>
                <a:ea typeface="Verdana"/>
                <a:cs typeface="Verdana"/>
                <a:sym typeface="Verdana"/>
              </a:rPr>
              <a:t>Sentinel-1 and -2 data series for 100% of the territory</a:t>
            </a:r>
            <a:endParaRPr sz="1600" b="1">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Thus, CbM is potential application domain, for which coordinated value adding on DIAS platforms bring operational benefits to the EU CAP managers</a:t>
            </a:r>
            <a:endParaRPr sz="1600">
              <a:latin typeface="Verdana"/>
              <a:ea typeface="Verdana"/>
              <a:cs typeface="Verdana"/>
              <a:sym typeface="Verdana"/>
            </a:endParaRPr>
          </a:p>
          <a:p>
            <a:pPr marL="0" marR="0" lvl="0" indent="0" algn="l" rtl="0">
              <a:lnSpc>
                <a:spcPct val="100000"/>
              </a:lnSpc>
              <a:spcBef>
                <a:spcPts val="0"/>
              </a:spcBef>
              <a:spcAft>
                <a:spcPts val="0"/>
              </a:spcAft>
              <a:buNone/>
            </a:pPr>
            <a:endParaRPr sz="1600">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Basis for decision by DG GROW to support DG AGRI in “DIAS onboarding” of Paying Agencies which opted for CbM by 1 January 2019 (ES, IT, BE (F), DK)</a:t>
            </a:r>
            <a:endParaRPr sz="1600">
              <a:latin typeface="Verdana"/>
              <a:ea typeface="Verdana"/>
              <a:cs typeface="Verdana"/>
              <a:sym typeface="Verdana"/>
            </a:endParaRPr>
          </a:p>
          <a:p>
            <a:pPr marL="0" marR="0" lvl="0" indent="0" algn="l" rtl="0">
              <a:lnSpc>
                <a:spcPct val="100000"/>
              </a:lnSpc>
              <a:spcBef>
                <a:spcPts val="0"/>
              </a:spcBef>
              <a:spcAft>
                <a:spcPts val="0"/>
              </a:spcAft>
              <a:buNone/>
            </a:pPr>
            <a:endParaRPr sz="1600">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Through ESA work orders, with technical supervision of JRC, until end 2019</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73"/>
          <p:cNvSpPr txBox="1"/>
          <p:nvPr/>
        </p:nvSpPr>
        <p:spPr>
          <a:xfrm>
            <a:off x="704880" y="334260"/>
            <a:ext cx="8172000" cy="74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 sz="3600">
                <a:solidFill>
                  <a:srgbClr val="FFFFFF"/>
                </a:solidFill>
                <a:latin typeface="Verdana"/>
                <a:ea typeface="Verdana"/>
                <a:cs typeface="Verdana"/>
                <a:sym typeface="Verdana"/>
              </a:rPr>
              <a:t>Why is DIAS useful for CbM?</a:t>
            </a:r>
            <a:endParaRPr sz="1800"/>
          </a:p>
        </p:txBody>
      </p:sp>
      <p:sp>
        <p:nvSpPr>
          <p:cNvPr id="305" name="Google Shape;305;p73"/>
          <p:cNvSpPr txBox="1"/>
          <p:nvPr/>
        </p:nvSpPr>
        <p:spPr>
          <a:xfrm>
            <a:off x="704875" y="1171688"/>
            <a:ext cx="8172000" cy="299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Annual volume of Copernicus Sentinel 1 and 2 for a moderate sized EU Member State (50,000 km</a:t>
            </a:r>
            <a:r>
              <a:rPr lang="en" sz="1600" baseline="30000">
                <a:solidFill>
                  <a:srgbClr val="004494"/>
                </a:solidFill>
                <a:latin typeface="Verdana"/>
                <a:ea typeface="Verdana"/>
                <a:cs typeface="Verdana"/>
                <a:sym typeface="Verdana"/>
              </a:rPr>
              <a:t>2</a:t>
            </a:r>
            <a:r>
              <a:rPr lang="en" sz="1600">
                <a:solidFill>
                  <a:srgbClr val="004494"/>
                </a:solidFill>
                <a:latin typeface="Verdana"/>
                <a:ea typeface="Verdana"/>
                <a:cs typeface="Verdana"/>
                <a:sym typeface="Verdana"/>
              </a:rPr>
              <a:t>) is several 1000s of images</a:t>
            </a: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20-30 TB, requiring download, storage, processing, more storage, analysis</a:t>
            </a: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Not pull (as in current OTSC) but push (new data on a daily basis)</a:t>
            </a: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CbM is for 100% of the CAP area aid applications (OTSC for &lt;5%)</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Needs to be highly automated, scalable, “always on”</a:t>
            </a: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endParaRPr sz="1600">
              <a:solidFill>
                <a:srgbClr val="004494"/>
              </a:solidFill>
              <a:latin typeface="Verdana"/>
              <a:ea typeface="Verdana"/>
              <a:cs typeface="Verdana"/>
              <a:sym typeface="Verdana"/>
            </a:endParaRPr>
          </a:p>
          <a:p>
            <a:pPr marL="0" marR="0" lvl="0" indent="0" algn="l" rtl="0">
              <a:lnSpc>
                <a:spcPct val="100000"/>
              </a:lnSpc>
              <a:spcBef>
                <a:spcPts val="0"/>
              </a:spcBef>
              <a:spcAft>
                <a:spcPts val="0"/>
              </a:spcAft>
              <a:buNone/>
            </a:pPr>
            <a:r>
              <a:rPr lang="en" sz="1600">
                <a:solidFill>
                  <a:srgbClr val="004494"/>
                </a:solidFill>
                <a:latin typeface="Verdana"/>
                <a:ea typeface="Verdana"/>
                <a:cs typeface="Verdana"/>
                <a:sym typeface="Verdana"/>
              </a:rPr>
              <a:t>Similar to a large extent for all Member States, (more) scope for harmonization and sharing of a “plug and play” model.</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74"/>
          <p:cNvSpPr txBox="1">
            <a:spLocks noGrp="1"/>
          </p:cNvSpPr>
          <p:nvPr>
            <p:ph type="body" idx="1"/>
          </p:nvPr>
        </p:nvSpPr>
        <p:spPr>
          <a:xfrm>
            <a:off x="704850" y="334309"/>
            <a:ext cx="8172300" cy="7449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endParaRPr/>
          </a:p>
        </p:txBody>
      </p:sp>
      <p:sp>
        <p:nvSpPr>
          <p:cNvPr id="312" name="Google Shape;312;p74"/>
          <p:cNvSpPr txBox="1">
            <a:spLocks noGrp="1"/>
          </p:cNvSpPr>
          <p:nvPr>
            <p:ph type="body" idx="2"/>
          </p:nvPr>
        </p:nvSpPr>
        <p:spPr>
          <a:xfrm>
            <a:off x="704850" y="1323975"/>
            <a:ext cx="8172300" cy="27111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endParaRPr/>
          </a:p>
        </p:txBody>
      </p:sp>
      <p:pic>
        <p:nvPicPr>
          <p:cNvPr id="313" name="Google Shape;313;p74"/>
          <p:cNvPicPr preferRelativeResize="0"/>
          <p:nvPr/>
        </p:nvPicPr>
        <p:blipFill>
          <a:blip r:embed="rId3">
            <a:alphaModFix/>
          </a:blip>
          <a:stretch>
            <a:fillRect/>
          </a:stretch>
        </p:blipFill>
        <p:spPr>
          <a:xfrm>
            <a:off x="-206699" y="-114300"/>
            <a:ext cx="8071494" cy="5143497"/>
          </a:xfrm>
          <a:prstGeom prst="rect">
            <a:avLst/>
          </a:prstGeom>
          <a:noFill/>
          <a:ln>
            <a:noFill/>
          </a:ln>
        </p:spPr>
      </p:pic>
      <p:pic>
        <p:nvPicPr>
          <p:cNvPr id="314" name="Google Shape;314;p74"/>
          <p:cNvPicPr preferRelativeResize="0"/>
          <p:nvPr/>
        </p:nvPicPr>
        <p:blipFill>
          <a:blip r:embed="rId4">
            <a:alphaModFix/>
          </a:blip>
          <a:stretch>
            <a:fillRect/>
          </a:stretch>
        </p:blipFill>
        <p:spPr>
          <a:xfrm>
            <a:off x="4940175" y="781594"/>
            <a:ext cx="3950140" cy="1111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75"/>
          <p:cNvSpPr txBox="1">
            <a:spLocks noGrp="1"/>
          </p:cNvSpPr>
          <p:nvPr>
            <p:ph type="body" idx="1"/>
          </p:nvPr>
        </p:nvSpPr>
        <p:spPr>
          <a:xfrm>
            <a:off x="528638" y="250732"/>
            <a:ext cx="6129300" cy="5586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lt1"/>
              </a:buClr>
              <a:buSzPts val="2700"/>
              <a:buFont typeface="Arial"/>
              <a:buNone/>
            </a:pPr>
            <a:r>
              <a:rPr lang="en"/>
              <a:t>Rationale for EOSC</a:t>
            </a:r>
            <a:endParaRPr sz="2700" b="0" i="0" u="none" strike="noStrike" cap="none">
              <a:solidFill>
                <a:schemeClr val="lt1"/>
              </a:solidFill>
              <a:latin typeface="Verdana"/>
              <a:ea typeface="Verdana"/>
              <a:cs typeface="Verdana"/>
              <a:sym typeface="Verdana"/>
            </a:endParaRPr>
          </a:p>
        </p:txBody>
      </p:sp>
      <p:sp>
        <p:nvSpPr>
          <p:cNvPr id="320" name="Google Shape;320;p75"/>
          <p:cNvSpPr txBox="1">
            <a:spLocks noGrp="1"/>
          </p:cNvSpPr>
          <p:nvPr>
            <p:ph type="body" idx="2"/>
          </p:nvPr>
        </p:nvSpPr>
        <p:spPr>
          <a:xfrm>
            <a:off x="704850" y="1381125"/>
            <a:ext cx="8172300" cy="2711100"/>
          </a:xfrm>
          <a:prstGeom prst="rect">
            <a:avLst/>
          </a:prstGeom>
          <a:noFill/>
          <a:ln>
            <a:noFill/>
          </a:ln>
        </p:spPr>
        <p:txBody>
          <a:bodyPr spcFirstLastPara="1" wrap="square" lIns="68575" tIns="34275" rIns="68575" bIns="34275" anchor="t" anchorCtr="0">
            <a:noAutofit/>
          </a:bodyPr>
          <a:lstStyle/>
          <a:p>
            <a:pPr marL="254000" lvl="0" indent="-254000" algn="l" rtl="0">
              <a:lnSpc>
                <a:spcPct val="100000"/>
              </a:lnSpc>
              <a:spcBef>
                <a:spcPts val="0"/>
              </a:spcBef>
              <a:spcAft>
                <a:spcPts val="0"/>
              </a:spcAft>
              <a:buClr>
                <a:srgbClr val="37ACDE"/>
              </a:buClr>
              <a:buFont typeface="Verdana"/>
              <a:buNone/>
            </a:pPr>
            <a:r>
              <a:rPr lang="en" sz="1500">
                <a:solidFill>
                  <a:srgbClr val="004494"/>
                </a:solidFill>
              </a:rPr>
              <a:t>An obvious “Big Data Analytics” domain, but </a:t>
            </a:r>
            <a:r>
              <a:rPr lang="en" sz="1500" b="1">
                <a:solidFill>
                  <a:srgbClr val="004494"/>
                </a:solidFill>
              </a:rPr>
              <a:t>poorly served by consolidated European capacity</a:t>
            </a:r>
            <a:endParaRPr sz="1500" b="1">
              <a:solidFill>
                <a:srgbClr val="004494"/>
              </a:solidFill>
            </a:endParaRPr>
          </a:p>
          <a:p>
            <a:pPr marL="254000" lvl="0" indent="-254000" algn="l" rtl="0">
              <a:lnSpc>
                <a:spcPct val="100000"/>
              </a:lnSpc>
              <a:spcBef>
                <a:spcPts val="0"/>
              </a:spcBef>
              <a:spcAft>
                <a:spcPts val="0"/>
              </a:spcAft>
              <a:buClr>
                <a:srgbClr val="37ACDE"/>
              </a:buClr>
              <a:buFont typeface="Verdana"/>
              <a:buNone/>
            </a:pPr>
            <a:endParaRPr sz="1500">
              <a:solidFill>
                <a:srgbClr val="004494"/>
              </a:solidFill>
            </a:endParaRPr>
          </a:p>
          <a:p>
            <a:pPr marL="254000" lvl="0" indent="-254000" algn="l" rtl="0">
              <a:lnSpc>
                <a:spcPct val="100000"/>
              </a:lnSpc>
              <a:spcBef>
                <a:spcPts val="0"/>
              </a:spcBef>
              <a:spcAft>
                <a:spcPts val="0"/>
              </a:spcAft>
              <a:buClr>
                <a:srgbClr val="37ACDE"/>
              </a:buClr>
              <a:buFont typeface="Verdana"/>
              <a:buNone/>
            </a:pPr>
            <a:r>
              <a:rPr lang="en" sz="1500">
                <a:solidFill>
                  <a:srgbClr val="004494"/>
                </a:solidFill>
              </a:rPr>
              <a:t>Until recently, BDA better served by AWS and Google Earth Engine, but </a:t>
            </a:r>
            <a:r>
              <a:rPr lang="en" sz="1500" b="1">
                <a:solidFill>
                  <a:srgbClr val="004494"/>
                </a:solidFill>
              </a:rPr>
              <a:t>Copernicus DIAS</a:t>
            </a:r>
            <a:r>
              <a:rPr lang="en" sz="1500">
                <a:solidFill>
                  <a:srgbClr val="004494"/>
                </a:solidFill>
              </a:rPr>
              <a:t> initiatives demonstrate feasibility of European catch-up.</a:t>
            </a:r>
            <a:endParaRPr sz="1500">
              <a:solidFill>
                <a:srgbClr val="004494"/>
              </a:solidFill>
            </a:endParaRPr>
          </a:p>
          <a:p>
            <a:pPr marL="254000" lvl="0" indent="-254000" algn="l" rtl="0">
              <a:lnSpc>
                <a:spcPct val="100000"/>
              </a:lnSpc>
              <a:spcBef>
                <a:spcPts val="0"/>
              </a:spcBef>
              <a:spcAft>
                <a:spcPts val="0"/>
              </a:spcAft>
              <a:buClr>
                <a:srgbClr val="37ACDE"/>
              </a:buClr>
              <a:buFont typeface="Verdana"/>
              <a:buNone/>
            </a:pPr>
            <a:endParaRPr sz="1500">
              <a:solidFill>
                <a:srgbClr val="004494"/>
              </a:solidFill>
            </a:endParaRPr>
          </a:p>
          <a:p>
            <a:pPr marL="254000" lvl="0" indent="-254000" algn="l" rtl="0">
              <a:lnSpc>
                <a:spcPct val="100000"/>
              </a:lnSpc>
              <a:spcBef>
                <a:spcPts val="0"/>
              </a:spcBef>
              <a:spcAft>
                <a:spcPts val="0"/>
              </a:spcAft>
              <a:buClr>
                <a:srgbClr val="37ACDE"/>
              </a:buClr>
              <a:buFont typeface="Verdana"/>
              <a:buNone/>
            </a:pPr>
            <a:r>
              <a:rPr lang="en" sz="1500">
                <a:solidFill>
                  <a:srgbClr val="004494"/>
                </a:solidFill>
              </a:rPr>
              <a:t>European solutions tends to be fragmented, across thematic use, national audiences, user sectors. No concerted science community support.</a:t>
            </a:r>
            <a:endParaRPr sz="1500">
              <a:solidFill>
                <a:srgbClr val="004494"/>
              </a:solidFill>
            </a:endParaRPr>
          </a:p>
          <a:p>
            <a:pPr marL="254000" lvl="0" indent="-254000" algn="l" rtl="0">
              <a:lnSpc>
                <a:spcPct val="100000"/>
              </a:lnSpc>
              <a:spcBef>
                <a:spcPts val="0"/>
              </a:spcBef>
              <a:spcAft>
                <a:spcPts val="0"/>
              </a:spcAft>
              <a:buClr>
                <a:srgbClr val="37ACDE"/>
              </a:buClr>
              <a:buFont typeface="Verdana"/>
              <a:buNone/>
            </a:pPr>
            <a:endParaRPr sz="1500">
              <a:solidFill>
                <a:srgbClr val="004494"/>
              </a:solidFill>
            </a:endParaRPr>
          </a:p>
          <a:p>
            <a:pPr marL="254000" lvl="0" indent="-254000" algn="l" rtl="0">
              <a:lnSpc>
                <a:spcPct val="100000"/>
              </a:lnSpc>
              <a:spcBef>
                <a:spcPts val="0"/>
              </a:spcBef>
              <a:spcAft>
                <a:spcPts val="0"/>
              </a:spcAft>
              <a:buClr>
                <a:srgbClr val="37ACDE"/>
              </a:buClr>
              <a:buFont typeface="Verdana"/>
              <a:buNone/>
            </a:pPr>
            <a:r>
              <a:rPr lang="en" sz="1500">
                <a:solidFill>
                  <a:srgbClr val="004494"/>
                </a:solidFill>
              </a:rPr>
              <a:t>European solutions are not state-of-the-art, don’t scale well, are not user friendly. </a:t>
            </a:r>
            <a:endParaRPr sz="1500">
              <a:solidFill>
                <a:srgbClr val="004494"/>
              </a:solidFill>
            </a:endParaRPr>
          </a:p>
          <a:p>
            <a:pPr marL="254000" lvl="0" indent="-254000" algn="l" rtl="0">
              <a:lnSpc>
                <a:spcPct val="100000"/>
              </a:lnSpc>
              <a:spcBef>
                <a:spcPts val="0"/>
              </a:spcBef>
              <a:spcAft>
                <a:spcPts val="0"/>
              </a:spcAft>
              <a:buClr>
                <a:srgbClr val="37ACDE"/>
              </a:buClr>
              <a:buFont typeface="Verdana"/>
              <a:buNone/>
            </a:pPr>
            <a:endParaRPr sz="1500">
              <a:solidFill>
                <a:srgbClr val="004494"/>
              </a:solidFill>
            </a:endParaRPr>
          </a:p>
          <a:p>
            <a:pPr marL="254000" lvl="0" indent="-254000" algn="l" rtl="0">
              <a:lnSpc>
                <a:spcPct val="100000"/>
              </a:lnSpc>
              <a:spcBef>
                <a:spcPts val="0"/>
              </a:spcBef>
              <a:spcAft>
                <a:spcPts val="0"/>
              </a:spcAft>
              <a:buClr>
                <a:srgbClr val="37ACDE"/>
              </a:buClr>
              <a:buFont typeface="Verdana"/>
              <a:buNone/>
            </a:pPr>
            <a:r>
              <a:rPr lang="en" sz="1500" b="1">
                <a:solidFill>
                  <a:srgbClr val="004494"/>
                </a:solidFill>
              </a:rPr>
              <a:t>Europe does not</a:t>
            </a:r>
            <a:r>
              <a:rPr lang="en" sz="1500">
                <a:solidFill>
                  <a:srgbClr val="004494"/>
                </a:solidFill>
              </a:rPr>
              <a:t> have a consolidated plan to </a:t>
            </a:r>
            <a:r>
              <a:rPr lang="en" sz="1500" b="1">
                <a:solidFill>
                  <a:srgbClr val="004494"/>
                </a:solidFill>
              </a:rPr>
              <a:t>maintain the full data archive</a:t>
            </a:r>
            <a:r>
              <a:rPr lang="en" sz="1500">
                <a:solidFill>
                  <a:srgbClr val="004494"/>
                </a:solidFill>
              </a:rPr>
              <a:t>!</a:t>
            </a:r>
            <a:endParaRPr sz="1500">
              <a:solidFill>
                <a:srgbClr val="004494"/>
              </a:solidFill>
            </a:endParaRPr>
          </a:p>
          <a:p>
            <a:pPr marL="0" lvl="0" indent="0" algn="l" rtl="0">
              <a:lnSpc>
                <a:spcPct val="100000"/>
              </a:lnSpc>
              <a:spcBef>
                <a:spcPts val="0"/>
              </a:spcBef>
              <a:spcAft>
                <a:spcPts val="0"/>
              </a:spcAft>
              <a:buClr>
                <a:srgbClr val="37ACDE"/>
              </a:buClr>
              <a:buFont typeface="Verdana"/>
              <a:buNone/>
            </a:pPr>
            <a:endParaRPr sz="15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76"/>
          <p:cNvSpPr txBox="1">
            <a:spLocks noGrp="1"/>
          </p:cNvSpPr>
          <p:nvPr>
            <p:ph type="body" idx="1"/>
          </p:nvPr>
        </p:nvSpPr>
        <p:spPr>
          <a:xfrm>
            <a:off x="528638" y="250732"/>
            <a:ext cx="6129300" cy="5586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endParaRPr/>
          </a:p>
        </p:txBody>
      </p:sp>
      <p:sp>
        <p:nvSpPr>
          <p:cNvPr id="327" name="Google Shape;327;p76"/>
          <p:cNvSpPr txBox="1">
            <a:spLocks noGrp="1"/>
          </p:cNvSpPr>
          <p:nvPr>
            <p:ph type="body" idx="2"/>
          </p:nvPr>
        </p:nvSpPr>
        <p:spPr>
          <a:xfrm>
            <a:off x="528638" y="992981"/>
            <a:ext cx="6129300" cy="20334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endParaRPr/>
          </a:p>
        </p:txBody>
      </p:sp>
      <p:pic>
        <p:nvPicPr>
          <p:cNvPr id="328" name="Google Shape;328;p76"/>
          <p:cNvPicPr preferRelativeResize="0"/>
          <p:nvPr/>
        </p:nvPicPr>
        <p:blipFill>
          <a:blip r:embed="rId3">
            <a:alphaModFix/>
          </a:blip>
          <a:stretch>
            <a:fillRect/>
          </a:stretch>
        </p:blipFill>
        <p:spPr>
          <a:xfrm>
            <a:off x="0" y="4313"/>
            <a:ext cx="9144000" cy="5143500"/>
          </a:xfrm>
          <a:prstGeom prst="rect">
            <a:avLst/>
          </a:prstGeom>
          <a:noFill/>
          <a:ln>
            <a:noFill/>
          </a:ln>
        </p:spPr>
      </p:pic>
      <p:sp>
        <p:nvSpPr>
          <p:cNvPr id="329" name="Google Shape;329;p76"/>
          <p:cNvSpPr txBox="1"/>
          <p:nvPr/>
        </p:nvSpPr>
        <p:spPr>
          <a:xfrm>
            <a:off x="5166019" y="3882038"/>
            <a:ext cx="3837000" cy="10887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b="1">
                <a:solidFill>
                  <a:srgbClr val="FFFF00"/>
                </a:solidFill>
              </a:rPr>
              <a:t>Continental scale crop classification</a:t>
            </a:r>
            <a:endParaRPr sz="1400" b="1">
              <a:solidFill>
                <a:srgbClr val="FFFF00"/>
              </a:solidFill>
            </a:endParaRPr>
          </a:p>
          <a:p>
            <a:pPr marL="0" lvl="0" indent="0" algn="l" rtl="0">
              <a:spcBef>
                <a:spcPts val="0"/>
              </a:spcBef>
              <a:spcAft>
                <a:spcPts val="0"/>
              </a:spcAft>
              <a:buNone/>
            </a:pPr>
            <a:r>
              <a:rPr lang="en" sz="1400" b="1">
                <a:solidFill>
                  <a:srgbClr val="FFFF00"/>
                </a:solidFill>
              </a:rPr>
              <a:t>Using European Sentinel-1 data</a:t>
            </a:r>
            <a:endParaRPr sz="1400" b="1">
              <a:solidFill>
                <a:srgbClr val="FFFF00"/>
              </a:solidFill>
            </a:endParaRPr>
          </a:p>
          <a:p>
            <a:pPr marL="0" lvl="0" indent="0" algn="l" rtl="0">
              <a:spcBef>
                <a:spcPts val="0"/>
              </a:spcBef>
              <a:spcAft>
                <a:spcPts val="0"/>
              </a:spcAft>
              <a:buNone/>
            </a:pPr>
            <a:r>
              <a:rPr lang="en" sz="1400" b="1">
                <a:solidFill>
                  <a:srgbClr val="FFFF00"/>
                </a:solidFill>
              </a:rPr>
              <a:t>Using European LUCAS 2018 survey data</a:t>
            </a:r>
            <a:endParaRPr sz="1400" b="1">
              <a:solidFill>
                <a:srgbClr val="FFFF00"/>
              </a:solidFill>
            </a:endParaRPr>
          </a:p>
          <a:p>
            <a:pPr marL="0" lvl="0" indent="0" algn="l" rtl="0">
              <a:spcBef>
                <a:spcPts val="0"/>
              </a:spcBef>
              <a:spcAft>
                <a:spcPts val="0"/>
              </a:spcAft>
              <a:buNone/>
            </a:pPr>
            <a:r>
              <a:rPr lang="en" sz="1400" b="1">
                <a:solidFill>
                  <a:srgbClr val="FFFF00"/>
                </a:solidFill>
              </a:rPr>
              <a:t>On Google Earth Engine...</a:t>
            </a:r>
            <a:endParaRPr sz="1400" b="1">
              <a:solidFill>
                <a:srgbClr val="FFFF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77"/>
          <p:cNvSpPr txBox="1"/>
          <p:nvPr/>
        </p:nvSpPr>
        <p:spPr>
          <a:xfrm>
            <a:off x="704880" y="334260"/>
            <a:ext cx="8172000" cy="74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 sz="3600">
                <a:solidFill>
                  <a:srgbClr val="FFFFFF"/>
                </a:solidFill>
                <a:latin typeface="Verdana"/>
                <a:ea typeface="Verdana"/>
                <a:cs typeface="Verdana"/>
                <a:sym typeface="Verdana"/>
              </a:rPr>
              <a:t>What’s a DIAS (the tech view)?</a:t>
            </a:r>
            <a:endParaRPr sz="1800"/>
          </a:p>
        </p:txBody>
      </p:sp>
      <p:sp>
        <p:nvSpPr>
          <p:cNvPr id="335" name="Google Shape;335;p77"/>
          <p:cNvSpPr txBox="1"/>
          <p:nvPr/>
        </p:nvSpPr>
        <p:spPr>
          <a:xfrm>
            <a:off x="694440" y="1195170"/>
            <a:ext cx="8172000" cy="271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600" b="1">
                <a:solidFill>
                  <a:srgbClr val="004494"/>
                </a:solidFill>
                <a:latin typeface="Verdana"/>
                <a:ea typeface="Verdana"/>
                <a:cs typeface="Verdana"/>
                <a:sym typeface="Verdana"/>
              </a:rPr>
              <a:t>Object storage</a:t>
            </a:r>
            <a:r>
              <a:rPr lang="en" sz="1600">
                <a:solidFill>
                  <a:srgbClr val="004494"/>
                </a:solidFill>
                <a:latin typeface="Verdana"/>
                <a:ea typeface="Verdana"/>
                <a:cs typeface="Verdana"/>
                <a:sym typeface="Verdana"/>
              </a:rPr>
              <a:t> giving access to [partial] copies of the ESA scihub archive</a:t>
            </a: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r>
              <a:rPr lang="en" sz="1600" b="1">
                <a:solidFill>
                  <a:srgbClr val="004494"/>
                </a:solidFill>
                <a:latin typeface="Verdana"/>
                <a:ea typeface="Verdana"/>
                <a:cs typeface="Verdana"/>
                <a:sym typeface="Verdana"/>
              </a:rPr>
              <a:t>An interface</a:t>
            </a:r>
            <a:r>
              <a:rPr lang="en" sz="1600">
                <a:solidFill>
                  <a:srgbClr val="004494"/>
                </a:solidFill>
                <a:latin typeface="Verdana"/>
                <a:ea typeface="Verdana"/>
                <a:cs typeface="Verdana"/>
                <a:sym typeface="Verdana"/>
              </a:rPr>
              <a:t> to find what is available on the DIAS</a:t>
            </a: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r>
              <a:rPr lang="en" sz="1600" b="1">
                <a:solidFill>
                  <a:srgbClr val="004494"/>
                </a:solidFill>
                <a:latin typeface="Verdana"/>
                <a:ea typeface="Verdana"/>
                <a:cs typeface="Verdana"/>
                <a:sym typeface="Verdana"/>
              </a:rPr>
              <a:t>A platform</a:t>
            </a:r>
            <a:r>
              <a:rPr lang="en" sz="1600">
                <a:solidFill>
                  <a:srgbClr val="004494"/>
                </a:solidFill>
                <a:latin typeface="Verdana"/>
                <a:ea typeface="Verdana"/>
                <a:cs typeface="Verdana"/>
                <a:sym typeface="Verdana"/>
              </a:rPr>
              <a:t> to select and configure cloud resources for processing</a:t>
            </a: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r>
              <a:rPr lang="en" sz="1600" b="1">
                <a:solidFill>
                  <a:srgbClr val="004494"/>
                </a:solidFill>
                <a:latin typeface="Verdana"/>
                <a:ea typeface="Verdana"/>
                <a:cs typeface="Verdana"/>
                <a:sym typeface="Verdana"/>
              </a:rPr>
              <a:t>Configurable processing</a:t>
            </a:r>
            <a:r>
              <a:rPr lang="en" sz="1600">
                <a:solidFill>
                  <a:srgbClr val="004494"/>
                </a:solidFill>
                <a:latin typeface="Verdana"/>
                <a:ea typeface="Verdana"/>
                <a:cs typeface="Verdana"/>
                <a:sym typeface="Verdana"/>
              </a:rPr>
              <a:t> to run in “front end” or “backend”</a:t>
            </a: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r>
              <a:rPr lang="en" sz="1600" b="1">
                <a:solidFill>
                  <a:srgbClr val="004494"/>
                </a:solidFill>
                <a:latin typeface="Verdana"/>
                <a:ea typeface="Verdana"/>
                <a:cs typeface="Verdana"/>
                <a:sym typeface="Verdana"/>
              </a:rPr>
              <a:t>Documentation</a:t>
            </a:r>
            <a:r>
              <a:rPr lang="en" sz="1600">
                <a:solidFill>
                  <a:srgbClr val="004494"/>
                </a:solidFill>
                <a:latin typeface="Verdana"/>
                <a:ea typeface="Verdana"/>
                <a:cs typeface="Verdana"/>
                <a:sym typeface="Verdana"/>
              </a:rPr>
              <a:t> [on line, off line] on the various components and technical issues</a:t>
            </a: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r>
              <a:rPr lang="en" sz="1600" b="1">
                <a:solidFill>
                  <a:srgbClr val="004494"/>
                </a:solidFill>
                <a:latin typeface="Verdana"/>
                <a:ea typeface="Verdana"/>
                <a:cs typeface="Verdana"/>
                <a:sym typeface="Verdana"/>
              </a:rPr>
              <a:t>Technical support</a:t>
            </a:r>
            <a:r>
              <a:rPr lang="en" sz="1600">
                <a:solidFill>
                  <a:srgbClr val="004494"/>
                </a:solidFill>
                <a:latin typeface="Verdana"/>
                <a:ea typeface="Verdana"/>
                <a:cs typeface="Verdana"/>
                <a:sym typeface="Verdana"/>
              </a:rPr>
              <a:t> for IT infrastructure and (through partners) EO specific issues</a:t>
            </a:r>
            <a:endParaRPr sz="16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1470</Words>
  <Application>Microsoft Office PowerPoint</Application>
  <PresentationFormat>On-screen Show (16:9)</PresentationFormat>
  <Paragraphs>205</Paragraphs>
  <Slides>24</Slides>
  <Notes>24</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24</vt:i4>
      </vt:variant>
    </vt:vector>
  </HeadingPairs>
  <TitlesOfParts>
    <vt:vector size="32" baseType="lpstr">
      <vt:lpstr>Arial</vt:lpstr>
      <vt:lpstr>Times New Roman</vt:lpstr>
      <vt:lpstr>Verdana</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Bjorn Backeberg</dc:creator>
  <cp:lastModifiedBy>Bjorn Backeberg</cp:lastModifiedBy>
  <cp:revision>1</cp:revision>
  <dcterms:modified xsi:type="dcterms:W3CDTF">2019-12-06T08:49:02Z</dcterms:modified>
</cp:coreProperties>
</file>