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5" r:id="rId3"/>
    <p:sldId id="286" r:id="rId4"/>
    <p:sldId id="281" r:id="rId5"/>
    <p:sldId id="287" r:id="rId6"/>
    <p:sldId id="288" r:id="rId7"/>
    <p:sldId id="289" r:id="rId8"/>
    <p:sldId id="282" r:id="rId9"/>
    <p:sldId id="285" r:id="rId10"/>
    <p:sldId id="280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5A5D8"/>
    <a:srgbClr val="1C3046"/>
    <a:srgbClr val="B5892D"/>
    <a:srgbClr val="E2E4EA"/>
    <a:srgbClr val="1D2F45"/>
    <a:srgbClr val="75A4D9"/>
    <a:srgbClr val="1670C9"/>
    <a:srgbClr val="2D4E77"/>
    <a:srgbClr val="575989"/>
    <a:srgbClr val="12A4D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6405" autoAdjust="0"/>
  </p:normalViewPr>
  <p:slideViewPr>
    <p:cSldViewPr>
      <p:cViewPr varScale="1">
        <p:scale>
          <a:sx n="67" d="100"/>
          <a:sy n="67" d="100"/>
        </p:scale>
        <p:origin x="645" y="4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5" d="100"/>
          <a:sy n="55" d="100"/>
        </p:scale>
        <p:origin x="2880" y="9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70858CEE-81EB-44FD-96A5-EC8E9A3EECF8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E06C995-3150-46D5-8652-A3F1B7DFBFCD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DF400-AF8F-46F3-A516-4D72EE0ED80B}" type="datetimeFigureOut">
              <a:rPr lang="en-GB" smtClean="0"/>
              <a:t>20/01/2020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FC63A5-05B4-48B1-8024-437B84EDEFD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9814F89-CD0B-4549-AE0A-5F2F1D3DA97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F03B65D-61F5-4600-A226-9142CB31992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596371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5016906-B6A1-4E52-BE69-9D249F819B11}" type="datetimeFigureOut">
              <a:rPr lang="it-IT" smtClean="0"/>
              <a:t>20/01/2020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148A20-7C99-4A4D-BF06-6E8ADEA4D03E}" type="slidenum">
              <a:rPr lang="it-IT" smtClean="0"/>
              <a:t>‹#›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849668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8.png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14.png"/><Relationship Id="rId2" Type="http://schemas.openxmlformats.org/officeDocument/2006/relationships/image" Target="../media/image11.jp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3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Intro_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magine 7">
            <a:extLst>
              <a:ext uri="{FF2B5EF4-FFF2-40B4-BE49-F238E27FC236}">
                <a16:creationId xmlns:a16="http://schemas.microsoft.com/office/drawing/2014/main" id="{04E82C1C-60FB-2F41-A35A-E9EB59674575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55500" y="4877732"/>
            <a:ext cx="636044" cy="578959"/>
          </a:xfrm>
          <a:prstGeom prst="rect">
            <a:avLst/>
          </a:prstGeom>
        </p:spPr>
      </p:pic>
      <p:pic>
        <p:nvPicPr>
          <p:cNvPr id="9" name="Immagine 8">
            <a:extLst>
              <a:ext uri="{FF2B5EF4-FFF2-40B4-BE49-F238E27FC236}">
                <a16:creationId xmlns:a16="http://schemas.microsoft.com/office/drawing/2014/main" id="{8C95AC5E-022A-794A-B33A-62921017880A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3857" y="5260744"/>
            <a:ext cx="667687" cy="633228"/>
          </a:xfrm>
          <a:prstGeom prst="rect">
            <a:avLst/>
          </a:prstGeom>
        </p:spPr>
      </p:pic>
      <p:sp>
        <p:nvSpPr>
          <p:cNvPr id="12" name="Rettangolo 11"/>
          <p:cNvSpPr/>
          <p:nvPr userDrawn="1"/>
        </p:nvSpPr>
        <p:spPr>
          <a:xfrm>
            <a:off x="1007436" y="6381328"/>
            <a:ext cx="11041227" cy="261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noProof="0" dirty="0"/>
              <a:t>EOSC-hub receives funding from the European Union’s Horizon 2020 research and innovation programme under grant agreement No. 777536.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D3DC374C-3088-4AC9-9030-20959266C273}"/>
              </a:ext>
            </a:extLst>
          </p:cNvPr>
          <p:cNvSpPr txBox="1"/>
          <p:nvPr userDrawn="1"/>
        </p:nvSpPr>
        <p:spPr>
          <a:xfrm>
            <a:off x="1976601" y="4989075"/>
            <a:ext cx="15529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eosc-hub.eu</a:t>
            </a:r>
          </a:p>
        </p:txBody>
      </p:sp>
      <p:sp>
        <p:nvSpPr>
          <p:cNvPr id="16" name="CasellaDiTesto 15">
            <a:extLst>
              <a:ext uri="{FF2B5EF4-FFF2-40B4-BE49-F238E27FC236}">
                <a16:creationId xmlns:a16="http://schemas.microsoft.com/office/drawing/2014/main" id="{D4785B6D-81EF-4C62-AB07-6BE079FA42A0}"/>
              </a:ext>
            </a:extLst>
          </p:cNvPr>
          <p:cNvSpPr txBox="1"/>
          <p:nvPr userDrawn="1"/>
        </p:nvSpPr>
        <p:spPr>
          <a:xfrm>
            <a:off x="1937698" y="5375344"/>
            <a:ext cx="162499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rPr>
              <a:t>@</a:t>
            </a:r>
            <a:r>
              <a:rPr lang="en-GB" sz="2000" dirty="0" err="1">
                <a:solidFill>
                  <a:srgbClr val="1C3046"/>
                </a:solidFill>
                <a:ea typeface="Source Sans Pro" charset="0"/>
                <a:cs typeface="Source Sans Pro" charset="0"/>
              </a:rPr>
              <a:t>EOSC_eu</a:t>
            </a:r>
            <a:endParaRPr lang="en-GB" sz="2000" dirty="0">
              <a:solidFill>
                <a:srgbClr val="1C3046"/>
              </a:solidFill>
              <a:ea typeface="Source Sans Pro" charset="0"/>
              <a:cs typeface="Source Sans Pro" charset="0"/>
            </a:endParaRPr>
          </a:p>
        </p:txBody>
      </p:sp>
      <p:cxnSp>
        <p:nvCxnSpPr>
          <p:cNvPr id="17" name="Connettore 1 13">
            <a:extLst>
              <a:ext uri="{FF2B5EF4-FFF2-40B4-BE49-F238E27FC236}">
                <a16:creationId xmlns:a16="http://schemas.microsoft.com/office/drawing/2014/main" id="{F69445E9-7340-45CD-BA5C-39E3176D3686}"/>
              </a:ext>
            </a:extLst>
          </p:cNvPr>
          <p:cNvCxnSpPr>
            <a:cxnSpLocks/>
          </p:cNvCxnSpPr>
          <p:nvPr userDrawn="1"/>
        </p:nvCxnSpPr>
        <p:spPr>
          <a:xfrm>
            <a:off x="1559496" y="4725144"/>
            <a:ext cx="1872208" cy="0"/>
          </a:xfrm>
          <a:prstGeom prst="line">
            <a:avLst/>
          </a:prstGeom>
          <a:ln>
            <a:solidFill>
              <a:srgbClr val="1C3046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8" name="Immagine 17">
            <a:extLst>
              <a:ext uri="{FF2B5EF4-FFF2-40B4-BE49-F238E27FC236}">
                <a16:creationId xmlns:a16="http://schemas.microsoft.com/office/drawing/2014/main" id="{A50D8F3A-6062-4F89-B9DC-F39963F90FF7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2301" y="1520793"/>
            <a:ext cx="4916162" cy="1224125"/>
          </a:xfrm>
          <a:prstGeom prst="rect">
            <a:avLst/>
          </a:prstGeom>
        </p:spPr>
      </p:pic>
      <p:pic>
        <p:nvPicPr>
          <p:cNvPr id="19" name="Immagine 18">
            <a:extLst>
              <a:ext uri="{FF2B5EF4-FFF2-40B4-BE49-F238E27FC236}">
                <a16:creationId xmlns:a16="http://schemas.microsoft.com/office/drawing/2014/main" id="{C948B22F-CB4B-4782-A3F9-C69571243533}"/>
              </a:ext>
            </a:extLst>
          </p:cNvPr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9376" y="6371133"/>
            <a:ext cx="422176" cy="28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011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E3F0AEEC-E8E7-4D6D-82B6-D294E5B82108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  <a:p>
            <a:pPr lvl="4"/>
            <a:endParaRPr lang="en-GB" noProof="0" dirty="0"/>
          </a:p>
        </p:txBody>
      </p:sp>
      <p:sp>
        <p:nvSpPr>
          <p:cNvPr id="12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13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16" name="Connettore 1 15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5" name="Rettangolo 14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19" name="Rettangolo 18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0" name="Rettangolo 19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pic>
        <p:nvPicPr>
          <p:cNvPr id="35" name="Immagine 34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sp>
        <p:nvSpPr>
          <p:cNvPr id="36" name="Titolo 1">
            <a:extLst>
              <a:ext uri="{FF2B5EF4-FFF2-40B4-BE49-F238E27FC236}">
                <a16:creationId xmlns:a16="http://schemas.microsoft.com/office/drawing/2014/main" id="{8EE9D5C5-08C8-6140-AB11-2D51ABF7927B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  <p:pic>
        <p:nvPicPr>
          <p:cNvPr id="24" name="Immagine 23">
            <a:extLst>
              <a:ext uri="{FF2B5EF4-FFF2-40B4-BE49-F238E27FC236}">
                <a16:creationId xmlns:a16="http://schemas.microsoft.com/office/drawing/2014/main" id="{2AAEFF27-5769-49CA-8573-C39C406AF32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638272"/>
      </p:ext>
    </p:extLst>
  </p:cSld>
  <p:clrMapOvr>
    <a:masterClrMapping/>
  </p:clrMapOvr>
  <p:hf hdr="0" ft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48E551BA-809B-467E-B7BF-CDFEA85965DB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8" name="Rettangolo 17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2" name="Rettangolo 21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4" name="Rettangolo 23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5" name="Rettangolo 24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dirty="0"/>
              <a:t>20/04/2018</a:t>
            </a:r>
            <a:endParaRPr lang="en-US" dirty="0"/>
          </a:p>
        </p:txBody>
      </p:sp>
      <p:sp>
        <p:nvSpPr>
          <p:cNvPr id="37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38" name="Connettore 1 37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1" name="Immagine 40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34" name="Immagine 33">
            <a:extLst>
              <a:ext uri="{FF2B5EF4-FFF2-40B4-BE49-F238E27FC236}">
                <a16:creationId xmlns:a16="http://schemas.microsoft.com/office/drawing/2014/main" id="{DC876967-883E-418D-B4C9-65119C6FA4A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42" name="Titolo 1">
            <a:extLst>
              <a:ext uri="{FF2B5EF4-FFF2-40B4-BE49-F238E27FC236}">
                <a16:creationId xmlns:a16="http://schemas.microsoft.com/office/drawing/2014/main" id="{AE87A924-9A41-49C3-B3AA-B18C27B82E0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809832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ent_Slide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ttangolo 22">
            <a:extLst>
              <a:ext uri="{FF2B5EF4-FFF2-40B4-BE49-F238E27FC236}">
                <a16:creationId xmlns:a16="http://schemas.microsoft.com/office/drawing/2014/main" id="{DE633CC4-435D-416E-AA98-4662B8A85FE2}"/>
              </a:ext>
            </a:extLst>
          </p:cNvPr>
          <p:cNvSpPr/>
          <p:nvPr userDrawn="1"/>
        </p:nvSpPr>
        <p:spPr>
          <a:xfrm>
            <a:off x="11414248" y="6376243"/>
            <a:ext cx="442392" cy="293117"/>
          </a:xfrm>
          <a:prstGeom prst="rect">
            <a:avLst/>
          </a:prstGeom>
          <a:solidFill>
            <a:srgbClr val="1D2F45">
              <a:alpha val="26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35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1" name="Content Placeholder 2">
            <a:extLst>
              <a:ext uri="{FF2B5EF4-FFF2-40B4-BE49-F238E27FC236}">
                <a16:creationId xmlns:a16="http://schemas.microsoft.com/office/drawing/2014/main" id="{B3F6A26B-5B89-2345-84B7-67F14B7446DF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335360" y="1293223"/>
            <a:ext cx="5664629" cy="4794991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22" name="Content Placeholder 2">
            <a:extLst>
              <a:ext uri="{FF2B5EF4-FFF2-40B4-BE49-F238E27FC236}">
                <a16:creationId xmlns:a16="http://schemas.microsoft.com/office/drawing/2014/main" id="{EA9C6E97-D6ED-C742-B3BF-F3C7F85504AE}"/>
              </a:ext>
            </a:extLst>
          </p:cNvPr>
          <p:cNvSpPr>
            <a:spLocks noGrp="1"/>
          </p:cNvSpPr>
          <p:nvPr>
            <p:ph idx="15" hasCustomPrompt="1"/>
          </p:nvPr>
        </p:nvSpPr>
        <p:spPr>
          <a:xfrm>
            <a:off x="6192012" y="1293223"/>
            <a:ext cx="5664629" cy="4794992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>
              <a:buSzPct val="100000"/>
              <a:buFontTx/>
              <a:buBlip>
                <a:blip r:embed="rId2"/>
              </a:buBlip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742950" indent="-285750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1143000" indent="-22860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3716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82880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/>
              <a:t>Click here to add text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  <a:p>
            <a:pPr lvl="4"/>
            <a:endParaRPr lang="en-GB" noProof="0"/>
          </a:p>
        </p:txBody>
      </p:sp>
      <p:sp>
        <p:nvSpPr>
          <p:cNvPr id="26" name="Rettangolo 25"/>
          <p:cNvSpPr>
            <a:spLocks/>
          </p:cNvSpPr>
          <p:nvPr userDrawn="1"/>
        </p:nvSpPr>
        <p:spPr>
          <a:xfrm>
            <a:off x="4152612" y="0"/>
            <a:ext cx="1511361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7" name="Rettangolo 26"/>
          <p:cNvSpPr>
            <a:spLocks/>
          </p:cNvSpPr>
          <p:nvPr userDrawn="1"/>
        </p:nvSpPr>
        <p:spPr>
          <a:xfrm>
            <a:off x="7920205" y="0"/>
            <a:ext cx="4223295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8" name="Rettangolo 27"/>
          <p:cNvSpPr>
            <a:spLocks/>
          </p:cNvSpPr>
          <p:nvPr userDrawn="1"/>
        </p:nvSpPr>
        <p:spPr>
          <a:xfrm>
            <a:off x="11202275" y="0"/>
            <a:ext cx="996844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29" name="Rettangolo 28"/>
          <p:cNvSpPr>
            <a:spLocks/>
          </p:cNvSpPr>
          <p:nvPr userDrawn="1"/>
        </p:nvSpPr>
        <p:spPr>
          <a:xfrm>
            <a:off x="2543607" y="0"/>
            <a:ext cx="1354740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0" name="Rettangolo 29"/>
          <p:cNvSpPr>
            <a:spLocks/>
          </p:cNvSpPr>
          <p:nvPr userDrawn="1"/>
        </p:nvSpPr>
        <p:spPr>
          <a:xfrm>
            <a:off x="9552385" y="0"/>
            <a:ext cx="1738195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1" name="Rettangolo 30"/>
          <p:cNvSpPr>
            <a:spLocks/>
          </p:cNvSpPr>
          <p:nvPr userDrawn="1"/>
        </p:nvSpPr>
        <p:spPr>
          <a:xfrm>
            <a:off x="6960098" y="0"/>
            <a:ext cx="1523817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2" name="Rettangolo 31"/>
          <p:cNvSpPr>
            <a:spLocks/>
          </p:cNvSpPr>
          <p:nvPr userDrawn="1"/>
        </p:nvSpPr>
        <p:spPr>
          <a:xfrm>
            <a:off x="1701959" y="-2"/>
            <a:ext cx="841647" cy="36000"/>
          </a:xfrm>
          <a:prstGeom prst="rect">
            <a:avLst/>
          </a:prstGeom>
          <a:solidFill>
            <a:srgbClr val="1C3046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3" name="Rettangolo 32"/>
          <p:cNvSpPr>
            <a:spLocks/>
          </p:cNvSpPr>
          <p:nvPr userDrawn="1"/>
        </p:nvSpPr>
        <p:spPr>
          <a:xfrm>
            <a:off x="857970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4" name="Rettangolo 33"/>
          <p:cNvSpPr>
            <a:spLocks/>
          </p:cNvSpPr>
          <p:nvPr userDrawn="1"/>
        </p:nvSpPr>
        <p:spPr>
          <a:xfrm>
            <a:off x="3454402" y="0"/>
            <a:ext cx="854092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5" name="Rettangolo 34"/>
          <p:cNvSpPr>
            <a:spLocks/>
          </p:cNvSpPr>
          <p:nvPr userDrawn="1"/>
        </p:nvSpPr>
        <p:spPr>
          <a:xfrm>
            <a:off x="5663973" y="0"/>
            <a:ext cx="1403313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6" name="Rettangolo 35"/>
          <p:cNvSpPr>
            <a:spLocks/>
          </p:cNvSpPr>
          <p:nvPr userDrawn="1"/>
        </p:nvSpPr>
        <p:spPr>
          <a:xfrm>
            <a:off x="9810659" y="0"/>
            <a:ext cx="221780" cy="36000"/>
          </a:xfrm>
          <a:prstGeom prst="rect">
            <a:avLst/>
          </a:prstGeom>
          <a:solidFill>
            <a:srgbClr val="75A5D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7" name="Rettangolo 36"/>
          <p:cNvSpPr>
            <a:spLocks/>
          </p:cNvSpPr>
          <p:nvPr userDrawn="1"/>
        </p:nvSpPr>
        <p:spPr>
          <a:xfrm>
            <a:off x="-181" y="-2"/>
            <a:ext cx="858151" cy="36000"/>
          </a:xfrm>
          <a:prstGeom prst="rect">
            <a:avLst/>
          </a:prstGeom>
          <a:solidFill>
            <a:srgbClr val="B5892D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sz="1800"/>
          </a:p>
        </p:txBody>
      </p:sp>
      <p:sp>
        <p:nvSpPr>
          <p:cNvPr id="39" name="Date Placeholder 3">
            <a:extLst>
              <a:ext uri="{FF2B5EF4-FFF2-40B4-BE49-F238E27FC236}">
                <a16:creationId xmlns:a16="http://schemas.microsoft.com/office/drawing/2014/main" id="{2D6204B7-1D0D-1E43-967C-261D932E2D4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35360" y="6381328"/>
            <a:ext cx="2844800" cy="288032"/>
          </a:xfrm>
          <a:prstGeom prst="rect">
            <a:avLst/>
          </a:prstGeom>
        </p:spPr>
        <p:txBody>
          <a:bodyPr/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fld id="{E28DAB20-03EB-4D39-A0F2-B73A96222495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0" name="Footer Placeholder 4">
            <a:extLst>
              <a:ext uri="{FF2B5EF4-FFF2-40B4-BE49-F238E27FC236}">
                <a16:creationId xmlns:a16="http://schemas.microsoft.com/office/drawing/2014/main" id="{E1E01ECC-58A4-0745-A3E0-F9FCCE41DA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165600" y="6381328"/>
            <a:ext cx="3860800" cy="28803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20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endParaRPr lang="en-US" dirty="0"/>
          </a:p>
        </p:txBody>
      </p:sp>
      <p:cxnSp>
        <p:nvCxnSpPr>
          <p:cNvPr id="41" name="Connettore 1 40">
            <a:extLst>
              <a:ext uri="{FF2B5EF4-FFF2-40B4-BE49-F238E27FC236}">
                <a16:creationId xmlns:a16="http://schemas.microsoft.com/office/drawing/2014/main" id="{05EEB7C1-79E8-894A-A6D8-E6E8AF7BA267}"/>
              </a:ext>
            </a:extLst>
          </p:cNvPr>
          <p:cNvCxnSpPr>
            <a:cxnSpLocks/>
          </p:cNvCxnSpPr>
          <p:nvPr userDrawn="1"/>
        </p:nvCxnSpPr>
        <p:spPr>
          <a:xfrm flipH="1" flipV="1">
            <a:off x="335360" y="6376246"/>
            <a:ext cx="11521280" cy="5085"/>
          </a:xfrm>
          <a:prstGeom prst="line">
            <a:avLst/>
          </a:prstGeom>
          <a:ln w="12700"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Slide Number Placeholder 5">
            <a:extLst>
              <a:ext uri="{FF2B5EF4-FFF2-40B4-BE49-F238E27FC236}">
                <a16:creationId xmlns:a16="http://schemas.microsoft.com/office/drawing/2014/main" id="{B526890D-A7E7-0848-AAB2-0716D2C40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737600" y="6381328"/>
            <a:ext cx="3119040" cy="288032"/>
          </a:xfrm>
          <a:prstGeom prst="rect">
            <a:avLst/>
          </a:prstGeom>
        </p:spPr>
        <p:txBody>
          <a:bodyPr/>
          <a:lstStyle>
            <a:lvl1pPr algn="r">
              <a:defRPr sz="1300" b="0" i="0">
                <a:solidFill>
                  <a:schemeClr val="tx1">
                    <a:lumMod val="75000"/>
                  </a:schemeClr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44" name="Immagine 43">
            <a:extLst>
              <a:ext uri="{FF2B5EF4-FFF2-40B4-BE49-F238E27FC236}">
                <a16:creationId xmlns:a16="http://schemas.microsoft.com/office/drawing/2014/main" id="{2C34C010-9376-654D-A867-B52581D10566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20788"/>
            <a:ext cx="2808312" cy="754672"/>
          </a:xfrm>
          <a:prstGeom prst="rect">
            <a:avLst/>
          </a:prstGeom>
        </p:spPr>
      </p:pic>
      <p:pic>
        <p:nvPicPr>
          <p:cNvPr id="24" name="Immagine 23">
            <a:extLst>
              <a:ext uri="{FF2B5EF4-FFF2-40B4-BE49-F238E27FC236}">
                <a16:creationId xmlns:a16="http://schemas.microsoft.com/office/drawing/2014/main" id="{194572B0-78DD-4243-9D5D-D9DAD50C2F7A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25" name="Titolo 1">
            <a:extLst>
              <a:ext uri="{FF2B5EF4-FFF2-40B4-BE49-F238E27FC236}">
                <a16:creationId xmlns:a16="http://schemas.microsoft.com/office/drawing/2014/main" id="{8C81318F-A6E2-4E4E-AD26-649A91504279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3220977" y="188640"/>
            <a:ext cx="8640960" cy="537716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707022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termediate Slide"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magine 2">
            <a:extLst>
              <a:ext uri="{FF2B5EF4-FFF2-40B4-BE49-F238E27FC236}">
                <a16:creationId xmlns:a16="http://schemas.microsoft.com/office/drawing/2014/main" id="{9783B677-330E-4253-B1BB-68B6A29BF270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702348" y="1449438"/>
            <a:ext cx="2645516" cy="655642"/>
          </a:xfrm>
          <a:prstGeom prst="rect">
            <a:avLst/>
          </a:prstGeom>
        </p:spPr>
      </p:pic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1EF6C7B7-1597-4762-9541-39E64CD64D0B}"/>
              </a:ext>
            </a:extLst>
          </p:cNvPr>
          <p:cNvSpPr>
            <a:spLocks noGrp="1"/>
          </p:cNvSpPr>
          <p:nvPr>
            <p:ph idx="1" hasCustomPrompt="1"/>
          </p:nvPr>
        </p:nvSpPr>
        <p:spPr>
          <a:xfrm>
            <a:off x="628650" y="3631913"/>
            <a:ext cx="7759774" cy="231736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pPr lvl="0"/>
            <a:r>
              <a:rPr lang="en-GB" noProof="0" dirty="0"/>
              <a:t>Click here to add text</a:t>
            </a:r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  <a:p>
            <a:pPr lvl="4"/>
            <a:endParaRPr lang="it-IT" dirty="0"/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2003D9A9-DAB0-4043-9528-4822DD2D82EF}"/>
              </a:ext>
            </a:extLst>
          </p:cNvPr>
          <p:cNvSpPr>
            <a:spLocks noGrp="1"/>
          </p:cNvSpPr>
          <p:nvPr>
            <p:ph idx="10" hasCustomPrompt="1"/>
          </p:nvPr>
        </p:nvSpPr>
        <p:spPr>
          <a:xfrm>
            <a:off x="628650" y="2944594"/>
            <a:ext cx="5883079" cy="505729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SzPct val="100000"/>
              <a:buFontTx/>
              <a:buNone/>
              <a:defRPr sz="2800" b="0" i="0">
                <a:solidFill>
                  <a:schemeClr val="accent5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1pPr>
            <a:lvl2pPr marL="557213" indent="-214313">
              <a:buSzPct val="90000"/>
              <a:buFont typeface="Calibri" panose="020F0502020204030204" pitchFamily="34" charset="0"/>
              <a:buChar char="-"/>
              <a:defRPr sz="26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2pPr>
            <a:lvl3pPr marL="857250" indent="-171450">
              <a:buSzPct val="80000"/>
              <a:buFont typeface="Wingdings" panose="05000000000000000000" pitchFamily="2" charset="2"/>
              <a:buChar char="§"/>
              <a:defRPr sz="24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3pPr>
            <a:lvl4pPr marL="10287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70000"/>
              <a:buFont typeface="Calibri" panose="020F0502020204030204" pitchFamily="34" charset="0"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4pPr>
            <a:lvl5pPr marL="1371600" marR="0" indent="0" algn="l" defTabSz="3429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Pct val="80000"/>
              <a:buFontTx/>
              <a:buNone/>
              <a:tabLst/>
              <a:defRPr sz="2800" b="0" i="0">
                <a:solidFill>
                  <a:schemeClr val="tx1">
                    <a:lumMod val="75000"/>
                  </a:schemeClr>
                </a:solidFill>
                <a:latin typeface="+mn-lt"/>
                <a:ea typeface="Source Sans Pro" charset="0"/>
                <a:cs typeface="Source Sans Pro" charset="0"/>
              </a:defRPr>
            </a:lvl5pPr>
          </a:lstStyle>
          <a:p>
            <a:r>
              <a:rPr lang="en-GB" b="0" dirty="0">
                <a:solidFill>
                  <a:schemeClr val="accent5">
                    <a:lumMod val="75000"/>
                  </a:schemeClr>
                </a:solidFill>
              </a:rPr>
              <a:t>Click here to add subtitle</a:t>
            </a:r>
            <a:endParaRPr lang="it-IT" dirty="0"/>
          </a:p>
        </p:txBody>
      </p:sp>
      <p:pic>
        <p:nvPicPr>
          <p:cNvPr id="7" name="Immagine 6">
            <a:extLst>
              <a:ext uri="{FF2B5EF4-FFF2-40B4-BE49-F238E27FC236}">
                <a16:creationId xmlns:a16="http://schemas.microsoft.com/office/drawing/2014/main" id="{EE416F95-D136-4291-9DBD-6D01BD783D36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6826217"/>
            <a:ext cx="12192000" cy="31783"/>
          </a:xfrm>
          <a:prstGeom prst="rect">
            <a:avLst/>
          </a:prstGeom>
        </p:spPr>
      </p:pic>
      <p:sp>
        <p:nvSpPr>
          <p:cNvPr id="8" name="Titolo 1">
            <a:extLst>
              <a:ext uri="{FF2B5EF4-FFF2-40B4-BE49-F238E27FC236}">
                <a16:creationId xmlns:a16="http://schemas.microsoft.com/office/drawing/2014/main" id="{B4701CE1-45E5-49C0-9675-78EC85F6A44F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28650" y="2286670"/>
            <a:ext cx="5756582" cy="505729"/>
          </a:xfrm>
          <a:prstGeom prst="rect">
            <a:avLst/>
          </a:prstGeom>
        </p:spPr>
        <p:txBody>
          <a:bodyPr vert="horz">
            <a:normAutofit/>
          </a:bodyPr>
          <a:lstStyle>
            <a:lvl1pPr algn="l">
              <a:defRPr sz="3600" b="1" i="0">
                <a:solidFill>
                  <a:srgbClr val="1D2F45"/>
                </a:solidFill>
                <a:latin typeface="+mn-lt"/>
                <a:ea typeface="Source Sans Pro" charset="0"/>
                <a:cs typeface="Source Sans Pro" charset="0"/>
              </a:defRPr>
            </a:lvl1pPr>
          </a:lstStyle>
          <a:p>
            <a:r>
              <a:rPr lang="en-GB" noProof="0" dirty="0"/>
              <a:t>Click here to add title</a:t>
            </a:r>
          </a:p>
        </p:txBody>
      </p:sp>
    </p:spTree>
    <p:extLst>
      <p:ext uri="{BB962C8B-B14F-4D97-AF65-F5344CB8AC3E}">
        <p14:creationId xmlns:p14="http://schemas.microsoft.com/office/powerpoint/2010/main" val="12653622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6AEF2F36-B244-4AAF-8FF9-09D26625E39C}"/>
              </a:ext>
            </a:extLst>
          </p:cNvPr>
          <p:cNvGrpSpPr/>
          <p:nvPr userDrawn="1"/>
        </p:nvGrpSpPr>
        <p:grpSpPr>
          <a:xfrm>
            <a:off x="4192277" y="4365104"/>
            <a:ext cx="3956040" cy="633228"/>
            <a:chOff x="4269008" y="5638956"/>
            <a:chExt cx="3956040" cy="633228"/>
          </a:xfrm>
        </p:grpSpPr>
        <p:pic>
          <p:nvPicPr>
            <p:cNvPr id="7" name="Immagine 6">
              <a:extLst>
                <a:ext uri="{FF2B5EF4-FFF2-40B4-BE49-F238E27FC236}">
                  <a16:creationId xmlns:a16="http://schemas.microsoft.com/office/drawing/2014/main" id="{4E9FBBCD-1A09-854C-AD37-ABFC23BF721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4269008" y="5666091"/>
              <a:ext cx="630033" cy="578959"/>
            </a:xfrm>
            <a:prstGeom prst="rect">
              <a:avLst/>
            </a:prstGeom>
          </p:spPr>
        </p:pic>
        <p:pic>
          <p:nvPicPr>
            <p:cNvPr id="8" name="Immagine 7">
              <a:extLst>
                <a:ext uri="{FF2B5EF4-FFF2-40B4-BE49-F238E27FC236}">
                  <a16:creationId xmlns:a16="http://schemas.microsoft.com/office/drawing/2014/main" id="{AB059FA9-527F-3047-9752-902117098987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505" y="5638956"/>
              <a:ext cx="658903" cy="633228"/>
            </a:xfrm>
            <a:prstGeom prst="rect">
              <a:avLst/>
            </a:prstGeom>
          </p:spPr>
        </p:pic>
        <p:sp>
          <p:nvSpPr>
            <p:cNvPr id="10" name="CasellaDiTesto 9">
              <a:extLst>
                <a:ext uri="{FF2B5EF4-FFF2-40B4-BE49-F238E27FC236}">
                  <a16:creationId xmlns:a16="http://schemas.microsoft.com/office/drawing/2014/main" id="{0C463FB9-8E58-4D7E-9AEC-9058EB62CFA0}"/>
                </a:ext>
              </a:extLst>
            </p:cNvPr>
            <p:cNvSpPr txBox="1"/>
            <p:nvPr userDrawn="1"/>
          </p:nvSpPr>
          <p:spPr>
            <a:xfrm>
              <a:off x="4759216" y="5755515"/>
              <a:ext cx="1552984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eosc-hub.eu</a:t>
              </a:r>
            </a:p>
          </p:txBody>
        </p:sp>
        <p:sp>
          <p:nvSpPr>
            <p:cNvPr id="11" name="CasellaDiTesto 10">
              <a:extLst>
                <a:ext uri="{FF2B5EF4-FFF2-40B4-BE49-F238E27FC236}">
                  <a16:creationId xmlns:a16="http://schemas.microsoft.com/office/drawing/2014/main" id="{7C1AC704-9BA4-4C9D-8727-21E0A6C216B1}"/>
                </a:ext>
              </a:extLst>
            </p:cNvPr>
            <p:cNvSpPr txBox="1"/>
            <p:nvPr userDrawn="1"/>
          </p:nvSpPr>
          <p:spPr>
            <a:xfrm>
              <a:off x="6600056" y="5755515"/>
              <a:ext cx="1624992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/>
              <a:r>
                <a:rPr lang="en-GB" sz="2000" dirty="0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@</a:t>
              </a:r>
              <a:r>
                <a:rPr lang="en-GB" sz="2000" dirty="0" err="1">
                  <a:solidFill>
                    <a:srgbClr val="1C3046"/>
                  </a:solidFill>
                  <a:ea typeface="Source Sans Pro" charset="0"/>
                  <a:cs typeface="Source Sans Pro" charset="0"/>
                </a:rPr>
                <a:t>EOSC_eu</a:t>
              </a:r>
              <a:endParaRPr lang="en-GB" sz="2000" dirty="0">
                <a:solidFill>
                  <a:srgbClr val="1C3046"/>
                </a:solidFill>
                <a:ea typeface="Source Sans Pro" charset="0"/>
                <a:cs typeface="Source Sans Pro" charset="0"/>
              </a:endParaRPr>
            </a:p>
          </p:txBody>
        </p:sp>
      </p:grpSp>
      <p:pic>
        <p:nvPicPr>
          <p:cNvPr id="13" name="Immagine 12">
            <a:extLst>
              <a:ext uri="{FF2B5EF4-FFF2-40B4-BE49-F238E27FC236}">
                <a16:creationId xmlns:a16="http://schemas.microsoft.com/office/drawing/2014/main" id="{7AAF6B84-BF74-4F8E-B824-03711F26909B}"/>
              </a:ext>
            </a:extLst>
          </p:cNvPr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77817" y="1643590"/>
            <a:ext cx="1784961" cy="2231201"/>
          </a:xfrm>
          <a:prstGeom prst="rect">
            <a:avLst/>
          </a:prstGeom>
        </p:spPr>
      </p:pic>
      <p:sp>
        <p:nvSpPr>
          <p:cNvPr id="14" name="CasellaDiTesto 1">
            <a:extLst>
              <a:ext uri="{FF2B5EF4-FFF2-40B4-BE49-F238E27FC236}">
                <a16:creationId xmlns:a16="http://schemas.microsoft.com/office/drawing/2014/main" id="{B9E0F5DF-28BF-4603-9413-29E52713A802}"/>
              </a:ext>
            </a:extLst>
          </p:cNvPr>
          <p:cNvSpPr txBox="1"/>
          <p:nvPr userDrawn="1"/>
        </p:nvSpPr>
        <p:spPr>
          <a:xfrm>
            <a:off x="1116252" y="1902602"/>
            <a:ext cx="4128459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Thank you</a:t>
            </a:r>
          </a:p>
          <a:p>
            <a:r>
              <a:rPr lang="en-GB" sz="2800" b="1" dirty="0">
                <a:solidFill>
                  <a:srgbClr val="1D2F45"/>
                </a:solidFill>
                <a:ea typeface="Source Sans Pro" charset="0"/>
                <a:cs typeface="Source Sans Pro" charset="0"/>
              </a:rPr>
              <a:t>for your attention! </a:t>
            </a:r>
          </a:p>
        </p:txBody>
      </p:sp>
      <p:sp>
        <p:nvSpPr>
          <p:cNvPr id="15" name="CasellaDiTesto 2">
            <a:extLst>
              <a:ext uri="{FF2B5EF4-FFF2-40B4-BE49-F238E27FC236}">
                <a16:creationId xmlns:a16="http://schemas.microsoft.com/office/drawing/2014/main" id="{4D4D3755-ED45-4BF4-89D4-2BA41674BD19}"/>
              </a:ext>
            </a:extLst>
          </p:cNvPr>
          <p:cNvSpPr txBox="1"/>
          <p:nvPr userDrawn="1"/>
        </p:nvSpPr>
        <p:spPr>
          <a:xfrm>
            <a:off x="1103445" y="3145477"/>
            <a:ext cx="388845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i="1" dirty="0">
                <a:ea typeface="Source Sans Pro" panose="020B0503030403020204" pitchFamily="34" charset="0"/>
              </a:rPr>
              <a:t>Questions?</a:t>
            </a:r>
          </a:p>
        </p:txBody>
      </p:sp>
      <p:cxnSp>
        <p:nvCxnSpPr>
          <p:cNvPr id="17" name="Connettore 1 4">
            <a:extLst>
              <a:ext uri="{FF2B5EF4-FFF2-40B4-BE49-F238E27FC236}">
                <a16:creationId xmlns:a16="http://schemas.microsoft.com/office/drawing/2014/main" id="{8187ABF1-33F6-44C1-B88C-2672C628984B}"/>
              </a:ext>
            </a:extLst>
          </p:cNvPr>
          <p:cNvCxnSpPr/>
          <p:nvPr userDrawn="1"/>
        </p:nvCxnSpPr>
        <p:spPr>
          <a:xfrm>
            <a:off x="1199457" y="3084480"/>
            <a:ext cx="2112235" cy="0"/>
          </a:xfrm>
          <a:prstGeom prst="line">
            <a:avLst/>
          </a:prstGeom>
          <a:ln>
            <a:solidFill>
              <a:srgbClr val="1D2F45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2" name="Group 11">
            <a:extLst>
              <a:ext uri="{FF2B5EF4-FFF2-40B4-BE49-F238E27FC236}">
                <a16:creationId xmlns:a16="http://schemas.microsoft.com/office/drawing/2014/main" id="{557573BB-FFBE-4128-A867-CF98847BD44E}"/>
              </a:ext>
            </a:extLst>
          </p:cNvPr>
          <p:cNvGrpSpPr/>
          <p:nvPr userDrawn="1"/>
        </p:nvGrpSpPr>
        <p:grpSpPr>
          <a:xfrm>
            <a:off x="935074" y="5956688"/>
            <a:ext cx="10470446" cy="400110"/>
            <a:chOff x="899592" y="6271590"/>
            <a:chExt cx="7705726" cy="294461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id="{8988A985-D8B4-4CF8-8BFF-2DFCB01A16C0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6"/>
            <a:stretch>
              <a:fillRect/>
            </a:stretch>
          </p:blipFill>
          <p:spPr>
            <a:xfrm>
              <a:off x="899592" y="6271590"/>
              <a:ext cx="842697" cy="294461"/>
            </a:xfrm>
            <a:prstGeom prst="rect">
              <a:avLst/>
            </a:prstGeom>
          </p:spPr>
        </p:pic>
        <p:pic>
          <p:nvPicPr>
            <p:cNvPr id="18" name="Picture 17">
              <a:extLst>
                <a:ext uri="{FF2B5EF4-FFF2-40B4-BE49-F238E27FC236}">
                  <a16:creationId xmlns:a16="http://schemas.microsoft.com/office/drawing/2014/main" id="{8396475E-36DF-4F28-A93D-81A651F0904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7"/>
            <a:stretch>
              <a:fillRect/>
            </a:stretch>
          </p:blipFill>
          <p:spPr>
            <a:xfrm>
              <a:off x="1813045" y="6349354"/>
              <a:ext cx="6792273" cy="2166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079941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572183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7" r:id="rId1"/>
    <p:sldLayoutId id="2147483708" r:id="rId2"/>
    <p:sldLayoutId id="2147483704" r:id="rId3"/>
    <p:sldLayoutId id="2147483709" r:id="rId4"/>
    <p:sldLayoutId id="2147483712" r:id="rId5"/>
    <p:sldLayoutId id="2147483711" r:id="rId6"/>
  </p:sldLayoutIdLst>
  <p:hf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iki.eosc-hub.eu/display/EOSC/T8.9+Early+Adopter+Programme+pilots" TargetMode="External"/><Relationship Id="rId2" Type="http://schemas.openxmlformats.org/officeDocument/2006/relationships/hyperlink" Target="https://wiki.eosc-hub.eu/display/EOSC/WP8+Competence+Centre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egi.eu/category/283/" TargetMode="External"/><Relationship Id="rId2" Type="http://schemas.openxmlformats.org/officeDocument/2006/relationships/hyperlink" Target="mailto:eap-pilots@mailman.eosc-hub.eu" TargetMode="External"/><Relationship Id="rId1" Type="http://schemas.openxmlformats.org/officeDocument/2006/relationships/slideLayout" Target="../slideLayouts/slideLayout3.xml"/><Relationship Id="rId4" Type="http://schemas.openxmlformats.org/officeDocument/2006/relationships/hyperlink" Target="https://drive.google.com/open?id=1sD5bZfX4xbuK9bOxKXuTDyk8c_5LlVX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osc-hub.eu/display/EOSC/Data+Management+Plan%3A+WP8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1">
            <a:extLst>
              <a:ext uri="{FF2B5EF4-FFF2-40B4-BE49-F238E27FC236}">
                <a16:creationId xmlns:a16="http://schemas.microsoft.com/office/drawing/2014/main" id="{E5888FF4-7091-F547-BED3-1E8B9F928902}"/>
              </a:ext>
            </a:extLst>
          </p:cNvPr>
          <p:cNvSpPr txBox="1">
            <a:spLocks/>
          </p:cNvSpPr>
          <p:nvPr/>
        </p:nvSpPr>
        <p:spPr>
          <a:xfrm>
            <a:off x="1343472" y="3011566"/>
            <a:ext cx="9793088" cy="576065"/>
          </a:xfrm>
          <a:prstGeom prst="rect">
            <a:avLst/>
          </a:prstGeom>
        </p:spPr>
        <p:txBody>
          <a:bodyPr vert="horz">
            <a:scene3d>
              <a:camera prst="orthographicFront"/>
              <a:lightRig rig="threePt" dir="t"/>
            </a:scene3d>
            <a:sp3d contourW="12700">
              <a:contourClr>
                <a:srgbClr val="1C3046"/>
              </a:contourClr>
            </a:sp3d>
          </a:bodyPr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3600" dirty="0">
                <a:solidFill>
                  <a:srgbClr val="1C3046"/>
                </a:solidFill>
                <a:latin typeface="+mn-lt"/>
              </a:rPr>
              <a:t>EOSC Early Adopter Programme Call 1</a:t>
            </a:r>
            <a:endParaRPr lang="en-GB" sz="3600" b="1" dirty="0">
              <a:solidFill>
                <a:srgbClr val="1C3046"/>
              </a:solidFill>
              <a:latin typeface="+mn-lt"/>
            </a:endParaRPr>
          </a:p>
        </p:txBody>
      </p:sp>
      <p:sp>
        <p:nvSpPr>
          <p:cNvPr id="6" name="Titolo 1">
            <a:extLst>
              <a:ext uri="{FF2B5EF4-FFF2-40B4-BE49-F238E27FC236}">
                <a16:creationId xmlns:a16="http://schemas.microsoft.com/office/drawing/2014/main" id="{DA40618A-E780-6B4C-9F22-53ADEAFB468E}"/>
              </a:ext>
            </a:extLst>
          </p:cNvPr>
          <p:cNvSpPr txBox="1">
            <a:spLocks/>
          </p:cNvSpPr>
          <p:nvPr/>
        </p:nvSpPr>
        <p:spPr>
          <a:xfrm>
            <a:off x="1343472" y="3717032"/>
            <a:ext cx="9793088" cy="576065"/>
          </a:xfrm>
          <a:prstGeom prst="rect">
            <a:avLst/>
          </a:prstGeom>
        </p:spPr>
        <p:txBody>
          <a:bodyPr vert="horz"/>
          <a:lstStyle>
            <a:lvl1pPr algn="ctr" defTabSz="457200" rtl="0" eaLnBrk="1" latinLnBrk="0" hangingPunct="1">
              <a:spcBef>
                <a:spcPct val="0"/>
              </a:spcBef>
              <a:buNone/>
              <a:defRPr sz="2800" b="1" i="0" kern="1200">
                <a:solidFill>
                  <a:schemeClr val="tx1"/>
                </a:solidFill>
                <a:latin typeface="Source Sans Pro" charset="0"/>
                <a:ea typeface="Source Sans Pro" charset="0"/>
                <a:cs typeface="Source Sans Pro" charset="0"/>
              </a:defRPr>
            </a:lvl1pPr>
          </a:lstStyle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Diego Scardaci – T10.3 leader and AMB co-chair (EGI Foundation)</a:t>
            </a:r>
          </a:p>
          <a:p>
            <a:pPr algn="l"/>
            <a:endParaRPr lang="en-GB" sz="2000" b="0" dirty="0">
              <a:solidFill>
                <a:srgbClr val="B5892D"/>
              </a:solidFill>
              <a:latin typeface="+mn-lt"/>
            </a:endParaRPr>
          </a:p>
          <a:p>
            <a:pPr algn="l"/>
            <a:r>
              <a:rPr lang="en-GB" sz="2000" b="0" dirty="0">
                <a:solidFill>
                  <a:srgbClr val="B5892D"/>
                </a:solidFill>
                <a:latin typeface="+mn-lt"/>
              </a:rPr>
              <a:t>21 January 2020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A7AD28B-C595-4505-A53C-4A8CA5E69B72}"/>
              </a:ext>
            </a:extLst>
          </p:cNvPr>
          <p:cNvSpPr txBox="1"/>
          <p:nvPr/>
        </p:nvSpPr>
        <p:spPr>
          <a:xfrm>
            <a:off x="4055096" y="4941168"/>
            <a:ext cx="813690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GB" sz="1600" b="1" dirty="0">
                <a:solidFill>
                  <a:srgbClr val="1C3046"/>
                </a:solidFill>
              </a:rPr>
              <a:t>Dissemination level</a:t>
            </a:r>
            <a:r>
              <a:rPr lang="en-GB" sz="1600" dirty="0">
                <a:solidFill>
                  <a:srgbClr val="1C3046"/>
                </a:solidFill>
              </a:rPr>
              <a:t>: Public/Confidential </a:t>
            </a:r>
            <a:r>
              <a:rPr lang="en-GB" sz="1600" i="1" dirty="0">
                <a:solidFill>
                  <a:srgbClr val="1C3046"/>
                </a:solidFill>
              </a:rPr>
              <a:t>If confidential, please define:</a:t>
            </a:r>
          </a:p>
          <a:p>
            <a:pPr lvl="0"/>
            <a:r>
              <a:rPr lang="en-GB" sz="1600" dirty="0">
                <a:solidFill>
                  <a:srgbClr val="1C3046"/>
                </a:solidFill>
              </a:rPr>
              <a:t>Disclosing Party: (those disclosing confidential information)</a:t>
            </a:r>
          </a:p>
          <a:p>
            <a:r>
              <a:rPr lang="en-GB" sz="1600" dirty="0">
                <a:solidFill>
                  <a:srgbClr val="1C3046"/>
                </a:solidFill>
              </a:rPr>
              <a:t>Recipient Party: (to whom this information is disclosed, default: project consortium)</a:t>
            </a:r>
          </a:p>
        </p:txBody>
      </p:sp>
    </p:spTree>
    <p:extLst>
      <p:ext uri="{BB962C8B-B14F-4D97-AF65-F5344CB8AC3E}">
        <p14:creationId xmlns:p14="http://schemas.microsoft.com/office/powerpoint/2010/main" val="46406342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0715487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617F6E0C-FA57-4FF6-859B-11AAE3DECAF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Role of the Shepherds</a:t>
            </a:r>
            <a:endParaRPr lang="en-GB" dirty="0"/>
          </a:p>
          <a:p>
            <a:r>
              <a:rPr lang="en-GB" dirty="0"/>
              <a:t>Implementation &amp; collaborative tools</a:t>
            </a:r>
          </a:p>
          <a:p>
            <a:r>
              <a:rPr lang="en-GB" dirty="0"/>
              <a:t>Participation @ EOSC-hub week</a:t>
            </a:r>
          </a:p>
          <a:p>
            <a:r>
              <a:rPr lang="en-GB" dirty="0"/>
              <a:t>Next monthly meetings</a:t>
            </a:r>
          </a:p>
          <a:p>
            <a:r>
              <a:rPr lang="en-US" dirty="0"/>
              <a:t>Report from the shepherds</a:t>
            </a:r>
            <a:endParaRPr lang="en-GB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E76F90-7FE8-496A-B124-08E94EE988BB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2485FFF1-3E6E-48DC-A526-9B22CB1DF22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Outline</a:t>
            </a:r>
          </a:p>
        </p:txBody>
      </p:sp>
    </p:spTree>
    <p:extLst>
      <p:ext uri="{BB962C8B-B14F-4D97-AF65-F5344CB8AC3E}">
        <p14:creationId xmlns:p14="http://schemas.microsoft.com/office/powerpoint/2010/main" val="146614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F2CD8C0-34EC-44BB-A885-DC03768330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5360" y="1066801"/>
            <a:ext cx="11521280" cy="5056970"/>
          </a:xfrm>
        </p:spPr>
        <p:txBody>
          <a:bodyPr>
            <a:normAutofit fontScale="85000" lnSpcReduction="20000"/>
          </a:bodyPr>
          <a:lstStyle/>
          <a:p>
            <a:r>
              <a:rPr lang="en-US" dirty="0"/>
              <a:t>Keep contact with the Principal Investigator (PI) of the project;</a:t>
            </a:r>
          </a:p>
          <a:p>
            <a:r>
              <a:rPr lang="en-US" dirty="0"/>
              <a:t>Support the PI in identifying the providers that will supply the requested resource capacity and services leveraging on processes (SOCRM) and services (Marketplace) of the project.</a:t>
            </a:r>
          </a:p>
          <a:p>
            <a:r>
              <a:rPr lang="en-US" dirty="0"/>
              <a:t>Ensure that a project is defined in the marketplace</a:t>
            </a:r>
          </a:p>
          <a:p>
            <a:r>
              <a:rPr lang="en-US" dirty="0"/>
              <a:t>The shepherd is responsible for an excellent customer experience</a:t>
            </a:r>
          </a:p>
          <a:p>
            <a:pPr lvl="1"/>
            <a:r>
              <a:rPr lang="en-US" dirty="0"/>
              <a:t>Ensure that efficient and prompt communication channels between PI and providers are established</a:t>
            </a:r>
          </a:p>
          <a:p>
            <a:pPr lvl="1"/>
            <a:r>
              <a:rPr lang="en-US" dirty="0"/>
              <a:t>Take actions if the due attention is not provided:, if the enabling of a service takes too much time, or if pledged capacities are not provided in time, etc.</a:t>
            </a:r>
          </a:p>
          <a:p>
            <a:r>
              <a:rPr lang="en-US" dirty="0"/>
              <a:t>Clarify any details that are necessary to select adequate capacity and providers.</a:t>
            </a:r>
          </a:p>
          <a:p>
            <a:r>
              <a:rPr lang="en-US" dirty="0"/>
              <a:t>Assist the PI on contacting technical experts </a:t>
            </a:r>
            <a:r>
              <a:rPr lang="en-US" dirty="0">
                <a:sym typeface="Wingdings" panose="05000000000000000000" pitchFamily="2" charset="2"/>
              </a:rPr>
              <a:t> T10.3 can help you on this</a:t>
            </a:r>
            <a:r>
              <a:rPr lang="en-US" dirty="0"/>
              <a:t>.</a:t>
            </a:r>
          </a:p>
          <a:p>
            <a:r>
              <a:rPr lang="en-US" dirty="0"/>
              <a:t>Periodically report to the project technical coordinator and the AMB co-chairs about the status of the project and promptly inform them in case of any relevant issue</a:t>
            </a:r>
          </a:p>
          <a:p>
            <a:pPr lvl="1"/>
            <a:r>
              <a:rPr lang="en-US" b="1" dirty="0"/>
              <a:t>Monthly meetings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E53BB5F-3767-48FC-8BE3-A3C0D0427C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57F56CD-AB30-46AE-886A-1F8E20C07B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3205E3ED-FFE0-4658-B07D-F5F5257AD13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Role of the Shepherds</a:t>
            </a:r>
          </a:p>
        </p:txBody>
      </p:sp>
    </p:spTree>
    <p:extLst>
      <p:ext uri="{BB962C8B-B14F-4D97-AF65-F5344CB8AC3E}">
        <p14:creationId xmlns:p14="http://schemas.microsoft.com/office/powerpoint/2010/main" val="35803103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B6C4738-5D5D-445A-8B93-BA2503C812F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New task in WP8 Competence </a:t>
            </a:r>
            <a:r>
              <a:rPr lang="en-US" dirty="0" err="1"/>
              <a:t>Centres</a:t>
            </a:r>
            <a:r>
              <a:rPr lang="en-US" dirty="0"/>
              <a:t> (</a:t>
            </a:r>
            <a:r>
              <a:rPr lang="en-US" dirty="0">
                <a:hlinkClick r:id="rId2"/>
              </a:rPr>
              <a:t>https://wiki.eosc-hub.eu/display/EOSC/WP8+Competence+Centres</a:t>
            </a:r>
            <a:r>
              <a:rPr lang="en-US" dirty="0"/>
              <a:t>) started on 1</a:t>
            </a:r>
            <a:r>
              <a:rPr lang="en-US" baseline="30000" dirty="0"/>
              <a:t>st</a:t>
            </a:r>
            <a:r>
              <a:rPr lang="en-US" dirty="0"/>
              <a:t> Dec 2019 </a:t>
            </a:r>
            <a:r>
              <a:rPr lang="en-US" dirty="0">
                <a:sym typeface="Wingdings" panose="05000000000000000000" pitchFamily="2" charset="2"/>
              </a:rPr>
              <a:t> 12 months</a:t>
            </a:r>
            <a:endParaRPr lang="en-US" dirty="0"/>
          </a:p>
          <a:p>
            <a:pPr lvl="1"/>
            <a:r>
              <a:rPr lang="en-US" dirty="0"/>
              <a:t>WP led by Gergely Sipos (EGI.eu)</a:t>
            </a:r>
          </a:p>
          <a:p>
            <a:pPr lvl="1"/>
            <a:r>
              <a:rPr lang="en-US" dirty="0"/>
              <a:t>T8.9 Early Adopter </a:t>
            </a:r>
            <a:r>
              <a:rPr lang="en-US" dirty="0" err="1"/>
              <a:t>Programme</a:t>
            </a:r>
            <a:r>
              <a:rPr lang="en-US" dirty="0"/>
              <a:t> pilots led by Diego </a:t>
            </a:r>
            <a:r>
              <a:rPr lang="en-US" dirty="0" err="1"/>
              <a:t>Scardaci</a:t>
            </a:r>
            <a:r>
              <a:rPr lang="en-US" dirty="0"/>
              <a:t> (EGI.eu)</a:t>
            </a:r>
          </a:p>
          <a:p>
            <a:r>
              <a:rPr lang="en-US" dirty="0"/>
              <a:t>Wiki page: </a:t>
            </a:r>
            <a:r>
              <a:rPr lang="en-US" dirty="0">
                <a:hlinkClick r:id="rId3"/>
              </a:rPr>
              <a:t>https://wiki.eosc-hub.eu/display/EOSC/T8.9+Early+Adopter+Programme+pilots</a:t>
            </a:r>
            <a:endParaRPr lang="en-US" dirty="0"/>
          </a:p>
          <a:p>
            <a:pPr lvl="1"/>
            <a:r>
              <a:rPr lang="en-US" dirty="0"/>
              <a:t>1 sub-page per pilot</a:t>
            </a:r>
          </a:p>
          <a:p>
            <a:pPr lvl="1"/>
            <a:r>
              <a:rPr lang="en-US" dirty="0"/>
              <a:t>Please, fill it in with details of your pilot!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C174574-6989-4AE8-B474-5714056F6B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FC0A4F9-5E21-475C-9E7C-DB1A2FD4BC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1D9850A6-CF36-4767-BABD-A46FBA8965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&amp; Collaborative tools</a:t>
            </a:r>
          </a:p>
        </p:txBody>
      </p:sp>
    </p:spTree>
    <p:extLst>
      <p:ext uri="{BB962C8B-B14F-4D97-AF65-F5344CB8AC3E}">
        <p14:creationId xmlns:p14="http://schemas.microsoft.com/office/powerpoint/2010/main" val="39607717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17790F5-DA25-4150-BEA8-0C8FE594E0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/>
              <a:t>20/04/2018</a:t>
            </a:r>
            <a:endParaRPr lang="en-US" dirty="0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E2E5E3AD-00AF-4460-A561-7D1E43FF89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2544B280-4351-418A-A9BF-C7F8D80B92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Implementation &amp; Collaborative tools</a:t>
            </a:r>
          </a:p>
        </p:txBody>
      </p:sp>
      <p:sp>
        <p:nvSpPr>
          <p:cNvPr id="5" name="Content Placeholder 1">
            <a:extLst>
              <a:ext uri="{FF2B5EF4-FFF2-40B4-BE49-F238E27FC236}">
                <a16:creationId xmlns:a16="http://schemas.microsoft.com/office/drawing/2014/main" id="{503609DD-F18E-4C10-A5FD-99690722906E}"/>
              </a:ext>
            </a:extLst>
          </p:cNvPr>
          <p:cNvSpPr txBox="1">
            <a:spLocks/>
          </p:cNvSpPr>
          <p:nvPr/>
        </p:nvSpPr>
        <p:spPr>
          <a:xfrm>
            <a:off x="335360" y="1268763"/>
            <a:ext cx="11521280" cy="4855007"/>
          </a:xfrm>
          <a:prstGeom prst="rect">
            <a:avLst/>
          </a:prstGeom>
        </p:spPr>
        <p:txBody>
          <a:bodyPr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Font typeface="Arial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Font typeface="Arial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Mailing list: </a:t>
            </a:r>
            <a:r>
              <a:rPr lang="en-US" dirty="0">
                <a:hlinkClick r:id="rId2"/>
              </a:rPr>
              <a:t>eap-pilots@mailman.eosc-hub.eu</a:t>
            </a:r>
            <a:endParaRPr lang="en-US" dirty="0"/>
          </a:p>
          <a:p>
            <a:pPr lvl="1"/>
            <a:r>
              <a:rPr lang="en-US" dirty="0"/>
              <a:t>For now only the shepherds</a:t>
            </a:r>
          </a:p>
          <a:p>
            <a:pPr lvl="1"/>
            <a:r>
              <a:rPr lang="en-US" dirty="0"/>
              <a:t>Going to add principal investigators</a:t>
            </a:r>
          </a:p>
          <a:p>
            <a:r>
              <a:rPr lang="en-US" dirty="0"/>
              <a:t>Indico entry: </a:t>
            </a:r>
            <a:r>
              <a:rPr lang="en-US" dirty="0">
                <a:hlinkClick r:id="rId3"/>
              </a:rPr>
              <a:t>https://indico.egi.eu/category/283/</a:t>
            </a:r>
            <a:endParaRPr lang="en-US" dirty="0"/>
          </a:p>
          <a:p>
            <a:pPr lvl="1"/>
            <a:r>
              <a:rPr lang="en-US" dirty="0"/>
              <a:t>You are admin</a:t>
            </a:r>
          </a:p>
          <a:p>
            <a:pPr lvl="1"/>
            <a:r>
              <a:rPr lang="en-US" dirty="0"/>
              <a:t>Please, record meetings with the community here</a:t>
            </a:r>
          </a:p>
          <a:p>
            <a:r>
              <a:rPr lang="en-US" dirty="0"/>
              <a:t>Google folder: </a:t>
            </a:r>
            <a:r>
              <a:rPr lang="en-US" dirty="0">
                <a:hlinkClick r:id="rId4"/>
              </a:rPr>
              <a:t>https://drive.google.com/open?id=1sD5bZfX4xbuK9bOxKXuTDyk8c_5LlVXl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4534625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621E633A-A93A-4B31-87FC-789882AFE8B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EAP session @ EOSC-hub week</a:t>
            </a:r>
          </a:p>
          <a:p>
            <a:pPr lvl="1"/>
            <a:r>
              <a:rPr lang="en-US" dirty="0"/>
              <a:t>Karlsruhe 18-20 May 2020</a:t>
            </a:r>
          </a:p>
          <a:p>
            <a:pPr lvl="1"/>
            <a:r>
              <a:rPr lang="en-US" dirty="0"/>
              <a:t>Shepherds and principal investigators (PIs) have to attend</a:t>
            </a:r>
          </a:p>
          <a:p>
            <a:pPr lvl="1"/>
            <a:r>
              <a:rPr lang="en-US" b="1" dirty="0">
                <a:solidFill>
                  <a:srgbClr val="FF0000"/>
                </a:solidFill>
              </a:rPr>
              <a:t>Please, inform the PIs!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6B33B4A-2033-4827-872D-9890B70756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D2A5A6-32F9-4DAD-AF3A-EC6A772E61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220BCF12-1B75-4472-B51F-A9F00B79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Participation @ EOSC-hub week (May 18-20)</a:t>
            </a:r>
          </a:p>
        </p:txBody>
      </p:sp>
    </p:spTree>
    <p:extLst>
      <p:ext uri="{BB962C8B-B14F-4D97-AF65-F5344CB8AC3E}">
        <p14:creationId xmlns:p14="http://schemas.microsoft.com/office/powerpoint/2010/main" val="2123876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4068ACB9-C922-4409-9712-3E99CE71C3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Requested to provide information for the data management plan for WP8</a:t>
            </a:r>
          </a:p>
          <a:p>
            <a:r>
              <a:rPr lang="en-US" dirty="0"/>
              <a:t>Template:</a:t>
            </a:r>
          </a:p>
          <a:p>
            <a:pPr lvl="1"/>
            <a:r>
              <a:rPr lang="en-US" dirty="0">
                <a:hlinkClick r:id="rId2"/>
              </a:rPr>
              <a:t>https://wiki.eosc-hub.eu/display/EOSC/Data+Management+Plan%3A+WP8</a:t>
            </a:r>
            <a:endParaRPr lang="en-US" dirty="0"/>
          </a:p>
          <a:p>
            <a:r>
              <a:rPr lang="en-US" dirty="0"/>
              <a:t>Please have a look and see whether if and what can be reported for your tasks.</a:t>
            </a:r>
          </a:p>
          <a:p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D1B16E5-A023-4C11-A211-DC1ED14D18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3CB2469-2ECC-44FD-B9C7-6B0C77244A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8805F02E-0E0C-4941-8F40-850B372A3C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Data management plans</a:t>
            </a:r>
          </a:p>
        </p:txBody>
      </p:sp>
    </p:spTree>
    <p:extLst>
      <p:ext uri="{BB962C8B-B14F-4D97-AF65-F5344CB8AC3E}">
        <p14:creationId xmlns:p14="http://schemas.microsoft.com/office/powerpoint/2010/main" val="7325004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2BD7C4D2-8DAF-47BA-B982-BB1CE8749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Involve principal investigators/communities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708BD24-3F5F-4B79-BD6A-30D8EE33B8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8B7218F-2C9F-4A78-BAD4-ABDB00BE7B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D2FCFC6D-0822-4CB6-AF71-2C924089AD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Next monthly meetings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53585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57EC239F-3E2F-46C9-9E59-119A8F14EA6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741" y="1219200"/>
            <a:ext cx="11521280" cy="4855007"/>
          </a:xfrm>
        </p:spPr>
        <p:txBody>
          <a:bodyPr/>
          <a:lstStyle/>
          <a:p>
            <a:pPr marL="0" indent="0">
              <a:buNone/>
            </a:pPr>
            <a:r>
              <a:rPr lang="en-US" b="1" dirty="0">
                <a:solidFill>
                  <a:srgbClr val="FF0000"/>
                </a:solidFill>
              </a:rPr>
              <a:t>Technical plan / Entry in the Comm. </a:t>
            </a:r>
            <a:r>
              <a:rPr lang="en-US" b="1" dirty="0" err="1">
                <a:solidFill>
                  <a:srgbClr val="FF0000"/>
                </a:solidFill>
              </a:rPr>
              <a:t>Requ</a:t>
            </a:r>
            <a:r>
              <a:rPr lang="en-US" b="1" dirty="0">
                <a:solidFill>
                  <a:srgbClr val="FF0000"/>
                </a:solidFill>
              </a:rPr>
              <a:t>. DB / projects in the EOSC MP</a:t>
            </a:r>
          </a:p>
          <a:p>
            <a:r>
              <a:rPr lang="en-US" dirty="0"/>
              <a:t>Towards an e-infrastructure for plant phenotyping - Nicolas </a:t>
            </a:r>
            <a:r>
              <a:rPr lang="en-US" dirty="0" err="1"/>
              <a:t>Cazenave</a:t>
            </a:r>
            <a:r>
              <a:rPr lang="en-US" dirty="0"/>
              <a:t> (CINES)</a:t>
            </a:r>
          </a:p>
          <a:p>
            <a:r>
              <a:rPr lang="en-US" dirty="0"/>
              <a:t>Mapping the sensitivity of mitigation scenarios to societal choices - Alessandro </a:t>
            </a:r>
            <a:r>
              <a:rPr lang="en-US" dirty="0" err="1"/>
              <a:t>Costantini</a:t>
            </a:r>
            <a:r>
              <a:rPr lang="en-US" dirty="0"/>
              <a:t> (INFN)</a:t>
            </a:r>
          </a:p>
          <a:p>
            <a:r>
              <a:rPr lang="en-US" dirty="0"/>
              <a:t>STARS4ALL - </a:t>
            </a:r>
            <a:r>
              <a:rPr lang="en-US" dirty="0" err="1"/>
              <a:t>Daan</a:t>
            </a:r>
            <a:r>
              <a:rPr lang="en-US" dirty="0"/>
              <a:t> </a:t>
            </a:r>
            <a:r>
              <a:rPr lang="en-US" dirty="0" err="1"/>
              <a:t>Broeder</a:t>
            </a:r>
            <a:r>
              <a:rPr lang="en-US" dirty="0"/>
              <a:t> (KNAW/</a:t>
            </a:r>
            <a:r>
              <a:rPr lang="en-US" dirty="0" err="1"/>
              <a:t>HuC</a:t>
            </a:r>
            <a:r>
              <a:rPr lang="en-US" dirty="0"/>
              <a:t> DI)</a:t>
            </a:r>
          </a:p>
          <a:p>
            <a:r>
              <a:rPr lang="en-US" dirty="0"/>
              <a:t>Transitioning EMSO ERIC Data Management Platform to production - </a:t>
            </a:r>
            <a:r>
              <a:rPr lang="it-IT" dirty="0"/>
              <a:t>Giuseppe La Rocca (EGI Foundation)</a:t>
            </a:r>
          </a:p>
          <a:p>
            <a:r>
              <a:rPr lang="en-US" dirty="0"/>
              <a:t>Big Data Analytics for agricultural monitoring using Copernicus Sentinels and EU open data sets - Björn </a:t>
            </a:r>
            <a:r>
              <a:rPr lang="en-US" dirty="0" err="1"/>
              <a:t>Backeberg</a:t>
            </a:r>
            <a:r>
              <a:rPr lang="en-US" dirty="0"/>
              <a:t> (EGI Foundation)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4F3F825-7DF8-4814-8931-B822406A1C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CB5ED-ED7C-41AA-A899-98926A9D966F}" type="datetime1">
              <a:rPr lang="en-GB" smtClean="0"/>
              <a:t>20/01/2020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E1A1870-C47A-4988-B7B3-AB450D64B6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0F60BCB9-15BB-4F2C-8323-87FEFE7004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/>
              <a:t>Reports </a:t>
            </a:r>
            <a:r>
              <a:rPr lang="en-US" dirty="0"/>
              <a:t>from the shepherds</a:t>
            </a:r>
          </a:p>
        </p:txBody>
      </p:sp>
    </p:spTree>
    <p:extLst>
      <p:ext uri="{BB962C8B-B14F-4D97-AF65-F5344CB8AC3E}">
        <p14:creationId xmlns:p14="http://schemas.microsoft.com/office/powerpoint/2010/main" val="1422027971"/>
      </p:ext>
    </p:extLst>
  </p:cSld>
  <p:clrMapOvr>
    <a:masterClrMapping/>
  </p:clrMapOvr>
</p:sld>
</file>

<file path=ppt/theme/theme1.xml><?xml version="1.0" encoding="utf-8"?>
<a:theme xmlns:a="http://schemas.openxmlformats.org/drawingml/2006/main" name="slide_base">
  <a:themeElements>
    <a:clrScheme name="Eudat-Color">
      <a:dk1>
        <a:srgbClr val="515151"/>
      </a:dk1>
      <a:lt1>
        <a:sysClr val="window" lastClr="FFFFFF"/>
      </a:lt1>
      <a:dk2>
        <a:srgbClr val="1F497D"/>
      </a:dk2>
      <a:lt2>
        <a:srgbClr val="EEECE1"/>
      </a:lt2>
      <a:accent1>
        <a:srgbClr val="1B216E"/>
      </a:accent1>
      <a:accent2>
        <a:srgbClr val="B01813"/>
      </a:accent2>
      <a:accent3>
        <a:srgbClr val="DF3A10"/>
      </a:accent3>
      <a:accent4>
        <a:srgbClr val="F39605"/>
      </a:accent4>
      <a:accent5>
        <a:srgbClr val="FBBE09"/>
      </a:accent5>
      <a:accent6>
        <a:srgbClr val="FFF3E6"/>
      </a:accent6>
      <a:hlink>
        <a:srgbClr val="B11913"/>
      </a:hlink>
      <a:folHlink>
        <a:srgbClr val="DF3B13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EOSC_HUB_16-9_ppt_template_v0.8" id="{8DB138ED-F999-4E5E-AFD0-12EA3FB52E1E}" vid="{C7DA8598-46A9-41FB-9598-1F55E7691436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EOSC_HUB_16-9_ppt_template_v0.8 (1)</Template>
  <TotalTime>298</TotalTime>
  <Words>621</Words>
  <Application>Microsoft Office PowerPoint</Application>
  <PresentationFormat>Widescreen</PresentationFormat>
  <Paragraphs>74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Source Sans Pro</vt:lpstr>
      <vt:lpstr>Wingdings</vt:lpstr>
      <vt:lpstr>slide_base</vt:lpstr>
      <vt:lpstr>PowerPoint Presentation</vt:lpstr>
      <vt:lpstr>Outline</vt:lpstr>
      <vt:lpstr>Role of the Shepherds</vt:lpstr>
      <vt:lpstr>Implementation &amp; Collaborative tools</vt:lpstr>
      <vt:lpstr>Implementation &amp; Collaborative tools</vt:lpstr>
      <vt:lpstr>Participation @ EOSC-hub week (May 18-20)</vt:lpstr>
      <vt:lpstr>Data management plans</vt:lpstr>
      <vt:lpstr>Next monthly meetings</vt:lpstr>
      <vt:lpstr>Reports from the shepherds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Diego Scardaci</dc:creator>
  <cp:lastModifiedBy>Diego</cp:lastModifiedBy>
  <cp:revision>26</cp:revision>
  <dcterms:created xsi:type="dcterms:W3CDTF">2019-06-17T08:23:44Z</dcterms:created>
  <dcterms:modified xsi:type="dcterms:W3CDTF">2020-01-20T16:37:00Z</dcterms:modified>
</cp:coreProperties>
</file>