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4" r:id="rId2"/>
  </p:sldMasterIdLst>
  <p:notesMasterIdLst>
    <p:notesMasterId r:id="rId27"/>
  </p:notesMasterIdLst>
  <p:sldIdLst>
    <p:sldId id="257" r:id="rId3"/>
    <p:sldId id="361" r:id="rId4"/>
    <p:sldId id="365" r:id="rId5"/>
    <p:sldId id="363" r:id="rId6"/>
    <p:sldId id="259" r:id="rId7"/>
    <p:sldId id="362" r:id="rId8"/>
    <p:sldId id="260" r:id="rId9"/>
    <p:sldId id="261" r:id="rId10"/>
    <p:sldId id="263" r:id="rId11"/>
    <p:sldId id="278" r:id="rId12"/>
    <p:sldId id="288" r:id="rId13"/>
    <p:sldId id="290" r:id="rId14"/>
    <p:sldId id="336" r:id="rId15"/>
    <p:sldId id="338" r:id="rId16"/>
    <p:sldId id="360" r:id="rId17"/>
    <p:sldId id="341" r:id="rId18"/>
    <p:sldId id="343" r:id="rId19"/>
    <p:sldId id="339" r:id="rId20"/>
    <p:sldId id="313" r:id="rId21"/>
    <p:sldId id="314" r:id="rId22"/>
    <p:sldId id="315" r:id="rId23"/>
    <p:sldId id="324" r:id="rId24"/>
    <p:sldId id="364" r:id="rId25"/>
    <p:sldId id="303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6" roundtripDataSignature="AMtx7mgNCOcQr9voGosVzEDNujZR/o2nq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nts Office" initials="" lastIdx="1" clrIdx="0"/>
  <p:cmAuthor id="1" name="Susanne Ingmansson" initials="SI" lastIdx="8" clrIdx="1">
    <p:extLst>
      <p:ext uri="{19B8F6BF-5375-455C-9EA6-DF929625EA0E}">
        <p15:presenceInfo xmlns:p15="http://schemas.microsoft.com/office/powerpoint/2012/main" userId="S::susing@net.chalmers.se::840f4dd2-08c6-433a-b42a-405914c113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C74"/>
    <a:srgbClr val="FBB835"/>
    <a:srgbClr val="37A3BF"/>
    <a:srgbClr val="565656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66D7F1-48D1-4CA0-AB7B-059B2A8F98D4}">
  <a:tblStyle styleId="{2E66D7F1-48D1-4CA0-AB7B-059B2A8F98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234971-70F0-45E6-975A-1F5656BE1A3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6CA8448-00C4-4F26-B44A-78D16DEF02D6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5"/>
    <p:restoredTop sz="92663"/>
  </p:normalViewPr>
  <p:slideViewPr>
    <p:cSldViewPr snapToGrid="0">
      <p:cViewPr varScale="1">
        <p:scale>
          <a:sx n="51" d="100"/>
          <a:sy n="51" d="100"/>
        </p:scale>
        <p:origin x="200" y="2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87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90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86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7" name="Google Shape;577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9da9fb94bb_2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1" name="Google Shape;591;g9da9fb94bb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9da9fb94bb_2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0" name="Google Shape;610;g9da9fb94bb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4971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7" name="Google Shape;627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0" name="Google Shape;640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2" name="Google Shape;602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9" name="Google Shape;699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7" name="Google Shape;707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9d977651c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9d977651cf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g9d977651cf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80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937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7" name="Google Shape;4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37A3B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>
            <a:spLocks noGrp="1"/>
          </p:cNvSpPr>
          <p:nvPr>
            <p:ph type="ctrTitle"/>
          </p:nvPr>
        </p:nvSpPr>
        <p:spPr>
          <a:xfrm>
            <a:off x="1524000" y="2006081"/>
            <a:ext cx="9144000" cy="150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C74"/>
              </a:buClr>
              <a:buSzPts val="6000"/>
              <a:buFont typeface="Calibri"/>
              <a:buNone/>
              <a:defRPr sz="6000">
                <a:solidFill>
                  <a:srgbClr val="014C7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54468" y="162552"/>
            <a:ext cx="2283064" cy="167370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4"/>
          <p:cNvSpPr/>
          <p:nvPr/>
        </p:nvSpPr>
        <p:spPr>
          <a:xfrm>
            <a:off x="909938" y="6326116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1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03FDF1D-527C-40D8-8EB5-7F414A013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A3B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B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9" name="Google Shape;89;p68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788" y="6262210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68"/>
          <p:cNvSpPr/>
          <p:nvPr/>
        </p:nvSpPr>
        <p:spPr>
          <a:xfrm>
            <a:off x="1582738" y="6339379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C18441C-B5AD-4FBE-B394-13962D3B7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4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302132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/>
          <p:nvPr/>
        </p:nvSpPr>
        <p:spPr>
          <a:xfrm>
            <a:off x="1581150" y="6373070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99D3937-64C9-42AC-953F-DA246AC17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187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>
  <p:cSld name="1_Title and content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" name="Google Shape;38;p6"/>
          <p:cNvCxnSpPr/>
          <p:nvPr/>
        </p:nvCxnSpPr>
        <p:spPr>
          <a:xfrm>
            <a:off x="838201" y="1690688"/>
            <a:ext cx="10515599" cy="0"/>
          </a:xfrm>
          <a:prstGeom prst="straightConnector1">
            <a:avLst/>
          </a:prstGeom>
          <a:noFill/>
          <a:ln w="31750" cap="flat" cmpd="sng">
            <a:solidFill>
              <a:srgbClr val="37A3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" name="Google Shape;39;p6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788" y="6262210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>
            <a:off x="1582738" y="6339379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7272435-95A9-44D7-BE23-A9574B66E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4903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73825" y="365125"/>
            <a:ext cx="11313622" cy="1031413"/>
          </a:xfrm>
          <a:prstGeom prst="rect">
            <a:avLst/>
          </a:prstGeom>
          <a:solidFill>
            <a:srgbClr val="014C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73825" y="1579418"/>
            <a:ext cx="11313622" cy="45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7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825" y="6282674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/>
          <p:nvPr/>
        </p:nvSpPr>
        <p:spPr>
          <a:xfrm>
            <a:off x="1216775" y="6359843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B918B8D-E193-48C2-89F9-9A4C7F98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941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473825" y="365125"/>
            <a:ext cx="11313622" cy="1031413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473825" y="1579418"/>
            <a:ext cx="11313622" cy="45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9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825" y="6282674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/>
          <p:nvPr/>
        </p:nvSpPr>
        <p:spPr>
          <a:xfrm>
            <a:off x="1216775" y="6359843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1F0D98F-7E47-4525-B7DE-37E3A48CC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704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473825" y="365125"/>
            <a:ext cx="11313622" cy="1031413"/>
          </a:xfrm>
          <a:prstGeom prst="rect">
            <a:avLst/>
          </a:prstGeom>
          <a:solidFill>
            <a:srgbClr val="5656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473825" y="1579418"/>
            <a:ext cx="11313622" cy="45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0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825" y="6282674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/>
          <p:nvPr/>
        </p:nvSpPr>
        <p:spPr>
          <a:xfrm>
            <a:off x="1216775" y="6359843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F07A21F-57AA-4CCB-BAAA-D824C77D7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82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4255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31710" y="0"/>
            <a:ext cx="813319" cy="6858000"/>
          </a:xfrm>
          <a:prstGeom prst="rect">
            <a:avLst/>
          </a:prstGeom>
          <a:solidFill>
            <a:srgbClr val="37A3BF"/>
          </a:solidFill>
          <a:ln w="12700" cap="flat" cmpd="sng">
            <a:solidFill>
              <a:srgbClr val="37A3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1268962" y="365125"/>
            <a:ext cx="100848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268962" y="1825625"/>
            <a:ext cx="100848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5" name="Google Shape;65;p11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398" y="772302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FFAC09A-2038-4D38-A0CE-293EA4642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8688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1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311900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/>
          <p:nvPr/>
        </p:nvSpPr>
        <p:spPr>
          <a:xfrm>
            <a:off x="1581150" y="6389069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8B6E994-6CDD-4BAC-A0A6-B2EBD031E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580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3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295460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1581150" y="6372629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CC7B54-E234-4543-ACC1-DA0650FBD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429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4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7553" y="6278835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/>
          <p:nvPr/>
        </p:nvSpPr>
        <p:spPr>
          <a:xfrm>
            <a:off x="1590503" y="6356004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580DED2-8780-46EF-A352-5DF1DB01F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87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7"/>
          <p:cNvSpPr txBox="1">
            <a:spLocks noGrp="1"/>
          </p:cNvSpPr>
          <p:nvPr>
            <p:ph type="title"/>
          </p:nvPr>
        </p:nvSpPr>
        <p:spPr>
          <a:xfrm>
            <a:off x="473825" y="365125"/>
            <a:ext cx="11313622" cy="1031413"/>
          </a:xfrm>
          <a:prstGeom prst="rect">
            <a:avLst/>
          </a:prstGeom>
          <a:solidFill>
            <a:srgbClr val="37A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7"/>
          <p:cNvSpPr txBox="1">
            <a:spLocks noGrp="1"/>
          </p:cNvSpPr>
          <p:nvPr>
            <p:ph type="body" idx="1"/>
          </p:nvPr>
        </p:nvSpPr>
        <p:spPr>
          <a:xfrm>
            <a:off x="473825" y="1579418"/>
            <a:ext cx="11313622" cy="45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57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825" y="6288905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7"/>
          <p:cNvSpPr/>
          <p:nvPr/>
        </p:nvSpPr>
        <p:spPr>
          <a:xfrm>
            <a:off x="1216775" y="6359843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19DC7B4-DA69-49B5-8C27-AA9520334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3" name="Google Shape;83;p1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788" y="6262209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/>
          <p:nvPr/>
        </p:nvSpPr>
        <p:spPr>
          <a:xfrm>
            <a:off x="1582738" y="6339378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6A8A288-AEFD-4D0E-B236-C2F80CF96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19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A3B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B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9" name="Google Shape;89;p16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788" y="6262210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1582738" y="6339379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74C68E6-5D5D-4BAB-B85E-24381A042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085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5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302132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5"/>
          <p:cNvSpPr/>
          <p:nvPr/>
        </p:nvSpPr>
        <p:spPr>
          <a:xfrm>
            <a:off x="1581150" y="6373070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B6191CD-BBCD-43F7-83D3-EA50D54C5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>
  <p:cSld name="1_Title and content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" name="Google Shape;38;p58"/>
          <p:cNvCxnSpPr/>
          <p:nvPr/>
        </p:nvCxnSpPr>
        <p:spPr>
          <a:xfrm>
            <a:off x="838201" y="1690688"/>
            <a:ext cx="10515599" cy="0"/>
          </a:xfrm>
          <a:prstGeom prst="straightConnector1">
            <a:avLst/>
          </a:prstGeom>
          <a:noFill/>
          <a:ln w="31750" cap="flat" cmpd="sng">
            <a:solidFill>
              <a:srgbClr val="37A3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" name="Google Shape;39;p58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788" y="6262210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8"/>
          <p:cNvSpPr/>
          <p:nvPr/>
        </p:nvSpPr>
        <p:spPr>
          <a:xfrm>
            <a:off x="1582738" y="6339379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946BCE8-01E5-49C5-93C5-3A1B155A0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3"/>
          <p:cNvSpPr/>
          <p:nvPr/>
        </p:nvSpPr>
        <p:spPr>
          <a:xfrm>
            <a:off x="231710" y="0"/>
            <a:ext cx="813319" cy="6858000"/>
          </a:xfrm>
          <a:prstGeom prst="rect">
            <a:avLst/>
          </a:prstGeom>
          <a:solidFill>
            <a:srgbClr val="37A3BF"/>
          </a:solidFill>
          <a:ln w="12700" cap="flat" cmpd="sng">
            <a:solidFill>
              <a:srgbClr val="37A3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3"/>
          <p:cNvSpPr txBox="1">
            <a:spLocks noGrp="1"/>
          </p:cNvSpPr>
          <p:nvPr>
            <p:ph type="title"/>
          </p:nvPr>
        </p:nvSpPr>
        <p:spPr>
          <a:xfrm>
            <a:off x="1268962" y="365125"/>
            <a:ext cx="100848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3"/>
          <p:cNvSpPr txBox="1">
            <a:spLocks noGrp="1"/>
          </p:cNvSpPr>
          <p:nvPr>
            <p:ph type="body" idx="1"/>
          </p:nvPr>
        </p:nvSpPr>
        <p:spPr>
          <a:xfrm>
            <a:off x="1268962" y="1825625"/>
            <a:ext cx="100848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5" name="Google Shape;65;p63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398" y="772302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EB95E56-267E-4BDF-A8E5-4BD7CB9E9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6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64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311900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4"/>
          <p:cNvSpPr/>
          <p:nvPr/>
        </p:nvSpPr>
        <p:spPr>
          <a:xfrm>
            <a:off x="1581150" y="6389069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8CA7099-5482-4C04-8BFD-AB1E50CBF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6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295460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65"/>
          <p:cNvSpPr/>
          <p:nvPr/>
        </p:nvSpPr>
        <p:spPr>
          <a:xfrm>
            <a:off x="1581150" y="6372629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C77F0F4-8D49-4464-8F84-2630A5D6A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66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7553" y="6278835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6"/>
          <p:cNvSpPr/>
          <p:nvPr/>
        </p:nvSpPr>
        <p:spPr>
          <a:xfrm>
            <a:off x="1590503" y="6356004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C994E1C-D0E1-4F1F-A8BD-F16B5BF9C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6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3" name="Google Shape;83;p67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788" y="6262209"/>
            <a:ext cx="742950" cy="5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67"/>
          <p:cNvSpPr/>
          <p:nvPr/>
        </p:nvSpPr>
        <p:spPr>
          <a:xfrm>
            <a:off x="1582738" y="6339378"/>
            <a:ext cx="5383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rPr>
              <a:t>Fair4Fusion - open access for fusion data in Europe</a:t>
            </a:r>
            <a:endParaRPr sz="1800" b="0" i="0" u="none" strike="noStrike" cap="none">
              <a:solidFill>
                <a:srgbClr val="37A3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0F9B99B-E776-41AE-952A-721494BDF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>
            <a:alpha val="71372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A3B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B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5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61168" y="6328518"/>
            <a:ext cx="566651" cy="377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3"/>
          <p:cNvSpPr txBox="1"/>
          <p:nvPr/>
        </p:nvSpPr>
        <p:spPr>
          <a:xfrm>
            <a:off x="7827819" y="6328518"/>
            <a:ext cx="37324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sv-SE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Euratom research and training programme 2014-2018 under grant agreement No 847612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809B9-8FBA-4AD2-8077-B8B5D7FA1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390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C318E-7511-4D22-99C8-E3B3C931EB37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>
            <a:alpha val="71372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A3B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B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6221808"/>
            <a:ext cx="12192000" cy="68103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61168" y="6328518"/>
            <a:ext cx="566651" cy="377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7827819" y="6328518"/>
            <a:ext cx="37324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sv-SE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Euratom research and training programme 2014-2018 under grant agreement No 847612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04B845-7CCB-4569-9435-022CA3B6D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683" y="6490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FD56-836A-42AA-BA96-FC0E3E4A2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6918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fair4fusion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fair4fusion.eu/" TargetMode="External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3.0/" TargetMode="External"/><Relationship Id="rId3" Type="http://schemas.openxmlformats.org/officeDocument/2006/relationships/image" Target="../media/image13.jpg"/><Relationship Id="rId7" Type="http://schemas.openxmlformats.org/officeDocument/2006/relationships/hyperlink" Target="https://www.flaticon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reepik.com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://creativecommons.org/licenses/by/4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en.wikipedia.org/wiki/en:Creative_Commons" TargetMode="External"/><Relationship Id="rId4" Type="http://schemas.openxmlformats.org/officeDocument/2006/relationships/hyperlink" Target="https://commons.wikimedia.org/wiki/User:Leonid_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ctrTitle"/>
          </p:nvPr>
        </p:nvSpPr>
        <p:spPr>
          <a:xfrm>
            <a:off x="1611283" y="2777268"/>
            <a:ext cx="9144000" cy="150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en-US" dirty="0"/>
              <a:t>Making Fusion Data FAIR as a prerequisite to using Open Cloud Resources</a:t>
            </a:r>
            <a:endParaRPr dirty="0"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1359877" y="501774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pl-PL" dirty="0" err="1"/>
              <a:t>Authors</a:t>
            </a:r>
            <a:r>
              <a:rPr lang="pl-PL"/>
              <a:t> :</a:t>
            </a:r>
            <a:r>
              <a:rPr lang="en-US"/>
              <a:t> Marcin </a:t>
            </a:r>
            <a:r>
              <a:rPr lang="en-US" err="1"/>
              <a:t>Plociennik</a:t>
            </a:r>
            <a:r>
              <a:rPr lang="en-US"/>
              <a:t> (PSNC) Shaun de Witt (UKAEA) Frederic </a:t>
            </a:r>
            <a:r>
              <a:rPr lang="en-US" err="1"/>
              <a:t>Imbeaux</a:t>
            </a:r>
            <a:r>
              <a:rPr lang="en-US"/>
              <a:t> (CEA) David </a:t>
            </a:r>
            <a:r>
              <a:rPr lang="en-US" err="1"/>
              <a:t>Coster</a:t>
            </a:r>
            <a:r>
              <a:rPr lang="en-US"/>
              <a:t> (IPP) Par Strand (Chalmers)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A6910-1DB8-4ECB-BF44-2878E43D7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1</a:t>
            </a:fld>
            <a:endParaRPr lang="sv-S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90225-39CD-C14D-8F30-E592E827219E}"/>
              </a:ext>
            </a:extLst>
          </p:cNvPr>
          <p:cNvSpPr txBox="1"/>
          <p:nvPr/>
        </p:nvSpPr>
        <p:spPr>
          <a:xfrm>
            <a:off x="7422921" y="5886672"/>
            <a:ext cx="3977818" cy="31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This slide set is released under </a:t>
            </a:r>
            <a:r>
              <a:rPr lang="en-GB">
                <a:hlinkClick r:id="rId3"/>
              </a:rPr>
              <a:t>CC-BY-SA-4.0</a:t>
            </a:r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8BEDA55-96F5-F24F-BC46-850CE1E2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304" y="5859778"/>
            <a:ext cx="887579" cy="31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24DB4AB-88B7-2B40-B03B-B71FA9E8F9F9}"/>
              </a:ext>
            </a:extLst>
          </p:cNvPr>
          <p:cNvSpPr/>
          <p:nvPr/>
        </p:nvSpPr>
        <p:spPr>
          <a:xfrm>
            <a:off x="3746500" y="1690688"/>
            <a:ext cx="3187700" cy="977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Requirements, Policies and Data Landscape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E72031A-9460-704F-8333-360F813E6D3E}"/>
              </a:ext>
            </a:extLst>
          </p:cNvPr>
          <p:cNvSpPr/>
          <p:nvPr/>
        </p:nvSpPr>
        <p:spPr>
          <a:xfrm>
            <a:off x="1993900" y="3595688"/>
            <a:ext cx="3187700" cy="977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Demonstrators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E0CDAD8-B3FE-B642-BA4C-D4C07B32E58A}"/>
              </a:ext>
            </a:extLst>
          </p:cNvPr>
          <p:cNvSpPr/>
          <p:nvPr/>
        </p:nvSpPr>
        <p:spPr>
          <a:xfrm>
            <a:off x="6096000" y="3608390"/>
            <a:ext cx="3187700" cy="9779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FAIR Components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1CA89C-7031-124C-8FD1-59FED0793051}"/>
              </a:ext>
            </a:extLst>
          </p:cNvPr>
          <p:cNvSpPr/>
          <p:nvPr/>
        </p:nvSpPr>
        <p:spPr>
          <a:xfrm>
            <a:off x="7924800" y="2185989"/>
            <a:ext cx="3187700" cy="9779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Blueprint Architecture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5830209-0B7B-C14F-A675-F9E2DE5E8C93}"/>
              </a:ext>
            </a:extLst>
          </p:cNvPr>
          <p:cNvSpPr/>
          <p:nvPr/>
        </p:nvSpPr>
        <p:spPr>
          <a:xfrm>
            <a:off x="177800" y="5011738"/>
            <a:ext cx="3187700" cy="977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Components development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7544931-0826-E144-B28D-FFC77BDFE976}"/>
              </a:ext>
            </a:extLst>
          </p:cNvPr>
          <p:cNvSpPr/>
          <p:nvPr/>
        </p:nvSpPr>
        <p:spPr>
          <a:xfrm>
            <a:off x="3848100" y="5011738"/>
            <a:ext cx="3187700" cy="977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Technology Evaluator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8892FD-93F8-C04B-B161-8D57B242A261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6934200" y="2179638"/>
            <a:ext cx="990600" cy="495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4D639F-8187-EA42-80F5-F11253D21C5B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3587750" y="2668588"/>
            <a:ext cx="1752600" cy="927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67AD9C-A4F7-F047-829F-BD380FD030EB}"/>
              </a:ext>
            </a:extLst>
          </p:cNvPr>
          <p:cNvCxnSpPr>
            <a:cxnSpLocks/>
            <a:stCxn id="5" idx="1"/>
            <a:endCxn id="8" idx="0"/>
          </p:cNvCxnSpPr>
          <p:nvPr/>
        </p:nvCxnSpPr>
        <p:spPr>
          <a:xfrm flipH="1">
            <a:off x="1771650" y="4084638"/>
            <a:ext cx="222250" cy="927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F87D69-92E0-8E43-94C0-2FA7B86EFC60}"/>
              </a:ext>
            </a:extLst>
          </p:cNvPr>
          <p:cNvCxnSpPr>
            <a:cxnSpLocks/>
            <a:stCxn id="5" idx="3"/>
            <a:endCxn id="9" idx="0"/>
          </p:cNvCxnSpPr>
          <p:nvPr/>
        </p:nvCxnSpPr>
        <p:spPr>
          <a:xfrm>
            <a:off x="5181600" y="4084638"/>
            <a:ext cx="260350" cy="927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85D845-90D7-2640-A096-FDF977EC305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340350" y="2668588"/>
            <a:ext cx="1282700" cy="9207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61636C4-D2EE-6E41-8F85-F1DE4DEF29BC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6254750" y="2649535"/>
            <a:ext cx="1435100" cy="958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3B568A0-28AB-974B-914C-542400C3BDEB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7689850" y="2674939"/>
            <a:ext cx="234950" cy="9334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C14A9BA-BAFF-6845-B2DB-92BF7C35C294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5181600" y="2674939"/>
            <a:ext cx="2743200" cy="1409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2" name="Picture 4" descr="EOSC Portal">
            <a:extLst>
              <a:ext uri="{FF2B5EF4-FFF2-40B4-BE49-F238E27FC236}">
                <a16:creationId xmlns:a16="http://schemas.microsoft.com/office/drawing/2014/main" id="{514E9C87-DEBF-DB41-9D8C-A8974E71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9" y="2495285"/>
            <a:ext cx="2262825" cy="8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bout EIROforum | EIROforum">
            <a:extLst>
              <a:ext uri="{FF2B5EF4-FFF2-40B4-BE49-F238E27FC236}">
                <a16:creationId xmlns:a16="http://schemas.microsoft.com/office/drawing/2014/main" id="{16F92362-97C5-934D-B5E3-6D276E673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4" y="1517385"/>
            <a:ext cx="2263710" cy="67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DA | Research Data Sharing without barriers">
            <a:extLst>
              <a:ext uri="{FF2B5EF4-FFF2-40B4-BE49-F238E27FC236}">
                <a16:creationId xmlns:a16="http://schemas.microsoft.com/office/drawing/2014/main" id="{92B84618-447A-5D41-BF63-A22B9A0AE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2" y="4789488"/>
            <a:ext cx="2178379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ogin - EUROfusion">
            <a:extLst>
              <a:ext uri="{FF2B5EF4-FFF2-40B4-BE49-F238E27FC236}">
                <a16:creationId xmlns:a16="http://schemas.microsoft.com/office/drawing/2014/main" id="{7CB4D89F-7259-DC49-80C5-2DBDB11FA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931" y="4627565"/>
            <a:ext cx="2456597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8CA6F9A6-D6BF-5943-9854-BFCAB5BD6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178" y="1215481"/>
            <a:ext cx="1530350" cy="72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205;p74">
            <a:extLst>
              <a:ext uri="{FF2B5EF4-FFF2-40B4-BE49-F238E27FC236}">
                <a16:creationId xmlns:a16="http://schemas.microsoft.com/office/drawing/2014/main" id="{0777F1C9-F28B-7F46-9618-46F8607CB8CC}"/>
              </a:ext>
            </a:extLst>
          </p:cNvPr>
          <p:cNvSpPr txBox="1">
            <a:spLocks/>
          </p:cNvSpPr>
          <p:nvPr/>
        </p:nvSpPr>
        <p:spPr>
          <a:xfrm>
            <a:off x="473825" y="365125"/>
            <a:ext cx="11313622" cy="1031413"/>
          </a:xfrm>
          <a:prstGeom prst="rect">
            <a:avLst/>
          </a:prstGeom>
          <a:solidFill>
            <a:srgbClr val="37A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4400"/>
            </a:pPr>
            <a:r>
              <a:rPr lang="sv-SE">
                <a:solidFill>
                  <a:schemeClr val="bg1"/>
                </a:solidFill>
              </a:rPr>
              <a:t>Project approach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DACBEB-E051-B845-9089-38C1A489EE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100" y="3222752"/>
            <a:ext cx="1612900" cy="42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0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C74"/>
              </a:buClr>
              <a:buSzPts val="4400"/>
              <a:buFont typeface="Calibri"/>
              <a:buNone/>
            </a:pPr>
            <a:r>
              <a:rPr lang="sv-SE">
                <a:solidFill>
                  <a:srgbClr val="014C74"/>
                </a:solidFill>
              </a:rPr>
              <a:t>Data </a:t>
            </a:r>
            <a:r>
              <a:rPr lang="sv-SE" err="1">
                <a:solidFill>
                  <a:srgbClr val="014C74"/>
                </a:solidFill>
              </a:rPr>
              <a:t>Identification</a:t>
            </a:r>
            <a:r>
              <a:rPr lang="sv-SE">
                <a:solidFill>
                  <a:srgbClr val="014C74"/>
                </a:solidFill>
              </a:rPr>
              <a:t> and Policy Landscape</a:t>
            </a:r>
            <a:endParaRPr>
              <a:solidFill>
                <a:srgbClr val="014C74"/>
              </a:solidFill>
            </a:endParaRPr>
          </a:p>
        </p:txBody>
      </p:sp>
      <p:sp>
        <p:nvSpPr>
          <p:cNvPr id="447" name="Google Shape;44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Existing experiments have some internal degree of FAIRness </a:t>
            </a:r>
            <a:endParaRPr/>
          </a:p>
          <a:p>
            <a:pPr marL="685800" lvl="1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But not across the EU fusion community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Need a way to make scientific analysis (i.e. metadata and data) interoperable across multiple fusion experiments.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Benefits not only for manual database queries </a:t>
            </a:r>
            <a:endParaRPr/>
          </a:p>
          <a:p>
            <a:pPr marL="685800" lvl="1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but would also enable the use of new methods of research with Data Mining and Machine Learning techniques at an unprecedented scale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The IMAS Data Dictionary is recommended for achieving interoperability within the community.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288CFD-F887-4273-8842-28B451923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11</a:t>
            </a:fld>
            <a:endParaRPr lang="sv-S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C74"/>
              </a:buClr>
              <a:buSzPts val="4400"/>
              <a:buFont typeface="Calibri"/>
              <a:buNone/>
            </a:pPr>
            <a:r>
              <a:rPr lang="sv-SE" err="1">
                <a:solidFill>
                  <a:srgbClr val="014C74"/>
                </a:solidFill>
              </a:rPr>
              <a:t>Use</a:t>
            </a:r>
            <a:r>
              <a:rPr lang="sv-SE">
                <a:solidFill>
                  <a:srgbClr val="014C74"/>
                </a:solidFill>
              </a:rPr>
              <a:t> Case Definitions</a:t>
            </a:r>
            <a:endParaRPr>
              <a:solidFill>
                <a:srgbClr val="014C74"/>
              </a:solidFill>
            </a:endParaRPr>
          </a:p>
        </p:txBody>
      </p:sp>
      <p:sp>
        <p:nvSpPr>
          <p:cNvPr id="460" name="Google Shape;460;p20"/>
          <p:cNvSpPr txBox="1">
            <a:spLocks noGrp="1"/>
          </p:cNvSpPr>
          <p:nvPr>
            <p:ph type="body" idx="1"/>
          </p:nvPr>
        </p:nvSpPr>
        <p:spPr>
          <a:xfrm>
            <a:off x="5430981" y="3008890"/>
            <a:ext cx="6172200" cy="384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1800" err="1"/>
              <a:t>Who</a:t>
            </a:r>
            <a:endParaRPr sz="1800"/>
          </a:p>
          <a:p>
            <a:pPr marL="11430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1600"/>
              <a:t>Fusion scientists / data scientists / </a:t>
            </a:r>
            <a:r>
              <a:rPr lang="sv-SE" sz="1600" err="1"/>
              <a:t>members</a:t>
            </a:r>
            <a:r>
              <a:rPr lang="sv-SE" sz="1600"/>
              <a:t> </a:t>
            </a:r>
            <a:r>
              <a:rPr lang="sv-SE" sz="1600" err="1"/>
              <a:t>of</a:t>
            </a:r>
            <a:r>
              <a:rPr lang="sv-SE" sz="1600"/>
              <a:t> the public</a:t>
            </a:r>
            <a:endParaRPr sz="160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1800" err="1"/>
              <a:t>What</a:t>
            </a:r>
            <a:endParaRPr sz="1800"/>
          </a:p>
          <a:p>
            <a:pPr marL="11430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1600" err="1"/>
              <a:t>scalar</a:t>
            </a:r>
            <a:r>
              <a:rPr lang="sv-SE" sz="1600"/>
              <a:t> data / 1-d data / 2-d data / </a:t>
            </a:r>
            <a:r>
              <a:rPr lang="sv-SE" sz="1600" err="1"/>
              <a:t>structured</a:t>
            </a:r>
            <a:r>
              <a:rPr lang="sv-SE" sz="1600"/>
              <a:t> data</a:t>
            </a:r>
            <a:endParaRPr sz="160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1800"/>
              <a:t>Limitations</a:t>
            </a:r>
            <a:endParaRPr sz="1800"/>
          </a:p>
          <a:p>
            <a:pPr marL="11430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1600" err="1"/>
              <a:t>usually</a:t>
            </a:r>
            <a:r>
              <a:rPr lang="sv-SE" sz="1600"/>
              <a:t> from the data </a:t>
            </a:r>
            <a:r>
              <a:rPr lang="sv-SE" sz="1600" err="1"/>
              <a:t>providers</a:t>
            </a:r>
            <a:r>
              <a:rPr lang="sv-SE" sz="1600"/>
              <a:t> (GDPR, no </a:t>
            </a:r>
            <a:r>
              <a:rPr lang="sv-SE" sz="1600" err="1"/>
              <a:t>impact</a:t>
            </a:r>
            <a:r>
              <a:rPr lang="sv-SE" sz="1600"/>
              <a:t> on operations, </a:t>
            </a:r>
            <a:r>
              <a:rPr lang="sv-SE" sz="1600" err="1"/>
              <a:t>cost</a:t>
            </a:r>
            <a:r>
              <a:rPr lang="sv-SE" sz="1600"/>
              <a:t>)</a:t>
            </a:r>
            <a:endParaRPr sz="1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67A34-BE6C-4290-8F36-943CFE55E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12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14F6EA-8964-1C40-A0EF-531D7D81EF08}"/>
              </a:ext>
            </a:extLst>
          </p:cNvPr>
          <p:cNvSpPr txBox="1">
            <a:spLocks/>
          </p:cNvSpPr>
          <p:nvPr/>
        </p:nvSpPr>
        <p:spPr>
          <a:xfrm>
            <a:off x="533400" y="174975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A3BF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4C7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3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B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Developed with fusion researchers and members of FAIR groups</a:t>
            </a:r>
          </a:p>
          <a:p>
            <a:r>
              <a:rPr lang="en-GB"/>
              <a:t>76 user stories identified so far</a:t>
            </a:r>
          </a:p>
          <a:p>
            <a:r>
              <a:rPr lang="en-GB"/>
              <a:t>Covers</a:t>
            </a:r>
          </a:p>
          <a:p>
            <a:pPr lvl="1"/>
            <a:r>
              <a:rPr lang="en-GB"/>
              <a:t>Security</a:t>
            </a:r>
          </a:p>
          <a:p>
            <a:pPr lvl="1"/>
            <a:r>
              <a:rPr lang="en-GB"/>
              <a:t>Data Access</a:t>
            </a:r>
          </a:p>
          <a:p>
            <a:pPr lvl="1"/>
            <a:r>
              <a:rPr lang="en-GB"/>
              <a:t>GDPR</a:t>
            </a:r>
          </a:p>
          <a:p>
            <a:pPr lvl="1"/>
            <a:r>
              <a:rPr lang="en-GB"/>
              <a:t>Searching &amp; Querying</a:t>
            </a:r>
          </a:p>
          <a:p>
            <a:pPr lvl="1"/>
            <a:r>
              <a:rPr lang="en-GB"/>
              <a:t>Experimental Impact</a:t>
            </a:r>
          </a:p>
          <a:p>
            <a:pPr lvl="1"/>
            <a:r>
              <a:rPr lang="en-GB"/>
              <a:t>Visualisation</a:t>
            </a:r>
          </a:p>
          <a:p>
            <a:pPr lvl="1"/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B835"/>
              </a:buClr>
              <a:buSzPts val="4400"/>
              <a:buFont typeface="Calibri"/>
              <a:buNone/>
            </a:pPr>
            <a:r>
              <a:rPr lang="sv-SE" err="1">
                <a:solidFill>
                  <a:srgbClr val="014C74"/>
                </a:solidFill>
              </a:rPr>
              <a:t>Requirements</a:t>
            </a:r>
            <a:r>
              <a:rPr lang="sv-SE">
                <a:solidFill>
                  <a:srgbClr val="014C74"/>
                </a:solidFill>
              </a:rPr>
              <a:t> </a:t>
            </a:r>
            <a:r>
              <a:rPr lang="sv-SE" err="1">
                <a:solidFill>
                  <a:srgbClr val="014C74"/>
                </a:solidFill>
              </a:rPr>
              <a:t>Specification</a:t>
            </a:r>
            <a:r>
              <a:rPr lang="sv-SE">
                <a:solidFill>
                  <a:srgbClr val="014C74"/>
                </a:solidFill>
              </a:rPr>
              <a:t> </a:t>
            </a:r>
            <a:endParaRPr>
              <a:solidFill>
                <a:srgbClr val="014C74"/>
              </a:solidFill>
            </a:endParaRPr>
          </a:p>
        </p:txBody>
      </p:sp>
      <p:sp>
        <p:nvSpPr>
          <p:cNvPr id="580" name="Google Shape;580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4617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600"/>
              <a:t>Converting the use cases and user stories into a </a:t>
            </a:r>
            <a:r>
              <a:rPr lang="en-GB" sz="2600" b="1"/>
              <a:t>list of the technical requirements specification</a:t>
            </a:r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200" b="1"/>
              <a:t>99 requirements</a:t>
            </a:r>
          </a:p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GB" sz="2600"/>
          </a:p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600"/>
              <a:t>Requirements used for prototype planning and  blueprint architecture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en-GB" sz="26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600"/>
              <a:t>Definition of the </a:t>
            </a:r>
            <a:r>
              <a:rPr lang="en-GB" sz="2600" b="1"/>
              <a:t>functionalities</a:t>
            </a:r>
            <a:r>
              <a:rPr lang="en-GB" sz="2600"/>
              <a:t> in the blueprint </a:t>
            </a:r>
          </a:p>
          <a:p>
            <a:pPr marL="719999" lvl="0" indent="-2254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500" b="1"/>
              <a:t>44 functionalities grouped into 11 categories</a:t>
            </a:r>
          </a:p>
        </p:txBody>
      </p:sp>
      <p:pic>
        <p:nvPicPr>
          <p:cNvPr id="581" name="Google Shape;581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38" y="2248694"/>
            <a:ext cx="3700634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EB9D4-DF49-4591-BBE6-CAA5CCE0C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13</a:t>
            </a:fld>
            <a:endParaRPr lang="sv-S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B835"/>
              </a:buClr>
              <a:buSzPts val="4400"/>
              <a:buFont typeface="Calibri"/>
              <a:buNone/>
            </a:pPr>
            <a:r>
              <a:rPr lang="sv-SE" err="1">
                <a:solidFill>
                  <a:srgbClr val="014C74"/>
                </a:solidFill>
              </a:rPr>
              <a:t>Functionalities</a:t>
            </a:r>
            <a:r>
              <a:rPr lang="sv-SE">
                <a:solidFill>
                  <a:srgbClr val="014C74"/>
                </a:solidFill>
              </a:rPr>
              <a:t> list - </a:t>
            </a:r>
            <a:r>
              <a:rPr lang="sv-SE" err="1">
                <a:solidFill>
                  <a:srgbClr val="014C74"/>
                </a:solidFill>
              </a:rPr>
              <a:t>categories</a:t>
            </a:r>
            <a:endParaRPr>
              <a:solidFill>
                <a:srgbClr val="014C74"/>
              </a:solidFill>
            </a:endParaRPr>
          </a:p>
        </p:txBody>
      </p:sp>
      <p:sp>
        <p:nvSpPr>
          <p:cNvPr id="594" name="Google Shape;594;p6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9516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2380" b="1"/>
              <a:t>F1 Search</a:t>
            </a:r>
            <a:endParaRPr sz="2380"/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2380" b="1"/>
              <a:t>F2 Visualisation and accessing outputs </a:t>
            </a:r>
            <a:endParaRPr sz="2380"/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2380" b="1"/>
              <a:t>F3 Report generation (output metadata resulting from the Search) </a:t>
            </a:r>
            <a:endParaRPr sz="2380"/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2380" b="1"/>
              <a:t>F4 User Annotation Curation Management </a:t>
            </a:r>
            <a:endParaRPr sz="2380"/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2380" b="1"/>
              <a:t>F5 F4F Metadata Management </a:t>
            </a:r>
            <a:endParaRPr sz="2380"/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2380" b="1"/>
              <a:t>F6 Subscriptions and notifications </a:t>
            </a:r>
            <a:endParaRPr sz="2380"/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2380" b="1"/>
              <a:t>F7 Versioning and provenance </a:t>
            </a:r>
            <a:endParaRPr sz="2380"/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2380" b="1"/>
              <a:t>F8 Authentication </a:t>
            </a:r>
            <a:endParaRPr sz="2380"/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2380" b="1"/>
              <a:t>F9 Authorization/Access restrictions </a:t>
            </a:r>
            <a:endParaRPr sz="2380"/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2380" b="1"/>
              <a:t>F10 Accounting</a:t>
            </a:r>
            <a:endParaRPr sz="2380"/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2380" b="1"/>
              <a:t>F11 Licensing </a:t>
            </a:r>
            <a:endParaRPr sz="2380"/>
          </a:p>
        </p:txBody>
      </p:sp>
      <p:pic>
        <p:nvPicPr>
          <p:cNvPr id="595" name="Google Shape;59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5050" y="1825625"/>
            <a:ext cx="1708075" cy="17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64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10025050" y="4511588"/>
            <a:ext cx="1708075" cy="13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64"/>
          <p:cNvPicPr preferRelativeResize="0"/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8878625" y="2968425"/>
            <a:ext cx="1793275" cy="17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64"/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>
            <a:off x="8089275" y="5014113"/>
            <a:ext cx="866125" cy="86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9750" y="3302400"/>
            <a:ext cx="1547000" cy="154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97DBDC-127E-480D-B49B-96E739BF2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14</a:t>
            </a:fld>
            <a:endParaRPr lang="sv-S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269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380"/>
              <a:t>An </a:t>
            </a:r>
            <a:r>
              <a:rPr lang="sv-SE" sz="2380" err="1"/>
              <a:t>investigation</a:t>
            </a:r>
            <a:r>
              <a:rPr lang="sv-SE" sz="2380"/>
              <a:t> </a:t>
            </a:r>
            <a:r>
              <a:rPr lang="sv-SE" sz="2380" err="1"/>
              <a:t>of</a:t>
            </a:r>
            <a:r>
              <a:rPr lang="sv-SE" sz="2380"/>
              <a:t> </a:t>
            </a:r>
            <a:r>
              <a:rPr lang="sv-SE" sz="2380" err="1"/>
              <a:t>other</a:t>
            </a:r>
            <a:r>
              <a:rPr lang="sv-SE" sz="2380"/>
              <a:t> FAIR </a:t>
            </a:r>
            <a:r>
              <a:rPr lang="sv-SE" sz="2380" err="1"/>
              <a:t>platforms</a:t>
            </a:r>
            <a:r>
              <a:rPr lang="sv-SE" sz="2380"/>
              <a:t> and </a:t>
            </a:r>
            <a:r>
              <a:rPr lang="sv-SE" sz="2380" err="1"/>
              <a:t>their</a:t>
            </a:r>
            <a:r>
              <a:rPr lang="sv-SE" sz="2380"/>
              <a:t> </a:t>
            </a:r>
            <a:r>
              <a:rPr lang="sv-SE" sz="2380" err="1"/>
              <a:t>architectures</a:t>
            </a:r>
            <a:r>
              <a:rPr lang="sv-SE" sz="2380"/>
              <a:t> to look for </a:t>
            </a:r>
            <a:r>
              <a:rPr lang="sv-SE" sz="2380" err="1"/>
              <a:t>reuse</a:t>
            </a:r>
            <a:r>
              <a:rPr lang="sv-SE" sz="2380"/>
              <a:t> </a:t>
            </a:r>
            <a:r>
              <a:rPr lang="sv-SE" sz="2380" err="1"/>
              <a:t>opportunities</a:t>
            </a:r>
            <a:r>
              <a:rPr lang="sv-SE" sz="2380"/>
              <a:t>.</a:t>
            </a:r>
            <a:endParaRPr sz="238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380"/>
          </a:p>
        </p:txBody>
      </p:sp>
      <p:sp>
        <p:nvSpPr>
          <p:cNvPr id="613" name="Google Shape;613;p66"/>
          <p:cNvSpPr/>
          <p:nvPr/>
        </p:nvSpPr>
        <p:spPr>
          <a:xfrm>
            <a:off x="2055791" y="5168475"/>
            <a:ext cx="1377000" cy="723600"/>
          </a:xfrm>
          <a:prstGeom prst="rect">
            <a:avLst/>
          </a:prstGeom>
          <a:solidFill>
            <a:srgbClr val="E6913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EVER-EST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4" name="Google Shape;614;p66"/>
          <p:cNvSpPr/>
          <p:nvPr/>
        </p:nvSpPr>
        <p:spPr>
          <a:xfrm>
            <a:off x="1130391" y="4675075"/>
            <a:ext cx="1377000" cy="723600"/>
          </a:xfrm>
          <a:prstGeom prst="rect">
            <a:avLst/>
          </a:prstGeom>
          <a:solidFill>
            <a:srgbClr val="E6913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ROHUB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5" name="Google Shape;615;p66"/>
          <p:cNvSpPr/>
          <p:nvPr/>
        </p:nvSpPr>
        <p:spPr>
          <a:xfrm>
            <a:off x="2055791" y="4181700"/>
            <a:ext cx="1377000" cy="723600"/>
          </a:xfrm>
          <a:prstGeom prst="rect">
            <a:avLst/>
          </a:prstGeom>
          <a:solidFill>
            <a:srgbClr val="E6913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FOODIE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6" name="Google Shape;616;p66"/>
          <p:cNvSpPr/>
          <p:nvPr/>
        </p:nvSpPr>
        <p:spPr>
          <a:xfrm>
            <a:off x="1130391" y="3699275"/>
            <a:ext cx="1377000" cy="723600"/>
          </a:xfrm>
          <a:prstGeom prst="rect">
            <a:avLst/>
          </a:prstGeom>
          <a:solidFill>
            <a:srgbClr val="E6913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ICOS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7" name="Google Shape;617;p66"/>
          <p:cNvSpPr/>
          <p:nvPr/>
        </p:nvSpPr>
        <p:spPr>
          <a:xfrm>
            <a:off x="2055791" y="3194925"/>
            <a:ext cx="1377000" cy="723600"/>
          </a:xfrm>
          <a:prstGeom prst="rect">
            <a:avLst/>
          </a:prstGeom>
          <a:solidFill>
            <a:srgbClr val="E6913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EUROPEANA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8" name="Google Shape;618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B835"/>
              </a:buClr>
              <a:buSzPts val="4400"/>
              <a:buFont typeface="Calibri"/>
              <a:buNone/>
            </a:pPr>
            <a:r>
              <a:rPr lang="sv-SE" err="1">
                <a:solidFill>
                  <a:srgbClr val="014C74"/>
                </a:solidFill>
              </a:rPr>
              <a:t>Investigation</a:t>
            </a:r>
            <a:r>
              <a:rPr lang="sv-SE">
                <a:solidFill>
                  <a:srgbClr val="014C74"/>
                </a:solidFill>
              </a:rPr>
              <a:t> </a:t>
            </a:r>
            <a:r>
              <a:rPr lang="sv-SE" err="1">
                <a:solidFill>
                  <a:srgbClr val="014C74"/>
                </a:solidFill>
              </a:rPr>
              <a:t>of</a:t>
            </a:r>
            <a:r>
              <a:rPr lang="sv-SE">
                <a:solidFill>
                  <a:srgbClr val="014C74"/>
                </a:solidFill>
              </a:rPr>
              <a:t> </a:t>
            </a:r>
            <a:r>
              <a:rPr lang="sv-SE" err="1">
                <a:solidFill>
                  <a:srgbClr val="014C74"/>
                </a:solidFill>
              </a:rPr>
              <a:t>other</a:t>
            </a:r>
            <a:r>
              <a:rPr lang="sv-SE">
                <a:solidFill>
                  <a:srgbClr val="014C74"/>
                </a:solidFill>
              </a:rPr>
              <a:t> </a:t>
            </a:r>
            <a:r>
              <a:rPr lang="sv-SE" err="1">
                <a:solidFill>
                  <a:srgbClr val="014C74"/>
                </a:solidFill>
              </a:rPr>
              <a:t>platforms</a:t>
            </a:r>
            <a:endParaRPr>
              <a:solidFill>
                <a:srgbClr val="014C74"/>
              </a:solidFill>
            </a:endParaRPr>
          </a:p>
        </p:txBody>
      </p:sp>
      <p:sp>
        <p:nvSpPr>
          <p:cNvPr id="619" name="Google Shape;619;p66"/>
          <p:cNvSpPr/>
          <p:nvPr/>
        </p:nvSpPr>
        <p:spPr>
          <a:xfrm>
            <a:off x="1130400" y="2723475"/>
            <a:ext cx="1377000" cy="723600"/>
          </a:xfrm>
          <a:prstGeom prst="rect">
            <a:avLst/>
          </a:prstGeom>
          <a:solidFill>
            <a:srgbClr val="E6913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CLARIN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20" name="Google Shape;62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104" y="2436750"/>
            <a:ext cx="4693796" cy="26763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21" name="Google Shape;62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3348" y="2994521"/>
            <a:ext cx="3650225" cy="2063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22" name="Google Shape;622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2524" y="3260705"/>
            <a:ext cx="2592839" cy="23718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23" name="Google Shape;623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6600" y="4481096"/>
            <a:ext cx="3326473" cy="14163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24" name="Google Shape;624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51350" y="4884802"/>
            <a:ext cx="2592852" cy="1115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C9ED26-2B82-4FE4-A279-A88E92BE2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15</a:t>
            </a:fld>
            <a:endParaRPr lang="sv-SE"/>
          </a:p>
        </p:txBody>
      </p:sp>
      <p:sp>
        <p:nvSpPr>
          <p:cNvPr id="16" name="Google Shape;613;p66">
            <a:extLst>
              <a:ext uri="{FF2B5EF4-FFF2-40B4-BE49-F238E27FC236}">
                <a16:creationId xmlns:a16="http://schemas.microsoft.com/office/drawing/2014/main" id="{4B85A994-F440-C24F-9F96-2878592E3D32}"/>
              </a:ext>
            </a:extLst>
          </p:cNvPr>
          <p:cNvSpPr/>
          <p:nvPr/>
        </p:nvSpPr>
        <p:spPr>
          <a:xfrm>
            <a:off x="3304652" y="5610287"/>
            <a:ext cx="2804125" cy="723600"/>
          </a:xfrm>
          <a:prstGeom prst="rect">
            <a:avLst/>
          </a:prstGeom>
          <a:solidFill>
            <a:srgbClr val="E6913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EOSC </a:t>
            </a:r>
            <a:r>
              <a:rPr kumimoji="0" lang="sv-SE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Eocystem</a:t>
            </a: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Projects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053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B835"/>
              </a:buClr>
              <a:buSzPts val="4400"/>
              <a:buFont typeface="Calibri"/>
              <a:buNone/>
            </a:pPr>
            <a:r>
              <a:rPr lang="sv-SE" err="1">
                <a:solidFill>
                  <a:srgbClr val="014C74"/>
                </a:solidFill>
              </a:rPr>
              <a:t>Architectural</a:t>
            </a:r>
            <a:r>
              <a:rPr lang="sv-SE">
                <a:solidFill>
                  <a:srgbClr val="014C74"/>
                </a:solidFill>
              </a:rPr>
              <a:t> Blueprint for Fusion </a:t>
            </a:r>
            <a:r>
              <a:rPr lang="sv-SE" err="1">
                <a:solidFill>
                  <a:srgbClr val="014C74"/>
                </a:solidFill>
              </a:rPr>
              <a:t>Open</a:t>
            </a:r>
            <a:r>
              <a:rPr lang="sv-SE">
                <a:solidFill>
                  <a:srgbClr val="014C74"/>
                </a:solidFill>
              </a:rPr>
              <a:t> Data </a:t>
            </a:r>
            <a:r>
              <a:rPr lang="sv-SE" err="1">
                <a:solidFill>
                  <a:srgbClr val="014C74"/>
                </a:solidFill>
              </a:rPr>
              <a:t>Framework</a:t>
            </a:r>
            <a:endParaRPr>
              <a:solidFill>
                <a:srgbClr val="014C74"/>
              </a:solidFill>
            </a:endParaRPr>
          </a:p>
        </p:txBody>
      </p:sp>
      <p:sp>
        <p:nvSpPr>
          <p:cNvPr id="630" name="Google Shape;630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812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390" dirty="0"/>
              <a:t>The </a:t>
            </a:r>
            <a:r>
              <a:rPr lang="en-GB" sz="2390" b="1" dirty="0"/>
              <a:t>architecture of the pilot implementation</a:t>
            </a:r>
            <a:endParaRPr lang="en-GB" sz="2390" dirty="0"/>
          </a:p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390" dirty="0"/>
              <a:t>Long term Blueprint architecture for Fusion Open Data Framework</a:t>
            </a:r>
          </a:p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390" dirty="0"/>
              <a:t>Blueprint content (current status):</a:t>
            </a:r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020" b="1" dirty="0"/>
              <a:t>Fusion background, experiments</a:t>
            </a:r>
            <a:endParaRPr lang="en-GB" sz="2020" dirty="0"/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020" b="1" dirty="0"/>
              <a:t>Current state of the art – policies and data access, fairness</a:t>
            </a:r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020" b="1" dirty="0"/>
              <a:t>User stories , requirements, list of functionalities</a:t>
            </a:r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020" b="1" dirty="0"/>
              <a:t>Architecture</a:t>
            </a:r>
          </a:p>
          <a:p>
            <a:pPr marL="1143000" lvl="2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1650" dirty="0"/>
              <a:t>Baseline architecture</a:t>
            </a:r>
          </a:p>
          <a:p>
            <a:pPr marL="1143000" lvl="2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1650" dirty="0"/>
              <a:t>Components</a:t>
            </a:r>
          </a:p>
          <a:p>
            <a:pPr marL="1143000" lvl="2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1650" dirty="0"/>
              <a:t>Relationship, standards, protocols</a:t>
            </a:r>
          </a:p>
          <a:p>
            <a:pPr marL="1143000" lvl="2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1650" dirty="0"/>
              <a:t>Initial technological options</a:t>
            </a:r>
          </a:p>
          <a:p>
            <a:pPr marL="228600" indent="-215900">
              <a:spcBef>
                <a:spcPts val="0"/>
              </a:spcBef>
              <a:buSzPts val="2600"/>
            </a:pPr>
            <a:r>
              <a:rPr lang="en-GB" sz="2450" dirty="0"/>
              <a:t>Draft available for comments:</a:t>
            </a:r>
          </a:p>
          <a:p>
            <a:pPr marL="685800" lvl="1" indent="-215900">
              <a:spcBef>
                <a:spcPts val="0"/>
              </a:spcBef>
              <a:buSzPts val="2600"/>
            </a:pPr>
            <a:r>
              <a:rPr lang="en-GB" sz="2050" dirty="0"/>
              <a:t>https://</a:t>
            </a:r>
            <a:r>
              <a:rPr lang="en-GB" sz="2050" dirty="0" err="1"/>
              <a:t>shortly.cc</a:t>
            </a:r>
            <a:r>
              <a:rPr lang="en-GB" sz="2050" dirty="0"/>
              <a:t>/</a:t>
            </a:r>
            <a:r>
              <a:rPr lang="en-GB" sz="2050" dirty="0" err="1"/>
              <a:t>nlQhJ</a:t>
            </a:r>
            <a:endParaRPr lang="en-GB" sz="2050" dirty="0"/>
          </a:p>
          <a:p>
            <a:pPr marL="12700" indent="0">
              <a:spcBef>
                <a:spcPts val="0"/>
              </a:spcBef>
              <a:buSzPts val="2600"/>
              <a:buNone/>
            </a:pPr>
            <a:endParaRPr sz="2450" dirty="0"/>
          </a:p>
          <a:p>
            <a:pPr marL="685800" lvl="1" indent="-5080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220" dirty="0"/>
          </a:p>
          <a:p>
            <a:pPr marL="228600" lvl="0" indent="-5080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590" dirty="0"/>
          </a:p>
        </p:txBody>
      </p:sp>
      <p:pic>
        <p:nvPicPr>
          <p:cNvPr id="631" name="Google Shape;631;p67" descr="page21image176229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837988"/>
            <a:ext cx="5060673" cy="233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EAB8D-1956-4D5C-814D-9B3E17625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16</a:t>
            </a:fld>
            <a:endParaRPr lang="sv-S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B835"/>
              </a:buClr>
              <a:buSzPts val="4400"/>
              <a:buFont typeface="Calibri"/>
              <a:buNone/>
            </a:pPr>
            <a:r>
              <a:rPr lang="sv-SE">
                <a:solidFill>
                  <a:srgbClr val="014C74"/>
                </a:solidFill>
              </a:rPr>
              <a:t>Draft Blueprint </a:t>
            </a:r>
            <a:r>
              <a:rPr lang="en-GB">
                <a:solidFill>
                  <a:srgbClr val="014C74"/>
                </a:solidFill>
              </a:rPr>
              <a:t>Architecture</a:t>
            </a:r>
          </a:p>
        </p:txBody>
      </p:sp>
      <p:pic>
        <p:nvPicPr>
          <p:cNvPr id="643" name="Google Shape;643;p69" descr="page22image17619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10515600" cy="45612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92F153-E35D-462D-8B0D-003A517DA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17</a:t>
            </a:fld>
            <a:endParaRPr lang="sv-S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B835"/>
              </a:buClr>
              <a:buSzPts val="4400"/>
              <a:buFont typeface="Calibri"/>
              <a:buNone/>
            </a:pPr>
            <a:r>
              <a:rPr lang="en-GB" dirty="0">
                <a:solidFill>
                  <a:srgbClr val="014C74"/>
                </a:solidFill>
              </a:rPr>
              <a:t>Technology Survey and Evaluation</a:t>
            </a:r>
          </a:p>
        </p:txBody>
      </p:sp>
      <p:sp>
        <p:nvSpPr>
          <p:cNvPr id="605" name="Google Shape;605;p65"/>
          <p:cNvSpPr txBox="1">
            <a:spLocks noGrp="1"/>
          </p:cNvSpPr>
          <p:nvPr>
            <p:ph type="body" idx="1"/>
          </p:nvPr>
        </p:nvSpPr>
        <p:spPr>
          <a:xfrm>
            <a:off x="838201" y="1825624"/>
            <a:ext cx="6868885" cy="416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GB" sz="2101" dirty="0"/>
              <a:t>Conducting a technology survey of existing technologies and open data platforms and their designs to assess their suitability for use in the fusion community</a:t>
            </a:r>
          </a:p>
          <a:p>
            <a:pPr marL="685800" lvl="1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GB" sz="1787" dirty="0"/>
              <a:t>Iterative process</a:t>
            </a:r>
            <a:endParaRPr lang="en-GB" sz="1940" dirty="0"/>
          </a:p>
          <a:p>
            <a:pPr marL="685800" lvl="1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GB" sz="1787" dirty="0"/>
              <a:t>Initial feedback for the demonstrators</a:t>
            </a:r>
          </a:p>
          <a:p>
            <a:pPr marL="22860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GB" sz="2101" dirty="0"/>
              <a:t>Evaluation of the selected solution against the user requirements and the FAIR principles</a:t>
            </a:r>
          </a:p>
          <a:p>
            <a:pPr marL="22860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GB" sz="2101" b="1" dirty="0"/>
              <a:t>Result</a:t>
            </a:r>
            <a:r>
              <a:rPr lang="en-GB" sz="2101" dirty="0"/>
              <a:t>:</a:t>
            </a:r>
            <a:endParaRPr lang="en-GB" sz="2280" dirty="0"/>
          </a:p>
          <a:p>
            <a:pPr marL="685800" lvl="1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GB" sz="1787" dirty="0"/>
              <a:t>Report describes the details of the technology survey,</a:t>
            </a:r>
            <a:endParaRPr lang="en-GB" sz="1940" dirty="0"/>
          </a:p>
          <a:p>
            <a:pPr marL="685800" lvl="1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GB" sz="1787" dirty="0"/>
              <a:t>Initial technology table have been included into the Architecture Blueprint</a:t>
            </a:r>
          </a:p>
        </p:txBody>
      </p:sp>
      <p:pic>
        <p:nvPicPr>
          <p:cNvPr id="606" name="Google Shape;606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0582" y="3708738"/>
            <a:ext cx="4179148" cy="155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086" y="1825624"/>
            <a:ext cx="3962944" cy="16289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DA0D9E-7F3E-4DAE-9EBF-C9ED83487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18</a:t>
            </a:fld>
            <a:endParaRPr lang="sv-S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Calibri"/>
              <a:buNone/>
            </a:pPr>
            <a:r>
              <a:rPr lang="sv-SE">
                <a:solidFill>
                  <a:srgbClr val="014C74"/>
                </a:solidFill>
              </a:rPr>
              <a:t>Metadata Standards and </a:t>
            </a:r>
            <a:r>
              <a:rPr lang="sv-SE" err="1">
                <a:solidFill>
                  <a:srgbClr val="014C74"/>
                </a:solidFill>
              </a:rPr>
              <a:t>Ontology</a:t>
            </a:r>
            <a:r>
              <a:rPr lang="sv-SE">
                <a:solidFill>
                  <a:srgbClr val="014C74"/>
                </a:solidFill>
              </a:rPr>
              <a:t> </a:t>
            </a:r>
            <a:r>
              <a:rPr lang="sv-SE" err="1">
                <a:solidFill>
                  <a:srgbClr val="014C74"/>
                </a:solidFill>
              </a:rPr>
              <a:t>Mapping</a:t>
            </a:r>
            <a:r>
              <a:rPr lang="sv-SE">
                <a:solidFill>
                  <a:srgbClr val="014C74"/>
                </a:solidFill>
              </a:rPr>
              <a:t> </a:t>
            </a:r>
            <a:endParaRPr>
              <a:solidFill>
                <a:srgbClr val="014C74"/>
              </a:solidFill>
            </a:endParaRPr>
          </a:p>
        </p:txBody>
      </p:sp>
      <p:sp>
        <p:nvSpPr>
          <p:cNvPr id="702" name="Google Shape;702;p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 err="1"/>
              <a:t>Agreed</a:t>
            </a:r>
            <a:r>
              <a:rPr lang="sv-SE"/>
              <a:t> to </a:t>
            </a:r>
            <a:r>
              <a:rPr lang="sv-SE" err="1"/>
              <a:t>use</a:t>
            </a:r>
            <a:r>
              <a:rPr lang="sv-SE"/>
              <a:t> </a:t>
            </a:r>
            <a:r>
              <a:rPr lang="sv-SE" err="1"/>
              <a:t>Summary</a:t>
            </a:r>
            <a:r>
              <a:rPr lang="sv-SE"/>
              <a:t> IDS as basis for </a:t>
            </a:r>
            <a:r>
              <a:rPr lang="sv-SE" err="1"/>
              <a:t>physics</a:t>
            </a:r>
            <a:r>
              <a:rPr lang="sv-SE"/>
              <a:t> metadata schema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IDS </a:t>
            </a:r>
            <a:r>
              <a:rPr lang="sv-SE" err="1"/>
              <a:t>structures</a:t>
            </a:r>
            <a:r>
              <a:rPr lang="sv-SE"/>
              <a:t> </a:t>
            </a:r>
            <a:r>
              <a:rPr lang="sv-SE" err="1"/>
              <a:t>already</a:t>
            </a:r>
            <a:r>
              <a:rPr lang="sv-SE"/>
              <a:t> </a:t>
            </a:r>
            <a:r>
              <a:rPr lang="sv-SE" err="1"/>
              <a:t>based</a:t>
            </a:r>
            <a:r>
              <a:rPr lang="sv-SE"/>
              <a:t> on extensive </a:t>
            </a:r>
            <a:r>
              <a:rPr lang="sv-SE" err="1"/>
              <a:t>discussions</a:t>
            </a:r>
            <a:r>
              <a:rPr lang="sv-SE"/>
              <a:t> </a:t>
            </a:r>
            <a:r>
              <a:rPr lang="sv-SE" err="1"/>
              <a:t>with</a:t>
            </a:r>
            <a:r>
              <a:rPr lang="sv-SE"/>
              <a:t> the </a:t>
            </a:r>
            <a:r>
              <a:rPr lang="sv-SE" err="1"/>
              <a:t>community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 err="1"/>
              <a:t>Augmented</a:t>
            </a:r>
            <a:r>
              <a:rPr lang="sv-SE"/>
              <a:t> </a:t>
            </a:r>
            <a:r>
              <a:rPr lang="sv-SE" err="1"/>
              <a:t>with</a:t>
            </a:r>
            <a:r>
              <a:rPr lang="sv-SE"/>
              <a:t> elements from Dublin </a:t>
            </a:r>
            <a:r>
              <a:rPr lang="sv-SE" err="1"/>
              <a:t>Core</a:t>
            </a:r>
            <a:r>
              <a:rPr lang="sv-SE"/>
              <a:t> to support FAIR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Gathered list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existing</a:t>
            </a:r>
            <a:r>
              <a:rPr lang="sv-SE"/>
              <a:t> fusion </a:t>
            </a:r>
            <a:r>
              <a:rPr lang="sv-SE" err="1"/>
              <a:t>glossaries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sv-SE" err="1"/>
              <a:t>Which</a:t>
            </a:r>
            <a:r>
              <a:rPr lang="sv-SE"/>
              <a:t> sort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highlights</a:t>
            </a:r>
            <a:r>
              <a:rPr lang="sv-SE"/>
              <a:t> the </a:t>
            </a:r>
            <a:r>
              <a:rPr lang="sv-SE" err="1"/>
              <a:t>issue</a:t>
            </a:r>
            <a:r>
              <a:rPr lang="sv-SE"/>
              <a:t> </a:t>
            </a:r>
            <a:r>
              <a:rPr lang="sv-SE" err="1"/>
              <a:t>with</a:t>
            </a:r>
            <a:r>
              <a:rPr lang="sv-SE"/>
              <a:t> </a:t>
            </a:r>
            <a:r>
              <a:rPr lang="sv-SE" err="1"/>
              <a:t>developing</a:t>
            </a:r>
            <a:r>
              <a:rPr lang="sv-SE"/>
              <a:t> a </a:t>
            </a:r>
            <a:r>
              <a:rPr lang="sv-SE" err="1"/>
              <a:t>Ontology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sv-SE" err="1"/>
              <a:t>Investigating</a:t>
            </a:r>
            <a:r>
              <a:rPr lang="sv-SE"/>
              <a:t> </a:t>
            </a:r>
            <a:r>
              <a:rPr lang="sv-SE" err="1"/>
              <a:t>use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OAI-PMH for harvesting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…</a:t>
            </a:r>
            <a:r>
              <a:rPr lang="sv-SE" err="1"/>
              <a:t>but</a:t>
            </a:r>
            <a:r>
              <a:rPr lang="sv-SE"/>
              <a:t> looks like a ‘push’ </a:t>
            </a:r>
            <a:r>
              <a:rPr lang="sv-SE" err="1"/>
              <a:t>model</a:t>
            </a:r>
            <a:r>
              <a:rPr lang="sv-SE"/>
              <a:t> from experimental sites is </a:t>
            </a:r>
            <a:r>
              <a:rPr lang="sv-SE" err="1"/>
              <a:t>more</a:t>
            </a:r>
            <a:r>
              <a:rPr lang="sv-SE"/>
              <a:t> </a:t>
            </a:r>
            <a:r>
              <a:rPr lang="sv-SE" err="1"/>
              <a:t>suitable</a:t>
            </a: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703" name="Google Shape;703;p98" descr="FAIR data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4900" y="5329825"/>
            <a:ext cx="2307100" cy="7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98"/>
          <p:cNvSpPr/>
          <p:nvPr/>
        </p:nvSpPr>
        <p:spPr>
          <a:xfrm>
            <a:off x="9884899" y="5329825"/>
            <a:ext cx="511703" cy="78255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4EB388-86F2-4F98-B9F6-07101B105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19</a:t>
            </a:fld>
            <a:endParaRPr lang="sv-S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E71A-E754-964F-85FA-16B317A4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DE278-E611-844A-9F51-C98494542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The EOSC provides potential opportunities in terms of scalability and flexibility which have never previously been available to European researchers, including those involved in the fusion community. </a:t>
            </a:r>
          </a:p>
          <a:p>
            <a:r>
              <a:rPr lang="en-US"/>
              <a:t>For Fusion community, the uptake of resources provided by the cross infrastructure projects, including those provided by EGI and EUDAT has been hampered by a number of policy, political and infrastructure related issues. </a:t>
            </a:r>
          </a:p>
          <a:p>
            <a:r>
              <a:rPr lang="en-US"/>
              <a:t>Recent drives by </a:t>
            </a:r>
            <a:r>
              <a:rPr lang="en-US" err="1"/>
              <a:t>EUROfusion</a:t>
            </a:r>
            <a:r>
              <a:rPr lang="en-US"/>
              <a:t> and some national funding agencies are starting to bridge these issues. </a:t>
            </a:r>
          </a:p>
          <a:p>
            <a:r>
              <a:rPr lang="en-US"/>
              <a:t>The potential use of external HPC and cloud resources offer the community access to larger scale and newer technologies. </a:t>
            </a:r>
          </a:p>
          <a:p>
            <a:r>
              <a:rPr lang="en-US"/>
              <a:t>Increased uptake of cloud facilities making use of the planned FAIR data portal for Fusion is being investigated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24169-78C0-414C-8979-A3AA656F9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675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Calibri"/>
              <a:buNone/>
            </a:pPr>
            <a:r>
              <a:rPr lang="sv-SE">
                <a:solidFill>
                  <a:srgbClr val="014C74"/>
                </a:solidFill>
              </a:rPr>
              <a:t>Data </a:t>
            </a:r>
            <a:r>
              <a:rPr lang="sv-SE" err="1">
                <a:solidFill>
                  <a:srgbClr val="014C74"/>
                </a:solidFill>
              </a:rPr>
              <a:t>Interoperability</a:t>
            </a:r>
            <a:r>
              <a:rPr lang="sv-SE">
                <a:solidFill>
                  <a:srgbClr val="014C74"/>
                </a:solidFill>
              </a:rPr>
              <a:t> 4 FAIR and </a:t>
            </a:r>
            <a:r>
              <a:rPr lang="sv-SE" err="1">
                <a:solidFill>
                  <a:srgbClr val="014C74"/>
                </a:solidFill>
              </a:rPr>
              <a:t>Open</a:t>
            </a:r>
            <a:r>
              <a:rPr lang="sv-SE">
                <a:solidFill>
                  <a:srgbClr val="014C74"/>
                </a:solidFill>
              </a:rPr>
              <a:t> Data </a:t>
            </a:r>
            <a:endParaRPr>
              <a:solidFill>
                <a:srgbClr val="014C74"/>
              </a:solidFill>
            </a:endParaRPr>
          </a:p>
        </p:txBody>
      </p:sp>
      <p:sp>
        <p:nvSpPr>
          <p:cNvPr id="710" name="Google Shape;710;p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Investigated different PID solutions and obtained relevant costings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Demonstrated interoperability of DataCite and Handle systems</a:t>
            </a:r>
            <a:endParaRPr/>
          </a:p>
          <a:p>
            <a:pPr marL="685800" lvl="1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Proposed recommendations on granularity at which they could and should be applied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Shot/Pass level strongly recommended for interoperability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Other levels at site discretion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Investigating long term funding sources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711" name="Google Shape;711;p99" descr="FAIR data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7114" y="5267194"/>
            <a:ext cx="2307100" cy="7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99"/>
          <p:cNvSpPr/>
          <p:nvPr/>
        </p:nvSpPr>
        <p:spPr>
          <a:xfrm>
            <a:off x="10254418" y="5267194"/>
            <a:ext cx="1219423" cy="78255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F15AEA-2C17-4EFF-AD38-F38AAFAB9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20</a:t>
            </a:fld>
            <a:endParaRPr lang="sv-S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Calibri"/>
              <a:buNone/>
            </a:pPr>
            <a:r>
              <a:rPr lang="sv-SE" err="1">
                <a:solidFill>
                  <a:srgbClr val="014C74"/>
                </a:solidFill>
              </a:rPr>
              <a:t>Standardised</a:t>
            </a:r>
            <a:r>
              <a:rPr lang="sv-SE">
                <a:solidFill>
                  <a:srgbClr val="014C74"/>
                </a:solidFill>
              </a:rPr>
              <a:t> </a:t>
            </a:r>
            <a:r>
              <a:rPr lang="sv-SE" err="1">
                <a:solidFill>
                  <a:srgbClr val="014C74"/>
                </a:solidFill>
              </a:rPr>
              <a:t>Models</a:t>
            </a:r>
            <a:r>
              <a:rPr lang="sv-SE">
                <a:solidFill>
                  <a:srgbClr val="014C74"/>
                </a:solidFill>
              </a:rPr>
              <a:t> </a:t>
            </a:r>
            <a:r>
              <a:rPr lang="sv-SE" err="1">
                <a:solidFill>
                  <a:srgbClr val="014C74"/>
                </a:solidFill>
              </a:rPr>
              <a:t>of</a:t>
            </a:r>
            <a:r>
              <a:rPr lang="sv-SE">
                <a:solidFill>
                  <a:srgbClr val="014C74"/>
                </a:solidFill>
              </a:rPr>
              <a:t> </a:t>
            </a:r>
            <a:r>
              <a:rPr lang="sv-SE" err="1">
                <a:solidFill>
                  <a:srgbClr val="014C74"/>
                </a:solidFill>
              </a:rPr>
              <a:t>Provenance</a:t>
            </a:r>
            <a:endParaRPr>
              <a:solidFill>
                <a:srgbClr val="014C74"/>
              </a:solidFill>
            </a:endParaRPr>
          </a:p>
        </p:txBody>
      </p:sp>
      <p:sp>
        <p:nvSpPr>
          <p:cNvPr id="718" name="Google Shape;718;p1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Proposed modelling provenance in W3C PROV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Started mapping existing MAST provenance data to PROV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Highlight gaps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Identify areas for improvement</a:t>
            </a:r>
            <a:endParaRPr/>
          </a:p>
          <a:p>
            <a:pPr marL="685800" lvl="1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Gathering information of provenance information at other sites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Develop tools to allow easy mapping between existing practices and PROV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Create a template in machine readable format which sites can fill in existing PROV information and integrate into processing chains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719" name="Google Shape;719;p100" descr="FAIR data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7114" y="5267194"/>
            <a:ext cx="2307100" cy="7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100"/>
          <p:cNvSpPr/>
          <p:nvPr/>
        </p:nvSpPr>
        <p:spPr>
          <a:xfrm>
            <a:off x="11442526" y="5267194"/>
            <a:ext cx="611688" cy="78255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181BC5-99D4-4132-BC12-4207C6CB7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21</a:t>
            </a:fld>
            <a:endParaRPr lang="sv-S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9d977651cf_0_7"/>
          <p:cNvSpPr txBox="1">
            <a:spLocks noGrp="1"/>
          </p:cNvSpPr>
          <p:nvPr>
            <p:ph type="title"/>
          </p:nvPr>
        </p:nvSpPr>
        <p:spPr>
          <a:xfrm>
            <a:off x="838200" y="339367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>
                <a:solidFill>
                  <a:srgbClr val="014C74"/>
                </a:solidFill>
              </a:rPr>
              <a:t>Fair4Fusion Demonstrators</a:t>
            </a:r>
            <a:endParaRPr>
              <a:solidFill>
                <a:srgbClr val="014C74"/>
              </a:solidFill>
            </a:endParaRPr>
          </a:p>
        </p:txBody>
      </p:sp>
      <p:sp>
        <p:nvSpPr>
          <p:cNvPr id="794" name="Google Shape;794;g9d977651cf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Two different demonstrators to prioritise different technologies and approaches (presented during previous session ;) )</a:t>
            </a:r>
          </a:p>
          <a:p>
            <a:pPr indent="-457200"/>
            <a:r>
              <a:rPr lang="en-GB"/>
              <a:t>Demonstrator #1</a:t>
            </a:r>
          </a:p>
          <a:p>
            <a:pPr lvl="1" indent="-457200"/>
            <a:r>
              <a:rPr lang="en-GB"/>
              <a:t>Data and metadata ingestion from various sites</a:t>
            </a:r>
          </a:p>
          <a:p>
            <a:pPr lvl="1" indent="-457200"/>
            <a:r>
              <a:rPr lang="en-US"/>
              <a:t>Based on re-use of existing components</a:t>
            </a:r>
          </a:p>
          <a:p>
            <a:pPr lvl="1" indent="-457200"/>
            <a:r>
              <a:rPr lang="en-GB"/>
              <a:t>Use of IMAS and </a:t>
            </a:r>
            <a:r>
              <a:rPr lang="en-GB" err="1"/>
              <a:t>EUROfusion</a:t>
            </a:r>
            <a:r>
              <a:rPr lang="en-GB"/>
              <a:t> Gateway</a:t>
            </a:r>
          </a:p>
          <a:p>
            <a:pPr lvl="1" indent="-457200"/>
            <a:r>
              <a:rPr lang="en-GB"/>
              <a:t>Using Federated AAI</a:t>
            </a:r>
          </a:p>
          <a:p>
            <a:pPr indent="-457200"/>
            <a:r>
              <a:rPr lang="en-GB"/>
              <a:t>Demonstrator #2</a:t>
            </a:r>
          </a:p>
          <a:p>
            <a:pPr lvl="1" indent="-457200"/>
            <a:r>
              <a:rPr lang="en-GB"/>
              <a:t>Alternative metadata representations</a:t>
            </a:r>
          </a:p>
          <a:p>
            <a:pPr lvl="1" indent="-457200"/>
            <a:r>
              <a:rPr lang="en-GB"/>
              <a:t>Alternative visualisation frameworks</a:t>
            </a:r>
          </a:p>
          <a:p>
            <a:pPr lvl="1" indent="-457200"/>
            <a:r>
              <a:rPr lang="en-GB"/>
              <a:t>Search technologies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46EB0B-20BA-4AB9-A8F5-C1C6B4440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22</a:t>
            </a:fld>
            <a:endParaRPr lang="sv-S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17CEC6D-A050-D34A-BA92-81FDEA848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19" y="3450674"/>
            <a:ext cx="4766264" cy="30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05;p74">
            <a:extLst>
              <a:ext uri="{FF2B5EF4-FFF2-40B4-BE49-F238E27FC236}">
                <a16:creationId xmlns:a16="http://schemas.microsoft.com/office/drawing/2014/main" id="{0777F1C9-F28B-7F46-9618-46F8607CB8CC}"/>
              </a:ext>
            </a:extLst>
          </p:cNvPr>
          <p:cNvSpPr txBox="1">
            <a:spLocks/>
          </p:cNvSpPr>
          <p:nvPr/>
        </p:nvSpPr>
        <p:spPr>
          <a:xfrm>
            <a:off x="473825" y="365125"/>
            <a:ext cx="11313622" cy="1031413"/>
          </a:xfrm>
          <a:prstGeom prst="rect">
            <a:avLst/>
          </a:prstGeom>
          <a:solidFill>
            <a:srgbClr val="37A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4400"/>
            </a:pPr>
            <a:r>
              <a:rPr lang="sv-SE" err="1">
                <a:solidFill>
                  <a:schemeClr val="bg1"/>
                </a:solidFill>
              </a:rPr>
              <a:t>Summary</a:t>
            </a:r>
            <a:endParaRPr lang="sv-SE">
              <a:solidFill>
                <a:schemeClr val="bg1"/>
              </a:solidFill>
            </a:endParaRPr>
          </a:p>
        </p:txBody>
      </p:sp>
      <p:sp>
        <p:nvSpPr>
          <p:cNvPr id="25" name="Google Shape;605;p65">
            <a:extLst>
              <a:ext uri="{FF2B5EF4-FFF2-40B4-BE49-F238E27FC236}">
                <a16:creationId xmlns:a16="http://schemas.microsoft.com/office/drawing/2014/main" id="{4E67AA8A-0465-5840-96F4-FBDB3062F2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1" y="1825624"/>
            <a:ext cx="10949246" cy="416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Big step forward for the community towards FAIR and Open Data</a:t>
            </a:r>
          </a:p>
          <a:p>
            <a:r>
              <a:rPr lang="en-GB" dirty="0"/>
              <a:t>EOSC ecosystem technologies, services and best practices as an inspiration</a:t>
            </a:r>
          </a:p>
          <a:p>
            <a:r>
              <a:rPr lang="en-GB" dirty="0"/>
              <a:t>Looking forward to feedback from EOSC community on the Blueprint Architecture to validate correctness of approaches</a:t>
            </a:r>
          </a:p>
          <a:p>
            <a:r>
              <a:rPr lang="en-GB" dirty="0"/>
              <a:t>Still to do…</a:t>
            </a:r>
          </a:p>
          <a:p>
            <a:pPr lvl="1"/>
            <a:r>
              <a:rPr lang="en-GB" dirty="0"/>
              <a:t>Data access from the portal – looking into EOSC technologies</a:t>
            </a:r>
          </a:p>
          <a:p>
            <a:pPr lvl="1"/>
            <a:r>
              <a:rPr lang="en-GB" dirty="0"/>
              <a:t>Demonstrate data subscription service so downloaders get a notification</a:t>
            </a:r>
          </a:p>
          <a:p>
            <a:pPr lvl="1"/>
            <a:r>
              <a:rPr lang="en-GB" dirty="0"/>
              <a:t>Actually get a PID service up and running for the community</a:t>
            </a:r>
          </a:p>
          <a:p>
            <a:pPr lvl="1"/>
            <a:r>
              <a:rPr lang="en-GB" dirty="0"/>
              <a:t>Complete blueprint architecture</a:t>
            </a:r>
          </a:p>
        </p:txBody>
      </p:sp>
    </p:spTree>
    <p:extLst>
      <p:ext uri="{BB962C8B-B14F-4D97-AF65-F5344CB8AC3E}">
        <p14:creationId xmlns:p14="http://schemas.microsoft.com/office/powerpoint/2010/main" val="111309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3435-E86F-204D-AD82-26BE84C0A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F306D-04F7-284B-8B84-DE2CFDCA8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/>
              <a:t>For more please follow us on social media and check the web site for project updates</a:t>
            </a:r>
          </a:p>
          <a:p>
            <a:pPr marL="0" indent="0" algn="ctr">
              <a:buNone/>
            </a:pPr>
            <a:r>
              <a:rPr lang="sv-SE" u="sng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https://www.fair4fusion.eu</a:t>
            </a:r>
            <a:endParaRPr lang="en-GB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7CC762A-3AC5-4247-A1B0-4A0FEAF69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31" y="3612543"/>
            <a:ext cx="551871" cy="5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D7E362-98D6-1146-BFE7-FD6645D45D3E}"/>
              </a:ext>
            </a:extLst>
          </p:cNvPr>
          <p:cNvSpPr txBox="1"/>
          <p:nvPr/>
        </p:nvSpPr>
        <p:spPr>
          <a:xfrm>
            <a:off x="3895031" y="3599265"/>
            <a:ext cx="2067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>
                <a:solidFill>
                  <a:srgbClr val="014C74"/>
                </a:solidFill>
              </a:rPr>
              <a:t>@fair4fusion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865C2110-D873-BC4E-B3AA-1DC6E8E7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636" y="4531300"/>
            <a:ext cx="861157" cy="48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E9F214-501B-6E4B-9829-A3D60B92FBDA}"/>
              </a:ext>
            </a:extLst>
          </p:cNvPr>
          <p:cNvSpPr txBox="1"/>
          <p:nvPr/>
        </p:nvSpPr>
        <p:spPr>
          <a:xfrm>
            <a:off x="3964302" y="4516582"/>
            <a:ext cx="6463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>
                <a:solidFill>
                  <a:srgbClr val="014C74"/>
                </a:solidFill>
              </a:rPr>
              <a:t>https</a:t>
            </a:r>
            <a:r>
              <a:rPr lang="en-GB"/>
              <a:t>://</a:t>
            </a:r>
            <a:r>
              <a:rPr lang="en-GB" sz="2800" u="sng" err="1">
                <a:solidFill>
                  <a:srgbClr val="014C74"/>
                </a:solidFill>
              </a:rPr>
              <a:t>www</a:t>
            </a:r>
            <a:r>
              <a:rPr lang="en-GB" err="1"/>
              <a:t>.</a:t>
            </a:r>
            <a:r>
              <a:rPr lang="en-GB" sz="2800" u="sng" err="1">
                <a:solidFill>
                  <a:srgbClr val="014C74"/>
                </a:solidFill>
              </a:rPr>
              <a:t>facebook</a:t>
            </a:r>
            <a:r>
              <a:rPr lang="en-GB" err="1"/>
              <a:t>.</a:t>
            </a:r>
            <a:r>
              <a:rPr lang="en-GB" sz="2800" u="sng" err="1">
                <a:solidFill>
                  <a:srgbClr val="014C74"/>
                </a:solidFill>
              </a:rPr>
              <a:t>com</a:t>
            </a:r>
            <a:r>
              <a:rPr lang="en-GB"/>
              <a:t>/</a:t>
            </a:r>
            <a:r>
              <a:rPr lang="en-GB" sz="2800" u="sng">
                <a:solidFill>
                  <a:srgbClr val="014C74"/>
                </a:solidFill>
              </a:rPr>
              <a:t>Fair4fusion</a:t>
            </a:r>
            <a:endParaRPr lang="en-GB"/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084F90F8-79BA-7544-BF1E-A236098A4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31" y="5326072"/>
            <a:ext cx="551871" cy="5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36A5E8-C696-154F-8BC0-A78D926760D2}"/>
              </a:ext>
            </a:extLst>
          </p:cNvPr>
          <p:cNvSpPr/>
          <p:nvPr/>
        </p:nvSpPr>
        <p:spPr>
          <a:xfrm>
            <a:off x="3875402" y="5288702"/>
            <a:ext cx="8492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>
                <a:solidFill>
                  <a:srgbClr val="014C74"/>
                </a:solidFill>
              </a:rPr>
              <a:t>https://</a:t>
            </a:r>
            <a:r>
              <a:rPr lang="en-GB" sz="2800" u="sng" err="1">
                <a:solidFill>
                  <a:srgbClr val="014C74"/>
                </a:solidFill>
              </a:rPr>
              <a:t>www.linkedin.com</a:t>
            </a:r>
            <a:r>
              <a:rPr lang="en-GB" sz="2800" u="sng">
                <a:solidFill>
                  <a:srgbClr val="014C74"/>
                </a:solidFill>
              </a:rPr>
              <a:t>/company/fair4fusion</a:t>
            </a:r>
          </a:p>
        </p:txBody>
      </p:sp>
      <p:pic>
        <p:nvPicPr>
          <p:cNvPr id="10" name="Google Shape;18;p54">
            <a:extLst>
              <a:ext uri="{FF2B5EF4-FFF2-40B4-BE49-F238E27FC236}">
                <a16:creationId xmlns:a16="http://schemas.microsoft.com/office/drawing/2014/main" id="{49298E79-B5F9-0144-9D77-A32D7AC5465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627" y="3157023"/>
            <a:ext cx="2700312" cy="1994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77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E71A-E754-964F-85FA-16B317A4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and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DE278-E611-844A-9F51-C98494542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Several recent initiatives to bridge Fusion community and EOSC ecosystem</a:t>
            </a:r>
          </a:p>
          <a:p>
            <a:pPr lvl="1"/>
            <a:r>
              <a:rPr lang="en-US"/>
              <a:t>EOSC-hub Fusion Competence Center to evaluate selected data management technologies and AAI</a:t>
            </a:r>
          </a:p>
          <a:p>
            <a:pPr lvl="2"/>
            <a:r>
              <a:rPr lang="en-US"/>
              <a:t>Pilot of B2* and </a:t>
            </a:r>
            <a:r>
              <a:rPr lang="en-US" err="1"/>
              <a:t>OneData</a:t>
            </a:r>
            <a:r>
              <a:rPr lang="en-US"/>
              <a:t> services </a:t>
            </a:r>
          </a:p>
          <a:p>
            <a:pPr lvl="2"/>
            <a:r>
              <a:rPr lang="en-US"/>
              <a:t>Use of containerized </a:t>
            </a:r>
            <a:r>
              <a:rPr lang="en-US" b="1"/>
              <a:t>IMAS</a:t>
            </a:r>
            <a:r>
              <a:rPr lang="en-US"/>
              <a:t> (ITER Modeling and Analysis Suite) environments</a:t>
            </a:r>
          </a:p>
          <a:p>
            <a:pPr lvl="2"/>
            <a:r>
              <a:rPr lang="en-US"/>
              <a:t>Testing fusion workflows on the cloud – using </a:t>
            </a:r>
            <a:r>
              <a:rPr lang="en-US" b="1" err="1"/>
              <a:t>uDocker</a:t>
            </a:r>
            <a:r>
              <a:rPr lang="en-US"/>
              <a:t> and Singularity</a:t>
            </a:r>
          </a:p>
          <a:p>
            <a:pPr lvl="1"/>
            <a:r>
              <a:rPr lang="en-US"/>
              <a:t>EOSC-Pilot use case related to cloud compute technologies uptake</a:t>
            </a:r>
          </a:p>
          <a:p>
            <a:pPr lvl="2"/>
            <a:r>
              <a:rPr lang="en-US" b="1"/>
              <a:t>Prominence</a:t>
            </a:r>
            <a:r>
              <a:rPr lang="en-US"/>
              <a:t> service which is now available through EGI via the EOSC marketplace</a:t>
            </a:r>
          </a:p>
          <a:p>
            <a:pPr lvl="1"/>
            <a:r>
              <a:rPr lang="en-US" err="1"/>
              <a:t>EUROfusion</a:t>
            </a:r>
            <a:r>
              <a:rPr lang="en-US"/>
              <a:t> AAI pilot – to pilot selected Federated AAI technologies </a:t>
            </a:r>
          </a:p>
          <a:p>
            <a:pPr lvl="1"/>
            <a:r>
              <a:rPr lang="en-US"/>
              <a:t>FAIR – </a:t>
            </a:r>
            <a:r>
              <a:rPr lang="en-US" b="1"/>
              <a:t>Fair4Fusion project</a:t>
            </a:r>
            <a:r>
              <a:rPr lang="en-US"/>
              <a:t> – to work on </a:t>
            </a:r>
            <a:r>
              <a:rPr lang="en-US" b="1"/>
              <a:t>FAIR related issues -&gt; focus of this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24169-78C0-414C-8979-A3AA656F9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912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0"/>
          <p:cNvSpPr txBox="1">
            <a:spLocks noGrp="1"/>
          </p:cNvSpPr>
          <p:nvPr>
            <p:ph type="title"/>
          </p:nvPr>
        </p:nvSpPr>
        <p:spPr>
          <a:xfrm>
            <a:off x="473825" y="365125"/>
            <a:ext cx="11313622" cy="1031413"/>
          </a:xfrm>
          <a:prstGeom prst="rect">
            <a:avLst/>
          </a:prstGeom>
          <a:solidFill>
            <a:srgbClr val="37A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sz="4000"/>
              <a:t>Fusion vs other Big Science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615A04-D012-481A-860F-F6E7F8307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4</a:t>
            </a:fld>
            <a:endParaRPr lang="sv-SE"/>
          </a:p>
        </p:txBody>
      </p:sp>
      <p:pic>
        <p:nvPicPr>
          <p:cNvPr id="35" name="Graphic 34" descr="Confused person">
            <a:extLst>
              <a:ext uri="{FF2B5EF4-FFF2-40B4-BE49-F238E27FC236}">
                <a16:creationId xmlns:a16="http://schemas.microsoft.com/office/drawing/2014/main" id="{D8A7FAE7-A2C5-414F-B72E-9EFA4BEE1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3816" y="5146589"/>
            <a:ext cx="914400" cy="914400"/>
          </a:xfrm>
          <a:prstGeom prst="rect">
            <a:avLst/>
          </a:prstGeom>
        </p:spPr>
      </p:pic>
      <p:pic>
        <p:nvPicPr>
          <p:cNvPr id="36" name="Graphic 35" descr="Laptop">
            <a:extLst>
              <a:ext uri="{FF2B5EF4-FFF2-40B4-BE49-F238E27FC236}">
                <a16:creationId xmlns:a16="http://schemas.microsoft.com/office/drawing/2014/main" id="{F69237A2-A76C-4C42-B4FB-0CE09C5AD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3816" y="4001294"/>
            <a:ext cx="914400" cy="9144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32CA48E-35D7-DA40-A749-E781024683D8}"/>
              </a:ext>
            </a:extLst>
          </p:cNvPr>
          <p:cNvGrpSpPr/>
          <p:nvPr/>
        </p:nvGrpSpPr>
        <p:grpSpPr>
          <a:xfrm>
            <a:off x="671384" y="1977189"/>
            <a:ext cx="5239264" cy="914400"/>
            <a:chOff x="671384" y="2514600"/>
            <a:chExt cx="5239264" cy="914400"/>
          </a:xfrm>
        </p:grpSpPr>
        <p:pic>
          <p:nvPicPr>
            <p:cNvPr id="38" name="Graphic 37" descr="Server">
              <a:extLst>
                <a:ext uri="{FF2B5EF4-FFF2-40B4-BE49-F238E27FC236}">
                  <a16:creationId xmlns:a16="http://schemas.microsoft.com/office/drawing/2014/main" id="{F6587377-EC54-6646-9CFD-F41ECDAEA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1384" y="2514600"/>
              <a:ext cx="914400" cy="914400"/>
            </a:xfrm>
            <a:prstGeom prst="rect">
              <a:avLst/>
            </a:prstGeom>
          </p:spPr>
        </p:pic>
        <p:pic>
          <p:nvPicPr>
            <p:cNvPr id="39" name="Graphic 38" descr="Server">
              <a:extLst>
                <a:ext uri="{FF2B5EF4-FFF2-40B4-BE49-F238E27FC236}">
                  <a16:creationId xmlns:a16="http://schemas.microsoft.com/office/drawing/2014/main" id="{DB48530E-A638-A147-A139-90555CB15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52600" y="2514600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Server">
              <a:extLst>
                <a:ext uri="{FF2B5EF4-FFF2-40B4-BE49-F238E27FC236}">
                  <a16:creationId xmlns:a16="http://schemas.microsoft.com/office/drawing/2014/main" id="{7E52C37B-E934-994E-BD47-197E94910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33816" y="2514600"/>
              <a:ext cx="914400" cy="914400"/>
            </a:xfrm>
            <a:prstGeom prst="rect">
              <a:avLst/>
            </a:prstGeom>
          </p:spPr>
        </p:pic>
        <p:pic>
          <p:nvPicPr>
            <p:cNvPr id="41" name="Graphic 40" descr="Server">
              <a:extLst>
                <a:ext uri="{FF2B5EF4-FFF2-40B4-BE49-F238E27FC236}">
                  <a16:creationId xmlns:a16="http://schemas.microsoft.com/office/drawing/2014/main" id="{1E0FA5D3-FBFF-EC47-949A-3AD8CF30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15032" y="2514600"/>
              <a:ext cx="914400" cy="914400"/>
            </a:xfrm>
            <a:prstGeom prst="rect">
              <a:avLst/>
            </a:prstGeom>
          </p:spPr>
        </p:pic>
        <p:pic>
          <p:nvPicPr>
            <p:cNvPr id="42" name="Graphic 41" descr="Server">
              <a:extLst>
                <a:ext uri="{FF2B5EF4-FFF2-40B4-BE49-F238E27FC236}">
                  <a16:creationId xmlns:a16="http://schemas.microsoft.com/office/drawing/2014/main" id="{C1734CEA-7762-F040-B102-5A3C7C16B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96248" y="2514600"/>
              <a:ext cx="914400" cy="914400"/>
            </a:xfrm>
            <a:prstGeom prst="rect">
              <a:avLst/>
            </a:prstGeom>
          </p:spPr>
        </p:pic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063D633-1D0F-E44D-B926-96EF77D8AD0D}"/>
              </a:ext>
            </a:extLst>
          </p:cNvPr>
          <p:cNvCxnSpPr>
            <a:stCxn id="35" idx="0"/>
          </p:cNvCxnSpPr>
          <p:nvPr/>
        </p:nvCxnSpPr>
        <p:spPr>
          <a:xfrm flipV="1">
            <a:off x="3291016" y="4744995"/>
            <a:ext cx="0" cy="4015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72F19E8-331F-2049-A4A2-C9F28F953C91}"/>
              </a:ext>
            </a:extLst>
          </p:cNvPr>
          <p:cNvCxnSpPr>
            <a:stCxn id="38" idx="2"/>
            <a:endCxn id="36" idx="1"/>
          </p:cNvCxnSpPr>
          <p:nvPr/>
        </p:nvCxnSpPr>
        <p:spPr>
          <a:xfrm>
            <a:off x="1128584" y="2891589"/>
            <a:ext cx="1705232" cy="156690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1BFC363-8C58-0C47-8555-46EDD51ADEA2}"/>
              </a:ext>
            </a:extLst>
          </p:cNvPr>
          <p:cNvCxnSpPr>
            <a:cxnSpLocks/>
            <a:stCxn id="39" idx="2"/>
            <a:endCxn id="36" idx="0"/>
          </p:cNvCxnSpPr>
          <p:nvPr/>
        </p:nvCxnSpPr>
        <p:spPr>
          <a:xfrm>
            <a:off x="2209800" y="2891589"/>
            <a:ext cx="1081216" cy="110970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DEFEFA4-FF34-6640-9DF2-07E3E4A844EC}"/>
              </a:ext>
            </a:extLst>
          </p:cNvPr>
          <p:cNvCxnSpPr>
            <a:cxnSpLocks/>
            <a:stCxn id="40" idx="2"/>
            <a:endCxn id="36" idx="0"/>
          </p:cNvCxnSpPr>
          <p:nvPr/>
        </p:nvCxnSpPr>
        <p:spPr>
          <a:xfrm>
            <a:off x="3291016" y="2891589"/>
            <a:ext cx="0" cy="110970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EB4D751-6BEE-3A4D-AA5A-D962E8812EBA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3223310" y="2891589"/>
            <a:ext cx="1148922" cy="110970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0E4B7C8-0B43-C44F-90E4-03F4C49BCCBE}"/>
              </a:ext>
            </a:extLst>
          </p:cNvPr>
          <p:cNvCxnSpPr>
            <a:cxnSpLocks/>
            <a:stCxn id="42" idx="2"/>
            <a:endCxn id="36" idx="3"/>
          </p:cNvCxnSpPr>
          <p:nvPr/>
        </p:nvCxnSpPr>
        <p:spPr>
          <a:xfrm flipH="1">
            <a:off x="3748216" y="2891589"/>
            <a:ext cx="1705232" cy="156690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7630FCA-B552-0545-80C8-4F7EE118957F}"/>
              </a:ext>
            </a:extLst>
          </p:cNvPr>
          <p:cNvSpPr txBox="1"/>
          <p:nvPr/>
        </p:nvSpPr>
        <p:spPr>
          <a:xfrm>
            <a:off x="3583459" y="5146589"/>
            <a:ext cx="180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Where are my data?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14E4BE4-E099-2049-B193-527AF2A4389C}"/>
              </a:ext>
            </a:extLst>
          </p:cNvPr>
          <p:cNvGrpSpPr/>
          <p:nvPr/>
        </p:nvGrpSpPr>
        <p:grpSpPr>
          <a:xfrm>
            <a:off x="6426544" y="1976835"/>
            <a:ext cx="5239264" cy="1657747"/>
            <a:chOff x="6367848" y="1977189"/>
            <a:chExt cx="5239264" cy="165774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A0D5EFB-7255-4C4C-AEE3-CE2BC5161B30}"/>
                </a:ext>
              </a:extLst>
            </p:cNvPr>
            <p:cNvGrpSpPr/>
            <p:nvPr/>
          </p:nvGrpSpPr>
          <p:grpSpPr>
            <a:xfrm>
              <a:off x="6367848" y="1977189"/>
              <a:ext cx="5239264" cy="914400"/>
              <a:chOff x="671384" y="2514600"/>
              <a:chExt cx="5239264" cy="914400"/>
            </a:xfrm>
          </p:grpSpPr>
          <p:pic>
            <p:nvPicPr>
              <p:cNvPr id="57" name="Graphic 56" descr="Server">
                <a:extLst>
                  <a:ext uri="{FF2B5EF4-FFF2-40B4-BE49-F238E27FC236}">
                    <a16:creationId xmlns:a16="http://schemas.microsoft.com/office/drawing/2014/main" id="{74049DB8-704B-4946-807C-3AEE17995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71384" y="25146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8" name="Graphic 57" descr="Server">
                <a:extLst>
                  <a:ext uri="{FF2B5EF4-FFF2-40B4-BE49-F238E27FC236}">
                    <a16:creationId xmlns:a16="http://schemas.microsoft.com/office/drawing/2014/main" id="{706D3C07-6C4F-3C4A-9BA1-313414D79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752600" y="25146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9" name="Graphic 58" descr="Server">
                <a:extLst>
                  <a:ext uri="{FF2B5EF4-FFF2-40B4-BE49-F238E27FC236}">
                    <a16:creationId xmlns:a16="http://schemas.microsoft.com/office/drawing/2014/main" id="{C83C0915-FF0C-F94E-8F86-2E62CB8B7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833816" y="25146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0" name="Graphic 59" descr="Server">
                <a:extLst>
                  <a:ext uri="{FF2B5EF4-FFF2-40B4-BE49-F238E27FC236}">
                    <a16:creationId xmlns:a16="http://schemas.microsoft.com/office/drawing/2014/main" id="{5D4081C0-BA97-8642-9D41-8DD65BA75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915032" y="25146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1" name="Graphic 60" descr="Server">
                <a:extLst>
                  <a:ext uri="{FF2B5EF4-FFF2-40B4-BE49-F238E27FC236}">
                    <a16:creationId xmlns:a16="http://schemas.microsoft.com/office/drawing/2014/main" id="{B95B2A95-855E-E646-B684-7B7968DC9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996248" y="2514600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52" name="Graphic 51" descr="Laptop">
              <a:extLst>
                <a:ext uri="{FF2B5EF4-FFF2-40B4-BE49-F238E27FC236}">
                  <a16:creationId xmlns:a16="http://schemas.microsoft.com/office/drawing/2014/main" id="{CE8D03A3-5474-E94C-A05B-B672C1FFF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67848" y="2720536"/>
              <a:ext cx="914400" cy="914400"/>
            </a:xfrm>
            <a:prstGeom prst="rect">
              <a:avLst/>
            </a:prstGeom>
          </p:spPr>
        </p:pic>
        <p:pic>
          <p:nvPicPr>
            <p:cNvPr id="53" name="Graphic 52" descr="Laptop">
              <a:extLst>
                <a:ext uri="{FF2B5EF4-FFF2-40B4-BE49-F238E27FC236}">
                  <a16:creationId xmlns:a16="http://schemas.microsoft.com/office/drawing/2014/main" id="{AEBA5282-1F34-4C49-B660-7D6E84DAC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49064" y="2720536"/>
              <a:ext cx="914400" cy="914400"/>
            </a:xfrm>
            <a:prstGeom prst="rect">
              <a:avLst/>
            </a:prstGeom>
          </p:spPr>
        </p:pic>
        <p:pic>
          <p:nvPicPr>
            <p:cNvPr id="54" name="Graphic 53" descr="Laptop">
              <a:extLst>
                <a:ext uri="{FF2B5EF4-FFF2-40B4-BE49-F238E27FC236}">
                  <a16:creationId xmlns:a16="http://schemas.microsoft.com/office/drawing/2014/main" id="{0E799E12-9EA2-AA49-A9C4-DBF4E7C41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30280" y="2720536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Laptop">
              <a:extLst>
                <a:ext uri="{FF2B5EF4-FFF2-40B4-BE49-F238E27FC236}">
                  <a16:creationId xmlns:a16="http://schemas.microsoft.com/office/drawing/2014/main" id="{D3E218C8-E318-B34B-B979-04ED1290C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11496" y="2720536"/>
              <a:ext cx="914400" cy="914400"/>
            </a:xfrm>
            <a:prstGeom prst="rect">
              <a:avLst/>
            </a:prstGeom>
          </p:spPr>
        </p:pic>
        <p:pic>
          <p:nvPicPr>
            <p:cNvPr id="56" name="Graphic 55" descr="Laptop">
              <a:extLst>
                <a:ext uri="{FF2B5EF4-FFF2-40B4-BE49-F238E27FC236}">
                  <a16:creationId xmlns:a16="http://schemas.microsoft.com/office/drawing/2014/main" id="{3EEFB521-ED04-E342-832C-911DAA83D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92712" y="2720536"/>
              <a:ext cx="914400" cy="914400"/>
            </a:xfrm>
            <a:prstGeom prst="rect">
              <a:avLst/>
            </a:prstGeom>
          </p:spPr>
        </p:pic>
      </p:grpSp>
      <p:pic>
        <p:nvPicPr>
          <p:cNvPr id="62" name="Graphic 61" descr="Confused person">
            <a:extLst>
              <a:ext uri="{FF2B5EF4-FFF2-40B4-BE49-F238E27FC236}">
                <a16:creationId xmlns:a16="http://schemas.microsoft.com/office/drawing/2014/main" id="{5CA9FEDE-2079-7748-BC16-799BF6419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2191" y="5146589"/>
            <a:ext cx="914400" cy="914400"/>
          </a:xfrm>
          <a:prstGeom prst="rect">
            <a:avLst/>
          </a:prstGeom>
        </p:spPr>
      </p:pic>
      <p:pic>
        <p:nvPicPr>
          <p:cNvPr id="63" name="Graphic 62" descr="Aeroplane">
            <a:extLst>
              <a:ext uri="{FF2B5EF4-FFF2-40B4-BE49-F238E27FC236}">
                <a16:creationId xmlns:a16="http://schemas.microsoft.com/office/drawing/2014/main" id="{D9920006-22F2-3B44-9927-99B0E3E0A5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02191" y="3946042"/>
            <a:ext cx="914400" cy="914400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4D6329A-4DE6-FD48-BCF9-2C5A542717C5}"/>
              </a:ext>
            </a:extLst>
          </p:cNvPr>
          <p:cNvCxnSpPr>
            <a:cxnSpLocks/>
            <a:stCxn id="62" idx="0"/>
            <a:endCxn id="63" idx="2"/>
          </p:cNvCxnSpPr>
          <p:nvPr/>
        </p:nvCxnSpPr>
        <p:spPr>
          <a:xfrm flipV="1">
            <a:off x="9059391" y="4860442"/>
            <a:ext cx="0" cy="286147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AE187FA-F965-284F-B768-A81AEAD359E3}"/>
              </a:ext>
            </a:extLst>
          </p:cNvPr>
          <p:cNvCxnSpPr>
            <a:cxnSpLocks/>
            <a:stCxn id="63" idx="1"/>
            <a:endCxn id="52" idx="2"/>
          </p:cNvCxnSpPr>
          <p:nvPr/>
        </p:nvCxnSpPr>
        <p:spPr>
          <a:xfrm flipH="1" flipV="1">
            <a:off x="6883744" y="3634582"/>
            <a:ext cx="1718447" cy="7686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FECAB7B-9094-064B-83C4-1A393BBF121F}"/>
              </a:ext>
            </a:extLst>
          </p:cNvPr>
          <p:cNvCxnSpPr>
            <a:cxnSpLocks/>
            <a:stCxn id="63" idx="0"/>
            <a:endCxn id="53" idx="2"/>
          </p:cNvCxnSpPr>
          <p:nvPr/>
        </p:nvCxnSpPr>
        <p:spPr>
          <a:xfrm flipH="1" flipV="1">
            <a:off x="7964960" y="3634582"/>
            <a:ext cx="1094431" cy="3114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EC82146-08BC-D343-B531-D30C3FD641FF}"/>
              </a:ext>
            </a:extLst>
          </p:cNvPr>
          <p:cNvCxnSpPr>
            <a:cxnSpLocks/>
            <a:stCxn id="63" idx="0"/>
            <a:endCxn id="54" idx="2"/>
          </p:cNvCxnSpPr>
          <p:nvPr/>
        </p:nvCxnSpPr>
        <p:spPr>
          <a:xfrm flipH="1" flipV="1">
            <a:off x="9046176" y="3634582"/>
            <a:ext cx="13215" cy="3114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07E4687-6DBF-7447-98AB-C169E1F7F0C2}"/>
              </a:ext>
            </a:extLst>
          </p:cNvPr>
          <p:cNvCxnSpPr>
            <a:cxnSpLocks/>
            <a:stCxn id="63" idx="0"/>
            <a:endCxn id="55" idx="2"/>
          </p:cNvCxnSpPr>
          <p:nvPr/>
        </p:nvCxnSpPr>
        <p:spPr>
          <a:xfrm flipV="1">
            <a:off x="9059391" y="3634582"/>
            <a:ext cx="1068001" cy="3114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20D40B5-AF9C-CD4C-952D-0370BD6CEA3E}"/>
              </a:ext>
            </a:extLst>
          </p:cNvPr>
          <p:cNvCxnSpPr>
            <a:cxnSpLocks/>
            <a:stCxn id="63" idx="3"/>
            <a:endCxn id="56" idx="2"/>
          </p:cNvCxnSpPr>
          <p:nvPr/>
        </p:nvCxnSpPr>
        <p:spPr>
          <a:xfrm flipV="1">
            <a:off x="9516591" y="3634582"/>
            <a:ext cx="1692017" cy="7686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423165C-2C30-0343-B727-F111B89FD206}"/>
              </a:ext>
            </a:extLst>
          </p:cNvPr>
          <p:cNvSpPr txBox="1"/>
          <p:nvPr/>
        </p:nvSpPr>
        <p:spPr>
          <a:xfrm>
            <a:off x="9319570" y="5146588"/>
            <a:ext cx="2253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Which flight do I need</a:t>
            </a:r>
          </a:p>
          <a:p>
            <a:r>
              <a:rPr lang="en-GB"/>
              <a:t>to get access </a:t>
            </a:r>
          </a:p>
          <a:p>
            <a:r>
              <a:rPr lang="en-GB"/>
              <a:t>experimental data?</a:t>
            </a:r>
          </a:p>
        </p:txBody>
      </p:sp>
    </p:spTree>
    <p:extLst>
      <p:ext uri="{BB962C8B-B14F-4D97-AF65-F5344CB8AC3E}">
        <p14:creationId xmlns:p14="http://schemas.microsoft.com/office/powerpoint/2010/main" val="258839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0"/>
          <p:cNvSpPr txBox="1">
            <a:spLocks noGrp="1"/>
          </p:cNvSpPr>
          <p:nvPr>
            <p:ph type="title"/>
          </p:nvPr>
        </p:nvSpPr>
        <p:spPr>
          <a:xfrm>
            <a:off x="473825" y="365125"/>
            <a:ext cx="11313622" cy="1031413"/>
          </a:xfrm>
          <a:prstGeom prst="rect">
            <a:avLst/>
          </a:prstGeom>
          <a:solidFill>
            <a:srgbClr val="37A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sz="4000"/>
              <a:t>Where does Fusion sit in FAIR?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615A04-D012-481A-860F-F6E7F8307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5</a:t>
            </a:fld>
            <a:endParaRPr lang="sv-SE"/>
          </a:p>
        </p:txBody>
      </p:sp>
      <p:pic>
        <p:nvPicPr>
          <p:cNvPr id="19" name="Google Shape;133;p71">
            <a:extLst>
              <a:ext uri="{FF2B5EF4-FFF2-40B4-BE49-F238E27FC236}">
                <a16:creationId xmlns:a16="http://schemas.microsoft.com/office/drawing/2014/main" id="{37D97D32-85FB-1A40-9ED3-A1CF0660C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8239" y="1567385"/>
            <a:ext cx="7309981" cy="460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35;p71" descr="Close">
            <a:extLst>
              <a:ext uri="{FF2B5EF4-FFF2-40B4-BE49-F238E27FC236}">
                <a16:creationId xmlns:a16="http://schemas.microsoft.com/office/drawing/2014/main" id="{7DB2DEF1-4537-4143-A6F0-50CEFD5168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7497" y="1792154"/>
            <a:ext cx="1165383" cy="97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36;p71" descr="Close">
            <a:extLst>
              <a:ext uri="{FF2B5EF4-FFF2-40B4-BE49-F238E27FC236}">
                <a16:creationId xmlns:a16="http://schemas.microsoft.com/office/drawing/2014/main" id="{624E14CE-6CC3-D04A-8907-5867635FBD6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1398" y="1742277"/>
            <a:ext cx="1165383" cy="97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37;p71" descr="Close">
            <a:extLst>
              <a:ext uri="{FF2B5EF4-FFF2-40B4-BE49-F238E27FC236}">
                <a16:creationId xmlns:a16="http://schemas.microsoft.com/office/drawing/2014/main" id="{FAACB7B0-B8BE-F642-9376-F65D7B792C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0498" y="1690241"/>
            <a:ext cx="1165383" cy="97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38;p71" descr="Close">
            <a:extLst>
              <a:ext uri="{FF2B5EF4-FFF2-40B4-BE49-F238E27FC236}">
                <a16:creationId xmlns:a16="http://schemas.microsoft.com/office/drawing/2014/main" id="{28FF7515-C023-C54E-89DE-544734486F9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9338" y="2851065"/>
            <a:ext cx="1165383" cy="97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9;p71" descr="Close">
            <a:extLst>
              <a:ext uri="{FF2B5EF4-FFF2-40B4-BE49-F238E27FC236}">
                <a16:creationId xmlns:a16="http://schemas.microsoft.com/office/drawing/2014/main" id="{E7B2DA48-BFC0-F34C-B0EF-8F75DA5443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1333" y="2867313"/>
            <a:ext cx="1165383" cy="97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41;p71" descr="Close">
            <a:extLst>
              <a:ext uri="{FF2B5EF4-FFF2-40B4-BE49-F238E27FC236}">
                <a16:creationId xmlns:a16="http://schemas.microsoft.com/office/drawing/2014/main" id="{90A72D84-53C0-3745-8706-E2FD3F39C3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6056" y="3974150"/>
            <a:ext cx="1165383" cy="97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42;p71" descr="Close">
            <a:extLst>
              <a:ext uri="{FF2B5EF4-FFF2-40B4-BE49-F238E27FC236}">
                <a16:creationId xmlns:a16="http://schemas.microsoft.com/office/drawing/2014/main" id="{F2232EE8-EF24-EC41-9892-A5C7BCE09C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452" y="4037925"/>
            <a:ext cx="1165383" cy="97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43;p71" descr="Close">
            <a:extLst>
              <a:ext uri="{FF2B5EF4-FFF2-40B4-BE49-F238E27FC236}">
                <a16:creationId xmlns:a16="http://schemas.microsoft.com/office/drawing/2014/main" id="{11D7E706-26EE-2544-AD5D-A7A5F5C1E4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4066" y="3974150"/>
            <a:ext cx="1165383" cy="97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44;p71" descr="Close">
            <a:extLst>
              <a:ext uri="{FF2B5EF4-FFF2-40B4-BE49-F238E27FC236}">
                <a16:creationId xmlns:a16="http://schemas.microsoft.com/office/drawing/2014/main" id="{64DECD0C-C304-8E48-9130-39EA173BC80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8451" y="5123453"/>
            <a:ext cx="1165383" cy="97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45;p71" descr="Close">
            <a:extLst>
              <a:ext uri="{FF2B5EF4-FFF2-40B4-BE49-F238E27FC236}">
                <a16:creationId xmlns:a16="http://schemas.microsoft.com/office/drawing/2014/main" id="{6C27A1FC-3127-974E-A9EB-AF098B009B8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7842" y="5197299"/>
            <a:ext cx="1165383" cy="97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46;p71" descr="Close">
            <a:extLst>
              <a:ext uri="{FF2B5EF4-FFF2-40B4-BE49-F238E27FC236}">
                <a16:creationId xmlns:a16="http://schemas.microsoft.com/office/drawing/2014/main" id="{95F43C12-2250-CB40-A2FF-E2187B12E5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7497" y="5167298"/>
            <a:ext cx="1165383" cy="97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47;p71" descr="Tick">
            <a:extLst>
              <a:ext uri="{FF2B5EF4-FFF2-40B4-BE49-F238E27FC236}">
                <a16:creationId xmlns:a16="http://schemas.microsoft.com/office/drawing/2014/main" id="{91364B37-B9A5-B348-A85A-4AA59DF168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0168" y="1769144"/>
            <a:ext cx="979281" cy="82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49;p71" descr="Close">
            <a:extLst>
              <a:ext uri="{FF2B5EF4-FFF2-40B4-BE49-F238E27FC236}">
                <a16:creationId xmlns:a16="http://schemas.microsoft.com/office/drawing/2014/main" id="{287EFB98-42DB-1E43-8BF9-9B0D9BFBF3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9985" y="2888659"/>
            <a:ext cx="1165383" cy="97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54;p71" descr="Tick">
            <a:extLst>
              <a:ext uri="{FF2B5EF4-FFF2-40B4-BE49-F238E27FC236}">
                <a16:creationId xmlns:a16="http://schemas.microsoft.com/office/drawing/2014/main" id="{14A2854D-3A88-C840-A007-6D0FEA519B1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7500" y="2909805"/>
            <a:ext cx="979281" cy="82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45;p71" descr="Close">
            <a:extLst>
              <a:ext uri="{FF2B5EF4-FFF2-40B4-BE49-F238E27FC236}">
                <a16:creationId xmlns:a16="http://schemas.microsoft.com/office/drawing/2014/main" id="{35A5EFB5-F0C2-DA4F-A530-9B14AF8C01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9338" y="5167298"/>
            <a:ext cx="1165383" cy="97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0"/>
          <p:cNvSpPr txBox="1">
            <a:spLocks noGrp="1"/>
          </p:cNvSpPr>
          <p:nvPr>
            <p:ph type="title"/>
          </p:nvPr>
        </p:nvSpPr>
        <p:spPr>
          <a:xfrm>
            <a:off x="473825" y="365125"/>
            <a:ext cx="11313622" cy="1031413"/>
          </a:xfrm>
          <a:prstGeom prst="rect">
            <a:avLst/>
          </a:prstGeom>
          <a:solidFill>
            <a:srgbClr val="37A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sv-SE" sz="4000"/>
              <a:t>Fair for Fusion – </a:t>
            </a:r>
            <a:r>
              <a:rPr lang="sv-SE" sz="4000" err="1"/>
              <a:t>Open</a:t>
            </a:r>
            <a:r>
              <a:rPr lang="sv-SE" sz="4000"/>
              <a:t> Access for fusion data in </a:t>
            </a:r>
            <a:r>
              <a:rPr lang="sv-SE" sz="4000" err="1"/>
              <a:t>Europe</a:t>
            </a:r>
            <a:endParaRPr/>
          </a:p>
        </p:txBody>
      </p:sp>
      <p:sp>
        <p:nvSpPr>
          <p:cNvPr id="116" name="Google Shape;116;p70"/>
          <p:cNvSpPr txBox="1">
            <a:spLocks noGrp="1"/>
          </p:cNvSpPr>
          <p:nvPr>
            <p:ph type="body" idx="1"/>
          </p:nvPr>
        </p:nvSpPr>
        <p:spPr>
          <a:xfrm>
            <a:off x="150607" y="1396538"/>
            <a:ext cx="11636840" cy="478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1400"/>
              <a:t>Project duration: 24 </a:t>
            </a:r>
            <a:r>
              <a:rPr lang="sv-SE" sz="1400" err="1"/>
              <a:t>months</a:t>
            </a:r>
            <a:r>
              <a:rPr lang="sv-SE" sz="1400"/>
              <a:t> 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sv-SE" sz="1400"/>
              <a:t>(2019-2021)</a:t>
            </a:r>
            <a:endParaRPr/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1400"/>
              <a:t>Total budget: € 1 987 960</a:t>
            </a:r>
            <a:endParaRPr sz="18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sp>
        <p:nvSpPr>
          <p:cNvPr id="117" name="Google Shape;117;p70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118" name="Google Shape;118;p70"/>
          <p:cNvGraphicFramePr/>
          <p:nvPr>
            <p:extLst>
              <p:ext uri="{D42A27DB-BD31-4B8C-83A1-F6EECF244321}">
                <p14:modId xmlns:p14="http://schemas.microsoft.com/office/powerpoint/2010/main" val="3277367303"/>
              </p:ext>
            </p:extLst>
          </p:nvPr>
        </p:nvGraphicFramePr>
        <p:xfrm>
          <a:off x="3376002" y="1579418"/>
          <a:ext cx="8336614" cy="4480570"/>
        </p:xfrm>
        <a:graphic>
          <a:graphicData uri="http://schemas.openxmlformats.org/drawingml/2006/table">
            <a:tbl>
              <a:tblPr>
                <a:noFill/>
                <a:tableStyleId>{2E66D7F1-48D1-4CA0-AB7B-059B2A8F98D4}</a:tableStyleId>
              </a:tblPr>
              <a:tblGrid>
                <a:gridCol w="8336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78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 b="0" i="0" u="none" strike="noStrike" cap="none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Fair4Fusion </a:t>
                      </a:r>
                      <a:r>
                        <a:rPr lang="sv-SE" sz="1800" b="0" i="0" u="none" strike="noStrike" cap="none" err="1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</a:t>
                      </a:r>
                      <a:r>
                        <a:rPr lang="sv-SE" sz="1800" b="0" i="0" u="none" strike="noStrike" cap="none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0" i="0" u="none" strike="noStrike" cap="none" err="1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</a:t>
                      </a:r>
                      <a:r>
                        <a:rPr lang="sv-SE" sz="1800" b="0" i="0" u="none" strike="noStrike" cap="none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on:</a:t>
                      </a:r>
                      <a:endParaRPr sz="180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Comprehensive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assessments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FAIR data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requirements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data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issues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fusion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programme</a:t>
                      </a:r>
                      <a:endParaRPr sz="1800" b="0" i="0" u="none" strike="noStrike" cap="none">
                        <a:solidFill>
                          <a:srgbClr val="014C7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Recommendations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on the best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technical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approaches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providing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access to data </a:t>
                      </a:r>
                      <a:endParaRPr sz="180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Development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platforms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required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data policy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adapted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the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needs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fusion research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programme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endParaRPr sz="180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Pooling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talent and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knowledge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big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science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programmes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organisations </a:t>
                      </a:r>
                      <a:endParaRPr sz="1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4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14C7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 b="0" i="0" u="none" strike="noStrike" cap="none" err="1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</a:t>
                      </a:r>
                      <a:r>
                        <a:rPr lang="sv-SE" sz="1800" b="0" i="0" u="none" strike="noStrike" cap="none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</a:t>
                      </a:r>
                      <a:r>
                        <a:rPr lang="sv-SE" sz="1800" b="0" i="0" u="none" strike="noStrike" cap="none" err="1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objectives</a:t>
                      </a:r>
                      <a:r>
                        <a:rPr lang="sv-SE" sz="1800" b="0" i="0" u="none" strike="noStrike" cap="none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0" i="0" u="none" strike="noStrike" cap="none" err="1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sv-SE" sz="1800" b="0" i="0" u="none" strike="noStrike" cap="none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sz="180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Further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developing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platforms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needed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for an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data approach.</a:t>
                      </a:r>
                      <a:endParaRPr sz="180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Raising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profile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awareness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FAIR and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data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within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fusion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programme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80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Laying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foundations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for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implementing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data policy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adapted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the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needs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present and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especially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future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fusion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</a:t>
                      </a:r>
                      <a:r>
                        <a:rPr lang="sv-SE" sz="1800" b="1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research </a:t>
                      </a:r>
                      <a:r>
                        <a:rPr lang="sv-SE" sz="1800" b="1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programme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particularly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the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run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the operation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ITER from the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middle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decade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800" b="0" i="0" u="none" strike="noStrike" cap="none">
                        <a:solidFill>
                          <a:srgbClr val="014C7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9" name="Google Shape;119;p70"/>
          <p:cNvGraphicFramePr/>
          <p:nvPr>
            <p:extLst>
              <p:ext uri="{D42A27DB-BD31-4B8C-83A1-F6EECF244321}">
                <p14:modId xmlns:p14="http://schemas.microsoft.com/office/powerpoint/2010/main" val="2268142599"/>
              </p:ext>
            </p:extLst>
          </p:nvPr>
        </p:nvGraphicFramePr>
        <p:xfrm>
          <a:off x="381511" y="2422557"/>
          <a:ext cx="4686000" cy="2771825"/>
        </p:xfrm>
        <a:graphic>
          <a:graphicData uri="http://schemas.openxmlformats.org/drawingml/2006/table">
            <a:tbl>
              <a:tblPr>
                <a:noFill/>
                <a:tableStyleId>{2E66D7F1-48D1-4CA0-AB7B-059B2A8F98D4}</a:tableStyleId>
              </a:tblPr>
              <a:tblGrid>
                <a:gridCol w="46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 b="0" i="0" u="none" strike="noStrike" cap="none" err="1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Consortium</a:t>
                      </a:r>
                      <a:r>
                        <a:rPr lang="sv-SE" sz="18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7 partners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0" name="Google Shape;120;p70"/>
          <p:cNvGraphicFramePr/>
          <p:nvPr/>
        </p:nvGraphicFramePr>
        <p:xfrm>
          <a:off x="473825" y="5835356"/>
          <a:ext cx="8128000" cy="370850"/>
        </p:xfrm>
        <a:graphic>
          <a:graphicData uri="http://schemas.openxmlformats.org/drawingml/2006/table">
            <a:tbl>
              <a:tblPr>
                <a:noFill/>
                <a:tableStyleId>{2E66D7F1-48D1-4CA0-AB7B-059B2A8F98D4}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4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 website: </a:t>
                      </a:r>
                      <a:r>
                        <a:rPr lang="sv-SE" sz="1400" b="0" i="0" u="sng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https://fair4fusion.eu/</a:t>
                      </a:r>
                      <a:r>
                        <a:rPr lang="sv-SE" sz="1400" b="0" i="0" u="none" strike="noStrike" cap="none">
                          <a:solidFill>
                            <a:srgbClr val="014C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1" name="Google Shape;121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289" y="4467543"/>
            <a:ext cx="883490" cy="57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70" descr="En bild som visar text&#10;&#10;Beskrivning genererad med mycket hög exakth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475" y="5133970"/>
            <a:ext cx="656623" cy="76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1550" y="3975759"/>
            <a:ext cx="1587292" cy="75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2289" y="3446112"/>
            <a:ext cx="887412" cy="953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32068" y="3391133"/>
            <a:ext cx="1534839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92258" y="4636413"/>
            <a:ext cx="1527836" cy="55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61550" y="5226524"/>
            <a:ext cx="1558544" cy="5684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615A04-D012-481A-860F-F6E7F8307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041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85166"/>
            <a:ext cx="4491625" cy="336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1843" y="1882034"/>
            <a:ext cx="4491625" cy="336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1" descr="Clo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6273" y="2049047"/>
            <a:ext cx="716071" cy="71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1" descr="Clo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5976" y="2037304"/>
            <a:ext cx="716071" cy="71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1" descr="Clo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7093" y="2049046"/>
            <a:ext cx="716071" cy="71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1" descr="Clo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1895" y="2850615"/>
            <a:ext cx="716071" cy="71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1" descr="Clo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8363" y="2865126"/>
            <a:ext cx="716071" cy="71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1" descr="Clo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6273" y="3691322"/>
            <a:ext cx="716071" cy="71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1" descr="Clo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5976" y="3691322"/>
            <a:ext cx="716071" cy="71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1" descr="Clo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5679" y="3691322"/>
            <a:ext cx="716071" cy="71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1" descr="Clo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5976" y="4532030"/>
            <a:ext cx="716071" cy="71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1" descr="Clo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4361" y="4532030"/>
            <a:ext cx="716071" cy="71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1" descr="Clo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6272" y="4507401"/>
            <a:ext cx="716071" cy="71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1" descr="Ti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2784" y="2151655"/>
            <a:ext cx="601720" cy="6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1" descr="Ti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4157" y="4618516"/>
            <a:ext cx="601720" cy="6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1" descr="Clo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6189" y="2879638"/>
            <a:ext cx="716071" cy="71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1" descr="Ti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7743" y="2151655"/>
            <a:ext cx="601720" cy="6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1" descr="Ti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344" y="2106221"/>
            <a:ext cx="601720" cy="6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1" descr="Ti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6795" y="2106221"/>
            <a:ext cx="601720" cy="6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1" descr="Ti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67194" y="2151655"/>
            <a:ext cx="601720" cy="6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1" descr="Ti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9320" y="2905513"/>
            <a:ext cx="601720" cy="6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1" descr="Ti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6795" y="2932128"/>
            <a:ext cx="601720" cy="6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1" descr="Ti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1687" y="2964966"/>
            <a:ext cx="601720" cy="6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1" descr="Ti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7582" y="2905513"/>
            <a:ext cx="601720" cy="6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1" descr="Ti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344" y="3762004"/>
            <a:ext cx="601720" cy="6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1" descr="Ti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344" y="4619754"/>
            <a:ext cx="601720" cy="6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1" descr="Ti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05585" y="4589205"/>
            <a:ext cx="601720" cy="6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1" descr="Ti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7743" y="4564576"/>
            <a:ext cx="601720" cy="6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1" descr="Ti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52666" y="4571900"/>
            <a:ext cx="601720" cy="6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1" descr="Clo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6963" y="2785818"/>
            <a:ext cx="716071" cy="71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1" descr="Clo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9619" y="3704828"/>
            <a:ext cx="716071" cy="71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1" descr="Clo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4918" y="3704828"/>
            <a:ext cx="716071" cy="71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1"/>
          <p:cNvSpPr/>
          <p:nvPr/>
        </p:nvSpPr>
        <p:spPr>
          <a:xfrm>
            <a:off x="728361" y="5219632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Magnifying glass, Tap, Gears set, Recycle sign, Storage, Infinity, Discussion, Shield, and Man User icons made by </a:t>
            </a:r>
            <a:r>
              <a:rPr lang="sv-SE" sz="800" b="0" i="0" u="sng" strike="noStrike" cap="none">
                <a:solidFill>
                  <a:srgbClr val="002F56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sv-SE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from </a:t>
            </a:r>
            <a:r>
              <a:rPr lang="sv-SE" sz="800" b="0" i="0" u="sng" strike="noStrike" cap="none">
                <a:solidFill>
                  <a:srgbClr val="002F56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www.flaticon.com</a:t>
            </a:r>
            <a:r>
              <a:rPr lang="sv-SE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are licensed by </a:t>
            </a:r>
            <a:r>
              <a:rPr lang="sv-SE" sz="800" b="0" i="0" u="sng" strike="noStrike" cap="none">
                <a:solidFill>
                  <a:srgbClr val="002F56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3.0 BY</a:t>
            </a:r>
            <a:r>
              <a:rPr lang="sv-SE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All other icons made by ARDC. Entire FAIR resources graphic is licensed under a </a:t>
            </a:r>
            <a:r>
              <a:rPr lang="sv-SE" sz="800" b="0" i="0" u="sng" strike="noStrike" cap="none">
                <a:solidFill>
                  <a:srgbClr val="002F56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 License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1"/>
          <p:cNvSpPr/>
          <p:nvPr/>
        </p:nvSpPr>
        <p:spPr>
          <a:xfrm>
            <a:off x="5392192" y="3183495"/>
            <a:ext cx="1009388" cy="79540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F4F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FA528B-BF0D-4594-B3C5-846539136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7</a:t>
            </a:fld>
            <a:endParaRPr lang="sv-SE"/>
          </a:p>
        </p:txBody>
      </p:sp>
      <p:sp>
        <p:nvSpPr>
          <p:cNvPr id="40" name="Google Shape;115;p70">
            <a:extLst>
              <a:ext uri="{FF2B5EF4-FFF2-40B4-BE49-F238E27FC236}">
                <a16:creationId xmlns:a16="http://schemas.microsoft.com/office/drawing/2014/main" id="{40C43F35-797B-D74A-8CAC-F50A86F04583}"/>
              </a:ext>
            </a:extLst>
          </p:cNvPr>
          <p:cNvSpPr txBox="1">
            <a:spLocks/>
          </p:cNvSpPr>
          <p:nvPr/>
        </p:nvSpPr>
        <p:spPr>
          <a:xfrm>
            <a:off x="473825" y="365125"/>
            <a:ext cx="11313622" cy="1031413"/>
          </a:xfrm>
          <a:prstGeom prst="rect">
            <a:avLst/>
          </a:prstGeom>
          <a:solidFill>
            <a:srgbClr val="37A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3BF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37A3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-SE">
                <a:solidFill>
                  <a:schemeClr val="bg1"/>
                </a:solidFill>
              </a:rPr>
              <a:t>Fair4Fusion ambition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D0FCDF-D2D3-8649-9542-1A0BD44332AA}"/>
              </a:ext>
            </a:extLst>
          </p:cNvPr>
          <p:cNvSpPr/>
          <p:nvPr/>
        </p:nvSpPr>
        <p:spPr>
          <a:xfrm>
            <a:off x="4080076" y="562779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we have addressed issues of community standards and metadata always available and linked metadata in year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72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572717" y="1374905"/>
            <a:ext cx="1757123" cy="1125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2"/>
          <p:cNvSpPr txBox="1"/>
          <p:nvPr/>
        </p:nvSpPr>
        <p:spPr>
          <a:xfrm>
            <a:off x="432148" y="5974915"/>
            <a:ext cx="51651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Torus Image © </a:t>
            </a:r>
            <a:r>
              <a:rPr lang="sv-SE" sz="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Leonid_2</a:t>
            </a:r>
            <a:r>
              <a:rPr lang="sv-SE" sz="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v-SE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licensed under the </a:t>
            </a:r>
            <a:r>
              <a:rPr lang="sv-SE" sz="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</a:t>
            </a:r>
            <a:r>
              <a:rPr lang="sv-SE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sv-SE" sz="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Attribution-Share Alike 3.0 Unported</a:t>
            </a:r>
            <a:r>
              <a:rPr lang="sv-SE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license</a:t>
            </a:r>
            <a:endParaRPr/>
          </a:p>
        </p:txBody>
      </p:sp>
      <p:pic>
        <p:nvPicPr>
          <p:cNvPr id="175" name="Google Shape;175;p72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572717" y="2384685"/>
            <a:ext cx="1757123" cy="112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2"/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2717" y="3394465"/>
            <a:ext cx="1757123" cy="112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717" y="4404245"/>
            <a:ext cx="1757123" cy="112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2"/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29" y="3061239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72"/>
          <p:cNvCxnSpPr>
            <a:stCxn id="178" idx="0"/>
            <a:endCxn id="173" idx="3"/>
          </p:cNvCxnSpPr>
          <p:nvPr/>
        </p:nvCxnSpPr>
        <p:spPr>
          <a:xfrm rot="5400000" flipH="1">
            <a:off x="2454779" y="1812489"/>
            <a:ext cx="1123800" cy="1373700"/>
          </a:xfrm>
          <a:prstGeom prst="bentConnector2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0" name="Google Shape;180;p72"/>
          <p:cNvCxnSpPr>
            <a:endCxn id="175" idx="3"/>
          </p:cNvCxnSpPr>
          <p:nvPr/>
        </p:nvCxnSpPr>
        <p:spPr>
          <a:xfrm rot="10800000">
            <a:off x="2329841" y="2947233"/>
            <a:ext cx="916489" cy="40640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1" name="Google Shape;181;p72"/>
          <p:cNvCxnSpPr>
            <a:endCxn id="176" idx="3"/>
          </p:cNvCxnSpPr>
          <p:nvPr/>
        </p:nvCxnSpPr>
        <p:spPr>
          <a:xfrm rot="10800000" flipV="1">
            <a:off x="2329840" y="3664613"/>
            <a:ext cx="916488" cy="29239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2" name="Google Shape;182;p72"/>
          <p:cNvCxnSpPr>
            <a:stCxn id="178" idx="2"/>
            <a:endCxn id="177" idx="3"/>
          </p:cNvCxnSpPr>
          <p:nvPr/>
        </p:nvCxnSpPr>
        <p:spPr>
          <a:xfrm rot="5400000">
            <a:off x="2521079" y="3784389"/>
            <a:ext cx="991200" cy="1373700"/>
          </a:xfrm>
          <a:prstGeom prst="bentConnector2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83" name="Google Shape;183;p72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9596677" y="1374905"/>
            <a:ext cx="1757123" cy="112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2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9596677" y="2384685"/>
            <a:ext cx="1757123" cy="112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2"/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9596677" y="3394465"/>
            <a:ext cx="1757123" cy="112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6677" y="4404245"/>
            <a:ext cx="1757123" cy="112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2"/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55" y="3052581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72"/>
          <p:cNvCxnSpPr>
            <a:cxnSpLocks/>
          </p:cNvCxnSpPr>
          <p:nvPr/>
        </p:nvCxnSpPr>
        <p:spPr>
          <a:xfrm>
            <a:off x="6490322" y="3509738"/>
            <a:ext cx="670200" cy="87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0" name="Google Shape;190;p72"/>
          <p:cNvCxnSpPr>
            <a:cxnSpLocks/>
            <a:endCxn id="183" idx="1"/>
          </p:cNvCxnSpPr>
          <p:nvPr/>
        </p:nvCxnSpPr>
        <p:spPr>
          <a:xfrm rot="10800000" flipH="1">
            <a:off x="8967939" y="1937438"/>
            <a:ext cx="628800" cy="1581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1" name="Google Shape;191;p72"/>
          <p:cNvCxnSpPr>
            <a:cxnSpLocks/>
            <a:endCxn id="184" idx="1"/>
          </p:cNvCxnSpPr>
          <p:nvPr/>
        </p:nvCxnSpPr>
        <p:spPr>
          <a:xfrm rot="10800000" flipH="1">
            <a:off x="8967939" y="2947238"/>
            <a:ext cx="628800" cy="571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2" name="Google Shape;192;p72"/>
          <p:cNvCxnSpPr>
            <a:cxnSpLocks/>
            <a:endCxn id="185" idx="1"/>
          </p:cNvCxnSpPr>
          <p:nvPr/>
        </p:nvCxnSpPr>
        <p:spPr>
          <a:xfrm>
            <a:off x="8967939" y="3518438"/>
            <a:ext cx="628800" cy="438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3" name="Google Shape;193;p72"/>
          <p:cNvCxnSpPr>
            <a:cxnSpLocks/>
            <a:endCxn id="186" idx="1"/>
          </p:cNvCxnSpPr>
          <p:nvPr/>
        </p:nvCxnSpPr>
        <p:spPr>
          <a:xfrm>
            <a:off x="8967939" y="3518438"/>
            <a:ext cx="628800" cy="14484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4" name="Google Shape;194;p72"/>
          <p:cNvSpPr/>
          <p:nvPr/>
        </p:nvSpPr>
        <p:spPr>
          <a:xfrm>
            <a:off x="4504847" y="3120736"/>
            <a:ext cx="1009388" cy="79540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F4F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EDC327-0286-4154-8C1F-00F80522C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8</a:t>
            </a:fld>
            <a:endParaRPr lang="sv-SE"/>
          </a:p>
        </p:txBody>
      </p:sp>
      <p:sp>
        <p:nvSpPr>
          <p:cNvPr id="29" name="Google Shape;205;p74">
            <a:extLst>
              <a:ext uri="{FF2B5EF4-FFF2-40B4-BE49-F238E27FC236}">
                <a16:creationId xmlns:a16="http://schemas.microsoft.com/office/drawing/2014/main" id="{0D01B257-2C2E-F248-82AA-E796242703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825" y="365125"/>
            <a:ext cx="11313622" cy="1031413"/>
          </a:xfrm>
          <a:prstGeom prst="rect">
            <a:avLst/>
          </a:prstGeom>
          <a:solidFill>
            <a:srgbClr val="37A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sv-SE" err="1">
                <a:solidFill>
                  <a:schemeClr val="bg1"/>
                </a:solidFill>
              </a:rPr>
              <a:t>Goals</a:t>
            </a:r>
            <a:r>
              <a:rPr lang="sv-SE"/>
              <a:t> outputs: Fair for fusion innovation  </a:t>
            </a:r>
            <a:endParaRPr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60C391E9-EB71-7548-A3E8-11ECAEF4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00" y="2947233"/>
            <a:ext cx="1743458" cy="111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FD5CC87D-6998-5944-A7C5-FCEBE2B9055E}"/>
              </a:ext>
            </a:extLst>
          </p:cNvPr>
          <p:cNvSpPr/>
          <p:nvPr/>
        </p:nvSpPr>
        <p:spPr>
          <a:xfrm>
            <a:off x="5717454" y="3461540"/>
            <a:ext cx="729602" cy="27014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4"/>
          <p:cNvSpPr txBox="1">
            <a:spLocks noGrp="1"/>
          </p:cNvSpPr>
          <p:nvPr>
            <p:ph type="title"/>
          </p:nvPr>
        </p:nvSpPr>
        <p:spPr>
          <a:xfrm>
            <a:off x="473825" y="365125"/>
            <a:ext cx="11313622" cy="1031413"/>
          </a:xfrm>
          <a:prstGeom prst="rect">
            <a:avLst/>
          </a:prstGeom>
          <a:solidFill>
            <a:srgbClr val="37A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sv-SE" err="1"/>
              <a:t>Expected</a:t>
            </a:r>
            <a:r>
              <a:rPr lang="sv-SE"/>
              <a:t> outputs: Fair for fusion innovation  </a:t>
            </a:r>
            <a:endParaRPr/>
          </a:p>
        </p:txBody>
      </p:sp>
      <p:sp>
        <p:nvSpPr>
          <p:cNvPr id="206" name="Google Shape;206;p74"/>
          <p:cNvSpPr txBox="1">
            <a:spLocks noGrp="1"/>
          </p:cNvSpPr>
          <p:nvPr>
            <p:ph type="body" idx="1"/>
          </p:nvPr>
        </p:nvSpPr>
        <p:spPr>
          <a:xfrm>
            <a:off x="264275" y="1566718"/>
            <a:ext cx="11313622" cy="45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sv-SE" sz="2400" b="1" err="1"/>
              <a:t>Develop</a:t>
            </a:r>
            <a:r>
              <a:rPr lang="sv-SE" sz="2400" b="1"/>
              <a:t> Tools and </a:t>
            </a:r>
            <a:r>
              <a:rPr lang="sv-SE" sz="2400" b="1" err="1"/>
              <a:t>Platform</a:t>
            </a:r>
            <a:r>
              <a:rPr lang="sv-SE" sz="2400" b="1"/>
              <a:t> </a:t>
            </a:r>
            <a:r>
              <a:rPr lang="sv-SE" sz="2400" b="1" err="1"/>
              <a:t>needed</a:t>
            </a:r>
            <a:r>
              <a:rPr lang="sv-SE" sz="2400" b="1"/>
              <a:t> for an </a:t>
            </a:r>
            <a:r>
              <a:rPr lang="sv-SE" sz="2400" b="1" err="1"/>
              <a:t>open</a:t>
            </a:r>
            <a:r>
              <a:rPr lang="sv-SE" sz="2400" b="1"/>
              <a:t> data approach</a:t>
            </a:r>
            <a:endParaRPr sz="4000"/>
          </a:p>
          <a:p>
            <a:pPr marL="463550" lvl="0" indent="-28575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sv-SE" sz="2400" err="1"/>
              <a:t>Evolving</a:t>
            </a:r>
            <a:r>
              <a:rPr lang="sv-SE" sz="2400"/>
              <a:t> </a:t>
            </a:r>
            <a:r>
              <a:rPr lang="sv-SE" sz="2400" err="1"/>
              <a:t>existing</a:t>
            </a:r>
            <a:r>
              <a:rPr lang="sv-SE" sz="2400"/>
              <a:t> data </a:t>
            </a:r>
            <a:r>
              <a:rPr lang="sv-SE" sz="2400" err="1"/>
              <a:t>towards</a:t>
            </a:r>
            <a:r>
              <a:rPr lang="sv-SE" sz="2400"/>
              <a:t> </a:t>
            </a:r>
            <a:r>
              <a:rPr lang="sv-SE" sz="2400" b="1"/>
              <a:t>FAIR data </a:t>
            </a:r>
            <a:r>
              <a:rPr lang="sv-SE" sz="2400" b="1" err="1"/>
              <a:t>compliance</a:t>
            </a:r>
            <a:r>
              <a:rPr lang="sv-SE" sz="2400" b="1"/>
              <a:t> </a:t>
            </a:r>
          </a:p>
          <a:p>
            <a:pPr marL="463550" lvl="0" indent="-28575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sv-SE" sz="2400" b="1"/>
              <a:t>Tools and </a:t>
            </a:r>
            <a:r>
              <a:rPr lang="sv-SE" sz="2400" b="1" err="1"/>
              <a:t>platform</a:t>
            </a:r>
            <a:r>
              <a:rPr lang="sv-SE" sz="2400"/>
              <a:t> to </a:t>
            </a:r>
            <a:r>
              <a:rPr lang="sv-SE" sz="2400" err="1"/>
              <a:t>demonstrate</a:t>
            </a:r>
            <a:r>
              <a:rPr lang="sv-SE" sz="2400"/>
              <a:t> the </a:t>
            </a:r>
            <a:r>
              <a:rPr lang="sv-SE" sz="2400" err="1"/>
              <a:t>benefits</a:t>
            </a:r>
            <a:r>
              <a:rPr lang="sv-SE" sz="2400"/>
              <a:t> </a:t>
            </a:r>
            <a:r>
              <a:rPr lang="sv-SE" sz="2400" err="1"/>
              <a:t>of</a:t>
            </a:r>
            <a:r>
              <a:rPr lang="sv-SE" sz="2400"/>
              <a:t> FAIR</a:t>
            </a:r>
          </a:p>
          <a:p>
            <a:pPr marL="463550" lvl="0" indent="-285750" algn="just">
              <a:lnSpc>
                <a:spcPct val="80000"/>
              </a:lnSpc>
              <a:buSzPts val="1600"/>
            </a:pPr>
            <a:r>
              <a:rPr lang="sv-SE" sz="2400" err="1"/>
              <a:t>Increase</a:t>
            </a:r>
            <a:r>
              <a:rPr lang="sv-SE" sz="2400"/>
              <a:t> Trust in data by </a:t>
            </a:r>
            <a:r>
              <a:rPr lang="sv-SE" sz="2400" err="1"/>
              <a:t>including</a:t>
            </a:r>
            <a:r>
              <a:rPr lang="sv-SE" sz="2400"/>
              <a:t> relevant </a:t>
            </a:r>
            <a:r>
              <a:rPr lang="sv-SE" sz="2400" err="1"/>
              <a:t>provenance</a:t>
            </a:r>
            <a:r>
              <a:rPr lang="sv-SE" sz="2400"/>
              <a:t> information - a </a:t>
            </a:r>
            <a:r>
              <a:rPr lang="sv-SE" sz="2400" err="1"/>
              <a:t>well-defined</a:t>
            </a:r>
            <a:r>
              <a:rPr lang="sv-SE" sz="2400"/>
              <a:t> </a:t>
            </a:r>
            <a:r>
              <a:rPr lang="sv-SE" sz="2400" b="1"/>
              <a:t>metadata schema </a:t>
            </a:r>
          </a:p>
          <a:p>
            <a:pPr marL="463550" lvl="0" indent="-285750" algn="just">
              <a:lnSpc>
                <a:spcPct val="80000"/>
              </a:lnSpc>
              <a:buSzPts val="1600"/>
            </a:pPr>
            <a:r>
              <a:rPr lang="sv-SE" sz="2400" err="1"/>
              <a:t>Allow</a:t>
            </a:r>
            <a:r>
              <a:rPr lang="sv-SE" sz="2400"/>
              <a:t> </a:t>
            </a:r>
            <a:r>
              <a:rPr lang="sv-SE" sz="2400" b="1"/>
              <a:t>for </a:t>
            </a:r>
            <a:r>
              <a:rPr lang="sv-SE" sz="2400" b="1" err="1"/>
              <a:t>easy</a:t>
            </a:r>
            <a:r>
              <a:rPr lang="sv-SE" sz="2400" b="1"/>
              <a:t> cross site data </a:t>
            </a:r>
            <a:r>
              <a:rPr lang="sv-SE" sz="2400" b="1" err="1"/>
              <a:t>identification</a:t>
            </a:r>
            <a:r>
              <a:rPr lang="sv-SE" sz="2400" b="1"/>
              <a:t> and access</a:t>
            </a:r>
            <a:r>
              <a:rPr lang="sv-SE" sz="2400"/>
              <a:t>, </a:t>
            </a:r>
            <a:r>
              <a:rPr lang="sv-SE" sz="2400" err="1"/>
              <a:t>with</a:t>
            </a:r>
            <a:r>
              <a:rPr lang="sv-SE" sz="2400"/>
              <a:t> a flexible approach to data </a:t>
            </a:r>
            <a:r>
              <a:rPr lang="sv-SE" sz="2400" err="1"/>
              <a:t>delivery</a:t>
            </a:r>
            <a:r>
              <a:rPr lang="sv-SE" sz="2400"/>
              <a:t>. </a:t>
            </a:r>
            <a:endParaRPr sz="4000"/>
          </a:p>
          <a:p>
            <a:pPr marL="463550" lvl="0" indent="-18415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lang="en-US" sz="2400"/>
          </a:p>
          <a:p>
            <a:pPr marL="17780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sv-SE" sz="2400" b="1" err="1"/>
              <a:t>Raise</a:t>
            </a:r>
            <a:r>
              <a:rPr lang="sv-SE" sz="2400" b="1"/>
              <a:t> the </a:t>
            </a:r>
            <a:r>
              <a:rPr lang="sv-SE" sz="2400" b="1" err="1"/>
              <a:t>profile</a:t>
            </a:r>
            <a:r>
              <a:rPr lang="sv-SE" sz="2400" b="1"/>
              <a:t> and </a:t>
            </a:r>
            <a:r>
              <a:rPr lang="sv-SE" sz="2400" b="1" err="1"/>
              <a:t>awareness</a:t>
            </a:r>
            <a:r>
              <a:rPr lang="sv-SE" sz="2400" b="1"/>
              <a:t> </a:t>
            </a:r>
            <a:r>
              <a:rPr lang="sv-SE" sz="2400" b="1" err="1"/>
              <a:t>of</a:t>
            </a:r>
            <a:r>
              <a:rPr lang="sv-SE" sz="2400" b="1"/>
              <a:t> FAIR data </a:t>
            </a:r>
            <a:r>
              <a:rPr lang="sv-SE" sz="2400" b="1" err="1"/>
              <a:t>within</a:t>
            </a:r>
            <a:r>
              <a:rPr lang="sv-SE" sz="2400" b="1"/>
              <a:t> the fusion program</a:t>
            </a:r>
            <a:endParaRPr lang="sv-SE" sz="4000"/>
          </a:p>
          <a:p>
            <a:pPr marL="17780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400"/>
          </a:p>
          <a:p>
            <a:pPr marL="17780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sv-SE" sz="2400" b="1" err="1"/>
              <a:t>Lay</a:t>
            </a:r>
            <a:r>
              <a:rPr lang="sv-SE" sz="2400" b="1"/>
              <a:t> the </a:t>
            </a:r>
            <a:r>
              <a:rPr lang="sv-SE" sz="2400" b="1" err="1"/>
              <a:t>foundations</a:t>
            </a:r>
            <a:r>
              <a:rPr lang="sv-SE" sz="2400" b="1"/>
              <a:t> for </a:t>
            </a:r>
            <a:r>
              <a:rPr lang="sv-SE" sz="2400" b="1" err="1"/>
              <a:t>implementing</a:t>
            </a:r>
            <a:r>
              <a:rPr lang="sv-SE" sz="2400" b="1"/>
              <a:t> an </a:t>
            </a:r>
            <a:r>
              <a:rPr lang="sv-SE" sz="2400" b="1" err="1"/>
              <a:t>open</a:t>
            </a:r>
            <a:r>
              <a:rPr lang="sv-SE" sz="2400" b="1"/>
              <a:t> data policy </a:t>
            </a:r>
            <a:r>
              <a:rPr lang="sv-SE" sz="2400" b="1" err="1"/>
              <a:t>particularly</a:t>
            </a:r>
            <a:r>
              <a:rPr lang="sv-SE" sz="2400" b="1"/>
              <a:t> in the </a:t>
            </a:r>
            <a:r>
              <a:rPr lang="sv-SE" sz="2400" b="1" err="1"/>
              <a:t>run</a:t>
            </a:r>
            <a:r>
              <a:rPr lang="sv-SE" sz="2400" b="1"/>
              <a:t> </a:t>
            </a:r>
            <a:r>
              <a:rPr lang="sv-SE" sz="2400" b="1" err="1"/>
              <a:t>up</a:t>
            </a:r>
            <a:r>
              <a:rPr lang="sv-SE" sz="2400" b="1"/>
              <a:t> to ITER</a:t>
            </a:r>
            <a:endParaRPr sz="4000"/>
          </a:p>
          <a:p>
            <a:pPr marL="4635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sv-SE" sz="2400" err="1"/>
              <a:t>Ensure</a:t>
            </a:r>
            <a:r>
              <a:rPr lang="sv-SE" sz="2400"/>
              <a:t> </a:t>
            </a:r>
            <a:r>
              <a:rPr lang="sv-SE" sz="2400" b="1" err="1"/>
              <a:t>policies</a:t>
            </a:r>
            <a:r>
              <a:rPr lang="sv-SE" sz="2400"/>
              <a:t> </a:t>
            </a:r>
            <a:r>
              <a:rPr lang="sv-SE" sz="2400" err="1"/>
              <a:t>meet</a:t>
            </a:r>
            <a:r>
              <a:rPr lang="sv-SE" sz="2400"/>
              <a:t> </a:t>
            </a:r>
            <a:r>
              <a:rPr lang="sv-SE" sz="2400" err="1"/>
              <a:t>both</a:t>
            </a:r>
            <a:r>
              <a:rPr lang="sv-SE" sz="2400"/>
              <a:t> FAIR </a:t>
            </a:r>
            <a:r>
              <a:rPr lang="sv-SE" sz="2400" err="1"/>
              <a:t>requirements</a:t>
            </a:r>
            <a:r>
              <a:rPr lang="sv-SE" sz="2400"/>
              <a:t> and data is ‘as </a:t>
            </a:r>
            <a:r>
              <a:rPr lang="sv-SE" sz="2400" err="1"/>
              <a:t>open</a:t>
            </a:r>
            <a:r>
              <a:rPr lang="sv-SE" sz="2400"/>
              <a:t> as </a:t>
            </a:r>
            <a:r>
              <a:rPr lang="sv-SE" sz="2400" err="1"/>
              <a:t>possible</a:t>
            </a:r>
            <a:r>
              <a:rPr lang="sv-SE" sz="2400"/>
              <a:t>, as </a:t>
            </a:r>
            <a:r>
              <a:rPr lang="sv-SE" sz="2400" err="1"/>
              <a:t>closed</a:t>
            </a:r>
            <a:r>
              <a:rPr lang="sv-SE" sz="2400"/>
              <a:t> as </a:t>
            </a:r>
            <a:r>
              <a:rPr lang="sv-SE" sz="2400" err="1"/>
              <a:t>necessary</a:t>
            </a:r>
            <a:r>
              <a:rPr lang="sv-SE" sz="2400"/>
              <a:t>’</a:t>
            </a:r>
          </a:p>
          <a:p>
            <a:pPr marL="4635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sv-SE" sz="2400" err="1"/>
              <a:t>Ensure</a:t>
            </a:r>
            <a:r>
              <a:rPr lang="sv-SE" sz="2400"/>
              <a:t> the </a:t>
            </a:r>
            <a:r>
              <a:rPr lang="sv-SE" sz="2400" b="1" err="1"/>
              <a:t>architecture</a:t>
            </a:r>
            <a:r>
              <a:rPr lang="sv-SE" sz="2400"/>
              <a:t> </a:t>
            </a:r>
            <a:r>
              <a:rPr lang="sv-SE" sz="2400" err="1"/>
              <a:t>meets</a:t>
            </a:r>
            <a:r>
              <a:rPr lang="sv-SE" sz="2400"/>
              <a:t> </a:t>
            </a:r>
            <a:r>
              <a:rPr lang="sv-SE" sz="2400" err="1"/>
              <a:t>user</a:t>
            </a:r>
            <a:r>
              <a:rPr lang="sv-SE" sz="2400"/>
              <a:t> </a:t>
            </a:r>
            <a:r>
              <a:rPr lang="sv-SE" sz="2400" err="1"/>
              <a:t>requirements</a:t>
            </a:r>
            <a:r>
              <a:rPr lang="sv-SE" sz="2400"/>
              <a:t> in terms </a:t>
            </a:r>
            <a:r>
              <a:rPr lang="sv-SE" sz="2400" err="1"/>
              <a:t>of</a:t>
            </a:r>
            <a:r>
              <a:rPr lang="sv-SE" sz="2400"/>
              <a:t> </a:t>
            </a:r>
            <a:r>
              <a:rPr lang="sv-SE" sz="2400" err="1"/>
              <a:t>scalability</a:t>
            </a:r>
            <a:r>
              <a:rPr lang="sv-SE" sz="2400"/>
              <a:t>, </a:t>
            </a:r>
            <a:r>
              <a:rPr lang="sv-SE" sz="2400" err="1"/>
              <a:t>flexibility</a:t>
            </a:r>
            <a:r>
              <a:rPr lang="sv-SE" sz="2400"/>
              <a:t> and </a:t>
            </a:r>
            <a:r>
              <a:rPr lang="sv-SE" sz="2400" err="1"/>
              <a:t>ease</a:t>
            </a:r>
            <a:r>
              <a:rPr lang="sv-SE" sz="2400"/>
              <a:t> </a:t>
            </a:r>
            <a:r>
              <a:rPr lang="sv-SE" sz="2400" err="1"/>
              <a:t>of</a:t>
            </a:r>
            <a:r>
              <a:rPr lang="sv-SE" sz="2400"/>
              <a:t> </a:t>
            </a:r>
            <a:r>
              <a:rPr lang="sv-SE" sz="2400" err="1"/>
              <a:t>use</a:t>
            </a:r>
            <a:r>
              <a:rPr lang="sv-SE" sz="240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E5813B-9131-4FD3-B90E-878B9E426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4FD56-836A-42AA-BA96-FC0E3E4A21F2}" type="slidenum">
              <a:rPr lang="sv-SE" smtClean="0"/>
              <a:t>9</a:t>
            </a:fld>
            <a:endParaRPr lang="sv-S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1567</Words>
  <Application>Microsoft Macintosh PowerPoint</Application>
  <PresentationFormat>Widescreen</PresentationFormat>
  <Paragraphs>217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Custom Design</vt:lpstr>
      <vt:lpstr>1_Custom Design</vt:lpstr>
      <vt:lpstr>Making Fusion Data FAIR as a prerequisite to using Open Cloud Resources</vt:lpstr>
      <vt:lpstr>Background</vt:lpstr>
      <vt:lpstr>Context and activities</vt:lpstr>
      <vt:lpstr>Fusion vs other Big Science</vt:lpstr>
      <vt:lpstr>Where does Fusion sit in FAIR?</vt:lpstr>
      <vt:lpstr>Fair for Fusion – Open Access for fusion data in Europe</vt:lpstr>
      <vt:lpstr>PowerPoint Presentation</vt:lpstr>
      <vt:lpstr>Goals outputs: Fair for fusion innovation  </vt:lpstr>
      <vt:lpstr>Expected outputs: Fair for fusion innovation  </vt:lpstr>
      <vt:lpstr>PowerPoint Presentation</vt:lpstr>
      <vt:lpstr>Data Identification and Policy Landscape</vt:lpstr>
      <vt:lpstr>Use Case Definitions</vt:lpstr>
      <vt:lpstr>Requirements Specification </vt:lpstr>
      <vt:lpstr>Functionalities list - categories</vt:lpstr>
      <vt:lpstr>Investigation of other platforms</vt:lpstr>
      <vt:lpstr>Architectural Blueprint for Fusion Open Data Framework</vt:lpstr>
      <vt:lpstr>Draft Blueprint Architecture</vt:lpstr>
      <vt:lpstr>Technology Survey and Evaluation</vt:lpstr>
      <vt:lpstr>Metadata Standards and Ontology Mapping </vt:lpstr>
      <vt:lpstr>Data Interoperability 4 FAIR and Open Data </vt:lpstr>
      <vt:lpstr>Standardised Models of Provenance</vt:lpstr>
      <vt:lpstr>Fair4Fusion Demonstrators</vt:lpstr>
      <vt:lpstr>PowerPoint Presentation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EC Periodic Reporting</dc:title>
  <dc:creator>Susanne Ingmansson</dc:creator>
  <cp:lastModifiedBy>Marcinp</cp:lastModifiedBy>
  <cp:revision>65</cp:revision>
  <dcterms:created xsi:type="dcterms:W3CDTF">2020-09-14T09:23:48Z</dcterms:created>
  <dcterms:modified xsi:type="dcterms:W3CDTF">2020-11-02T11:34:30Z</dcterms:modified>
</cp:coreProperties>
</file>