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5143500" cy="9144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E7D47B-C169-4D6E-8A77-6D80432DD9AE}" type="datetimeFigureOut">
              <a:rPr lang="it-IT"/>
              <a:t>29/10/2020</a:t>
            </a:fld>
            <a:endParaRPr lang="it-IT"/>
          </a:p>
        </p:txBody>
      </p:sp>
      <p:sp>
        <p:nvSpPr>
          <p:cNvPr id="6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C8BB57-305D-4ED1-A222-0957E1617484}" type="slidenum">
              <a:rPr lang="it-IT"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Cover Page</a:t>
            </a:r>
            <a:endParaRPr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C8BB57-305D-4ED1-A222-0957E1617484}" type="slidenum">
              <a:rPr lang="it-IT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2C8BB57-305D-4ED1-A222-0957E1617484}" type="slidenum">
              <a:rPr lang="it-IT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9034C7E-1854-DE59-C35C-BCBB68E5B794}" type="slidenum">
              <a:rPr lang="it-IT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6F87737-5AB8-F601-3CEA-DE1CB24CBB6E}" type="slidenum">
              <a:rPr lang="it-IT"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A4B8435-8201-B683-A7A4-BB4D2D9ABA69}" type="slidenum">
              <a:rPr lang="it-IT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1046CB6-944B-F5F5-1F1D-19F0D2115BFC}" type="slidenum">
              <a:rPr lang="it-IT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/>
              <a:t>Back Page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/>
              <a:t>Social network icons refer to speaker (he/she has to link his/her accounts)</a:t>
            </a:r>
            <a:endParaRPr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C8BB57-305D-4ED1-A222-0957E1617484}" type="slidenum">
              <a:rPr lang="it-IT"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a) Cover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l="4799" t="4232" r="3772" b="3995"/>
          <a:stretch/>
        </p:blipFill>
        <p:spPr bwMode="auto">
          <a:xfrm>
            <a:off x="3696783" y="2378"/>
            <a:ext cx="5447216" cy="514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4"/>
          <p:cNvPicPr>
            <a:picLocks noChangeAspect="1"/>
          </p:cNvPicPr>
          <p:nvPr userDrawn="1"/>
        </p:nvPicPr>
        <p:blipFill>
          <a:blip r:embed="rId3"/>
          <a:srcRect l="7691"/>
          <a:stretch/>
        </p:blipFill>
        <p:spPr bwMode="auto">
          <a:xfrm rot="5400000">
            <a:off x="-731876" y="734254"/>
            <a:ext cx="5160533" cy="3696784"/>
          </a:xfrm>
          <a:prstGeom prst="rect">
            <a:avLst/>
          </a:prstGeom>
        </p:spPr>
      </p:pic>
      <p:sp>
        <p:nvSpPr>
          <p:cNvPr id="6" name="Rettangolo 18"/>
          <p:cNvSpPr/>
          <p:nvPr userDrawn="1"/>
        </p:nvSpPr>
        <p:spPr bwMode="auto">
          <a:xfrm>
            <a:off x="-6824" y="2378"/>
            <a:ext cx="9144000" cy="5160530"/>
          </a:xfrm>
          <a:prstGeom prst="rect">
            <a:avLst/>
          </a:prstGeom>
          <a:solidFill>
            <a:srgbClr val="FFFFFF">
              <a:alpha val="309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21"/>
          <p:cNvSpPr/>
          <p:nvPr userDrawn="1"/>
        </p:nvSpPr>
        <p:spPr bwMode="auto">
          <a:xfrm>
            <a:off x="-2" y="-1"/>
            <a:ext cx="3685949" cy="5162909"/>
          </a:xfrm>
          <a:prstGeom prst="rect">
            <a:avLst/>
          </a:prstGeom>
          <a:solidFill>
            <a:srgbClr val="0880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idx="15" hasCustomPrompt="1"/>
          </p:nvPr>
        </p:nvSpPr>
        <p:spPr bwMode="auto">
          <a:xfrm>
            <a:off x="241540" y="3265927"/>
            <a:ext cx="32474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Clr>
                <a:srgbClr val="0079C1"/>
              </a:buClr>
              <a:buFont typeface="Arial"/>
              <a:buNone/>
              <a:defRPr sz="1600" b="1" cap="all">
                <a:solidFill>
                  <a:srgbClr val="FFFFFF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GB"/>
              <a:t>event</a:t>
            </a:r>
            <a:br>
              <a:rPr lang="en-GB"/>
            </a:br>
            <a:r>
              <a:rPr lang="en-GB"/>
              <a:t>location, xx month 2019</a:t>
            </a:r>
            <a:endParaRPr/>
          </a:p>
        </p:txBody>
      </p:sp>
      <p:sp>
        <p:nvSpPr>
          <p:cNvPr id="9" name="Segnaposto contenuto 2"/>
          <p:cNvSpPr>
            <a:spLocks noGrp="1"/>
          </p:cNvSpPr>
          <p:nvPr>
            <p:ph idx="21" hasCustomPrompt="1"/>
          </p:nvPr>
        </p:nvSpPr>
        <p:spPr bwMode="auto">
          <a:xfrm>
            <a:off x="241540" y="4359518"/>
            <a:ext cx="324747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Clr>
                <a:srgbClr val="0079C1"/>
              </a:buClr>
              <a:buFont typeface="Arial"/>
              <a:buNone/>
              <a:defRPr sz="1200" b="1" cap="all">
                <a:solidFill>
                  <a:srgbClr val="FFFFFF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GB"/>
              <a:t>SPEAKER NAME AND SURNAME</a:t>
            </a:r>
            <a:endParaRPr/>
          </a:p>
        </p:txBody>
      </p:sp>
      <p:sp>
        <p:nvSpPr>
          <p:cNvPr id="10" name="Segnaposto contenuto 2"/>
          <p:cNvSpPr>
            <a:spLocks noGrp="1"/>
          </p:cNvSpPr>
          <p:nvPr>
            <p:ph idx="22" hasCustomPrompt="1"/>
          </p:nvPr>
        </p:nvSpPr>
        <p:spPr bwMode="auto">
          <a:xfrm>
            <a:off x="241540" y="4671142"/>
            <a:ext cx="324747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Clr>
                <a:srgbClr val="0079C1"/>
              </a:buClr>
              <a:buFont typeface="Arial"/>
              <a:buNone/>
              <a:defRPr sz="1200" b="1" cap="none">
                <a:solidFill>
                  <a:srgbClr val="FFFFFF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GB"/>
              <a:t>Speaker role | affiliation | other</a:t>
            </a:r>
            <a:endParaRPr/>
          </a:p>
        </p:txBody>
      </p:sp>
      <p:sp>
        <p:nvSpPr>
          <p:cNvPr id="11" name="Rettangolo 27"/>
          <p:cNvSpPr/>
          <p:nvPr userDrawn="1"/>
        </p:nvSpPr>
        <p:spPr bwMode="auto">
          <a:xfrm>
            <a:off x="-1" y="171450"/>
            <a:ext cx="9144000" cy="128397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b="1" i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40" y="1904687"/>
            <a:ext cx="3252159" cy="987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1" cap="all">
                <a:solidFill>
                  <a:schemeClr val="bg1"/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 lvl="0">
              <a:defRPr/>
            </a:pPr>
            <a:r>
              <a:rPr lang="en-GB"/>
              <a:t>Presentation title</a:t>
            </a:r>
            <a:endParaRPr lang="en-US"/>
          </a:p>
        </p:txBody>
      </p:sp>
      <p:pic>
        <p:nvPicPr>
          <p:cNvPr id="13" name="Immagine 3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56772" y="291048"/>
            <a:ext cx="463127" cy="306585"/>
          </a:xfrm>
          <a:prstGeom prst="rect">
            <a:avLst/>
          </a:prstGeom>
        </p:spPr>
      </p:pic>
      <p:sp>
        <p:nvSpPr>
          <p:cNvPr id="14" name="CasellaDiTesto 31"/>
          <p:cNvSpPr>
            <a:spLocks noAdjustHandles="1"/>
          </p:cNvSpPr>
          <p:nvPr userDrawn="1"/>
        </p:nvSpPr>
        <p:spPr bwMode="auto">
          <a:xfrm>
            <a:off x="773239" y="271215"/>
            <a:ext cx="2800336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900"/>
              </a:lnSpc>
              <a:defRPr/>
            </a:pPr>
            <a:r>
              <a:rPr lang="en-US" sz="700" b="1">
                <a:solidFill>
                  <a:schemeClr val="accent1"/>
                </a:solidFill>
                <a:latin typeface="Lucida Sans"/>
              </a:rPr>
              <a:t>Co-funded by the Horizon 2020</a:t>
            </a:r>
            <a:endParaRPr/>
          </a:p>
          <a:p>
            <a:pPr algn="l">
              <a:lnSpc>
                <a:spcPts val="900"/>
              </a:lnSpc>
              <a:defRPr/>
            </a:pPr>
            <a:r>
              <a:rPr lang="en-US" sz="700" b="1">
                <a:solidFill>
                  <a:schemeClr val="accent1"/>
                </a:solidFill>
                <a:latin typeface="Lucida Sans"/>
              </a:rPr>
              <a:t>Framework Programme of the European Union</a:t>
            </a:r>
            <a:endParaRPr/>
          </a:p>
          <a:p>
            <a:pPr algn="l">
              <a:lnSpc>
                <a:spcPts val="900"/>
              </a:lnSpc>
              <a:defRPr/>
            </a:pPr>
            <a:r>
              <a:rPr lang="it-IT" sz="700" b="1">
                <a:solidFill>
                  <a:schemeClr val="accent1"/>
                </a:solidFill>
                <a:latin typeface="Lucida Sans"/>
              </a:rPr>
              <a:t>Grant Agreement Number 825532</a:t>
            </a:r>
            <a:endParaRPr/>
          </a:p>
        </p:txBody>
      </p:sp>
      <p:sp>
        <p:nvSpPr>
          <p:cNvPr id="15" name="CasellaDiTesto 32"/>
          <p:cNvSpPr>
            <a:spLocks noAdjustHandles="1"/>
          </p:cNvSpPr>
          <p:nvPr userDrawn="1"/>
        </p:nvSpPr>
        <p:spPr bwMode="auto">
          <a:xfrm>
            <a:off x="715618" y="1242999"/>
            <a:ext cx="280033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900"/>
              </a:lnSpc>
              <a:defRPr/>
            </a:pPr>
            <a:r>
              <a:rPr lang="it-IT" sz="1050" b="1">
                <a:solidFill>
                  <a:srgbClr val="000000"/>
                </a:solidFill>
                <a:latin typeface="Lucida Sans"/>
              </a:rPr>
              <a:t>www.lexis-project.eu</a:t>
            </a:r>
            <a:endParaRPr/>
          </a:p>
        </p:txBody>
      </p:sp>
      <p:sp>
        <p:nvSpPr>
          <p:cNvPr id="16" name="Freeform 78"/>
          <p:cNvSpPr/>
          <p:nvPr userDrawn="1"/>
        </p:nvSpPr>
        <p:spPr bwMode="auto">
          <a:xfrm>
            <a:off x="208644" y="1159856"/>
            <a:ext cx="120650" cy="230187"/>
          </a:xfrm>
          <a:custGeom>
            <a:avLst/>
            <a:gdLst>
              <a:gd name="T0" fmla="*/ 415897786 w 35"/>
              <a:gd name="T1" fmla="*/ 129839211 h 67"/>
              <a:gd name="T2" fmla="*/ 344600530 w 35"/>
              <a:gd name="T3" fmla="*/ 129839211 h 67"/>
              <a:gd name="T4" fmla="*/ 273303274 w 35"/>
              <a:gd name="T5" fmla="*/ 200661223 h 67"/>
              <a:gd name="T6" fmla="*/ 273303274 w 35"/>
              <a:gd name="T7" fmla="*/ 295089427 h 67"/>
              <a:gd name="T8" fmla="*/ 415897786 w 35"/>
              <a:gd name="T9" fmla="*/ 295089427 h 67"/>
              <a:gd name="T10" fmla="*/ 392133183 w 35"/>
              <a:gd name="T11" fmla="*/ 436730016 h 67"/>
              <a:gd name="T12" fmla="*/ 273303274 w 35"/>
              <a:gd name="T13" fmla="*/ 436730016 h 67"/>
              <a:gd name="T14" fmla="*/ 273303274 w 35"/>
              <a:gd name="T15" fmla="*/ 790836641 h 67"/>
              <a:gd name="T16" fmla="*/ 130712210 w 35"/>
              <a:gd name="T17" fmla="*/ 790836641 h 67"/>
              <a:gd name="T18" fmla="*/ 130712210 w 35"/>
              <a:gd name="T19" fmla="*/ 436730016 h 67"/>
              <a:gd name="T20" fmla="*/ 0 w 35"/>
              <a:gd name="T21" fmla="*/ 436730016 h 67"/>
              <a:gd name="T22" fmla="*/ 0 w 35"/>
              <a:gd name="T23" fmla="*/ 295089427 h 67"/>
              <a:gd name="T24" fmla="*/ 130712210 w 35"/>
              <a:gd name="T25" fmla="*/ 295089427 h 67"/>
              <a:gd name="T26" fmla="*/ 130712210 w 35"/>
              <a:gd name="T27" fmla="*/ 188856409 h 67"/>
              <a:gd name="T28" fmla="*/ 308953626 w 35"/>
              <a:gd name="T29" fmla="*/ 0 h 67"/>
              <a:gd name="T30" fmla="*/ 415897786 w 35"/>
              <a:gd name="T31" fmla="*/ 11804814 h 67"/>
              <a:gd name="T32" fmla="*/ 415897786 w 35"/>
              <a:gd name="T33" fmla="*/ 129839211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" h="67" extrusionOk="0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rgbClr val="088035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7" name="Freeform 154"/>
          <p:cNvSpPr/>
          <p:nvPr userDrawn="1"/>
        </p:nvSpPr>
        <p:spPr bwMode="auto">
          <a:xfrm>
            <a:off x="416121" y="1187637"/>
            <a:ext cx="219074" cy="174625"/>
          </a:xfrm>
          <a:custGeom>
            <a:avLst/>
            <a:gdLst>
              <a:gd name="T0" fmla="*/ 667884368 w 64"/>
              <a:gd name="T1" fmla="*/ 140686118 h 51"/>
              <a:gd name="T2" fmla="*/ 667884368 w 64"/>
              <a:gd name="T3" fmla="*/ 164133804 h 51"/>
              <a:gd name="T4" fmla="*/ 234345212 w 64"/>
              <a:gd name="T5" fmla="*/ 597919424 h 51"/>
              <a:gd name="T6" fmla="*/ 0 w 64"/>
              <a:gd name="T7" fmla="*/ 527576365 h 51"/>
              <a:gd name="T8" fmla="*/ 35151268 w 64"/>
              <a:gd name="T9" fmla="*/ 527576365 h 51"/>
              <a:gd name="T10" fmla="*/ 222628123 w 64"/>
              <a:gd name="T11" fmla="*/ 468957150 h 51"/>
              <a:gd name="T12" fmla="*/ 82019626 w 64"/>
              <a:gd name="T13" fmla="*/ 363442561 h 51"/>
              <a:gd name="T14" fmla="*/ 117170895 w 64"/>
              <a:gd name="T15" fmla="*/ 363442561 h 51"/>
              <a:gd name="T16" fmla="*/ 152325586 w 64"/>
              <a:gd name="T17" fmla="*/ 363442561 h 51"/>
              <a:gd name="T18" fmla="*/ 35151268 w 64"/>
              <a:gd name="T19" fmla="*/ 211029176 h 51"/>
              <a:gd name="T20" fmla="*/ 35151268 w 64"/>
              <a:gd name="T21" fmla="*/ 211029176 h 51"/>
              <a:gd name="T22" fmla="*/ 105453805 w 64"/>
              <a:gd name="T23" fmla="*/ 222753020 h 51"/>
              <a:gd name="T24" fmla="*/ 35151268 w 64"/>
              <a:gd name="T25" fmla="*/ 105514588 h 51"/>
              <a:gd name="T26" fmla="*/ 58585447 w 64"/>
              <a:gd name="T27" fmla="*/ 23447686 h 51"/>
              <a:gd name="T28" fmla="*/ 363233196 w 64"/>
              <a:gd name="T29" fmla="*/ 187581490 h 51"/>
              <a:gd name="T30" fmla="*/ 363233196 w 64"/>
              <a:gd name="T31" fmla="*/ 152409961 h 51"/>
              <a:gd name="T32" fmla="*/ 515558782 w 64"/>
              <a:gd name="T33" fmla="*/ 0 h 51"/>
              <a:gd name="T34" fmla="*/ 632733100 w 64"/>
              <a:gd name="T35" fmla="*/ 46895373 h 51"/>
              <a:gd name="T36" fmla="*/ 726469815 w 64"/>
              <a:gd name="T37" fmla="*/ 11723843 h 51"/>
              <a:gd name="T38" fmla="*/ 656167279 w 64"/>
              <a:gd name="T39" fmla="*/ 93790745 h 51"/>
              <a:gd name="T40" fmla="*/ 749903994 w 64"/>
              <a:gd name="T41" fmla="*/ 70343059 h 51"/>
              <a:gd name="T42" fmla="*/ 667884368 w 64"/>
              <a:gd name="T43" fmla="*/ 140686118 h 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" h="51" extrusionOk="0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088035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pic>
        <p:nvPicPr>
          <p:cNvPr id="18" name="Obrázek 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269764" y="414725"/>
            <a:ext cx="1800000" cy="787634"/>
          </a:xfrm>
          <a:prstGeom prst="rect">
            <a:avLst/>
          </a:prstGeom>
        </p:spPr>
      </p:pic>
      <p:sp>
        <p:nvSpPr>
          <p:cNvPr id="19" name="TextovéPole 4"/>
          <p:cNvSpPr>
            <a:spLocks noAdjustHandles="1"/>
          </p:cNvSpPr>
          <p:nvPr userDrawn="1"/>
        </p:nvSpPr>
        <p:spPr bwMode="auto">
          <a:xfrm>
            <a:off x="137445" y="640967"/>
            <a:ext cx="7132320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2400" b="1" i="0">
                <a:solidFill>
                  <a:srgbClr val="000000"/>
                </a:solidFill>
              </a:rPr>
              <a:t>L</a:t>
            </a:r>
            <a:r>
              <a:rPr lang="en" sz="2400" b="1" i="0">
                <a:solidFill>
                  <a:srgbClr val="088035"/>
                </a:solidFill>
              </a:rPr>
              <a:t>arge-scale </a:t>
            </a:r>
            <a:r>
              <a:rPr lang="en" sz="2400" b="1" i="0">
                <a:solidFill>
                  <a:srgbClr val="000000"/>
                </a:solidFill>
              </a:rPr>
              <a:t>EX</a:t>
            </a:r>
            <a:r>
              <a:rPr lang="en" sz="2400" b="1" i="0">
                <a:solidFill>
                  <a:srgbClr val="088035"/>
                </a:solidFill>
              </a:rPr>
              <a:t>ecution for </a:t>
            </a:r>
            <a:r>
              <a:rPr lang="en" sz="2400" b="1" i="0">
                <a:solidFill>
                  <a:srgbClr val="000000"/>
                </a:solidFill>
              </a:rPr>
              <a:t>I</a:t>
            </a:r>
            <a:r>
              <a:rPr lang="en" sz="2400" b="1" i="0">
                <a:solidFill>
                  <a:srgbClr val="088035"/>
                </a:solidFill>
              </a:rPr>
              <a:t>ndustry &amp; </a:t>
            </a:r>
            <a:r>
              <a:rPr lang="en" sz="2400" b="1" i="0">
                <a:solidFill>
                  <a:srgbClr val="000000"/>
                </a:solidFill>
              </a:rPr>
              <a:t>S</a:t>
            </a:r>
            <a:r>
              <a:rPr lang="en" sz="2400" b="1" i="0">
                <a:solidFill>
                  <a:srgbClr val="088035"/>
                </a:solidFill>
              </a:rPr>
              <a:t>ociety</a:t>
            </a:r>
            <a:endParaRPr lang="it-IT" sz="2400" b="1" i="0">
              <a:solidFill>
                <a:srgbClr val="08803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6) 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/>
          <p:nvPr userDrawn="1"/>
        </p:nvSpPr>
        <p:spPr bwMode="auto"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a)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 hasCustomPrompt="1"/>
          </p:nvPr>
        </p:nvSpPr>
        <p:spPr bwMode="auto">
          <a:xfrm>
            <a:off x="241539" y="806047"/>
            <a:ext cx="866433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0" indent="-360000">
              <a:spcBef>
                <a:spcPts val="600"/>
              </a:spcBef>
              <a:buClr>
                <a:srgbClr val="088035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1pPr>
            <a:lvl2pPr marL="72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2pPr>
            <a:lvl3pPr marL="108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3pPr>
          </a:lstStyle>
          <a:p>
            <a:pPr lvl="0">
              <a:defRPr/>
            </a:pPr>
            <a:r>
              <a:rPr lang="en-US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5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39" y="163907"/>
            <a:ext cx="8664335" cy="4226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500" b="1" cap="all">
                <a:solidFill>
                  <a:srgbClr val="088035"/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>
              <a:defRPr/>
            </a:pPr>
            <a:r>
              <a:rPr lang="en-US"/>
              <a:t>Title</a:t>
            </a:r>
            <a:endParaRPr/>
          </a:p>
        </p:txBody>
      </p:sp>
      <p:cxnSp>
        <p:nvCxnSpPr>
          <p:cNvPr id="6" name="Connettore 1 5"/>
          <p:cNvCxnSpPr>
            <a:cxnSpLocks/>
          </p:cNvCxnSpPr>
          <p:nvPr userDrawn="1"/>
        </p:nvCxnSpPr>
        <p:spPr bwMode="auto">
          <a:xfrm>
            <a:off x="251983" y="644056"/>
            <a:ext cx="900000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b) Title, subtitle,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4" hasCustomPrompt="1"/>
          </p:nvPr>
        </p:nvSpPr>
        <p:spPr bwMode="auto">
          <a:xfrm>
            <a:off x="241539" y="616173"/>
            <a:ext cx="86643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Clr>
                <a:srgbClr val="0079C1"/>
              </a:buClr>
              <a:buFont typeface="Arial"/>
              <a:buNone/>
              <a:defRPr sz="1200" b="0" cap="none">
                <a:solidFill>
                  <a:srgbClr val="676F82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it-IT"/>
              <a:t>Subtitle</a:t>
            </a:r>
            <a:endParaRPr/>
          </a:p>
        </p:txBody>
      </p:sp>
      <p:sp>
        <p:nvSpPr>
          <p:cNvPr id="5" name="Segnaposto contenuto 2"/>
          <p:cNvSpPr>
            <a:spLocks noGrp="1"/>
          </p:cNvSpPr>
          <p:nvPr>
            <p:ph idx="15" hasCustomPrompt="1"/>
          </p:nvPr>
        </p:nvSpPr>
        <p:spPr bwMode="auto">
          <a:xfrm>
            <a:off x="241539" y="1015596"/>
            <a:ext cx="866433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0" indent="-360000">
              <a:spcBef>
                <a:spcPts val="600"/>
              </a:spcBef>
              <a:buClr>
                <a:srgbClr val="088035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1pPr>
            <a:lvl2pPr marL="72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2pPr>
            <a:lvl3pPr marL="108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3pPr>
          </a:lstStyle>
          <a:p>
            <a:pPr lvl="0">
              <a:defRPr/>
            </a:pPr>
            <a:r>
              <a:rPr lang="en-US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cxnSp>
        <p:nvCxnSpPr>
          <p:cNvPr id="6" name="Connettore 1 14"/>
          <p:cNvCxnSpPr>
            <a:cxnSpLocks/>
          </p:cNvCxnSpPr>
          <p:nvPr userDrawn="1"/>
        </p:nvCxnSpPr>
        <p:spPr bwMode="auto">
          <a:xfrm>
            <a:off x="251983" y="882181"/>
            <a:ext cx="900000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39" y="163907"/>
            <a:ext cx="8664335" cy="4226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500" b="1" cap="all">
                <a:solidFill>
                  <a:schemeClr val="accent4">
                    <a:lumMod val="50000"/>
                  </a:schemeClr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>
              <a:defRPr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a) Title and text (two columns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 hasCustomPrompt="1"/>
          </p:nvPr>
        </p:nvSpPr>
        <p:spPr bwMode="auto">
          <a:xfrm>
            <a:off x="241539" y="806047"/>
            <a:ext cx="416853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0" indent="-360000">
              <a:spcBef>
                <a:spcPts val="1200"/>
              </a:spcBef>
              <a:buClr>
                <a:srgbClr val="088035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1pPr>
            <a:lvl2pPr marL="72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2pPr>
            <a:lvl3pPr marL="108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3pPr>
          </a:lstStyle>
          <a:p>
            <a:pPr lvl="0">
              <a:defRPr/>
            </a:pPr>
            <a:r>
              <a:rPr lang="en-US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5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39" y="163907"/>
            <a:ext cx="8664335" cy="4226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500" b="1" cap="all">
                <a:solidFill>
                  <a:schemeClr val="accent4">
                    <a:lumMod val="50000"/>
                  </a:schemeClr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>
              <a:defRPr/>
            </a:pPr>
            <a:r>
              <a:rPr lang="en-US"/>
              <a:t>Title</a:t>
            </a:r>
            <a:endParaRPr/>
          </a:p>
        </p:txBody>
      </p:sp>
      <p:cxnSp>
        <p:nvCxnSpPr>
          <p:cNvPr id="6" name="Connettore 1 14"/>
          <p:cNvCxnSpPr>
            <a:cxnSpLocks/>
          </p:cNvCxnSpPr>
          <p:nvPr userDrawn="1"/>
        </p:nvCxnSpPr>
        <p:spPr bwMode="auto">
          <a:xfrm>
            <a:off x="251983" y="644056"/>
            <a:ext cx="900000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/>
          <p:cNvSpPr>
            <a:spLocks noGrp="1"/>
          </p:cNvSpPr>
          <p:nvPr>
            <p:ph idx="10" hasCustomPrompt="1"/>
          </p:nvPr>
        </p:nvSpPr>
        <p:spPr bwMode="auto">
          <a:xfrm>
            <a:off x="4737338" y="806047"/>
            <a:ext cx="416853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0" indent="-360000">
              <a:spcBef>
                <a:spcPts val="1200"/>
              </a:spcBef>
              <a:buClr>
                <a:srgbClr val="088035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1pPr>
            <a:lvl2pPr marL="72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2pPr>
            <a:lvl3pPr marL="108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3pPr>
          </a:lstStyle>
          <a:p>
            <a:pPr lvl="0">
              <a:defRPr/>
            </a:pPr>
            <a:r>
              <a:rPr lang="en-US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b) Title, subtitle, and text (two columns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4" hasCustomPrompt="1"/>
          </p:nvPr>
        </p:nvSpPr>
        <p:spPr bwMode="auto">
          <a:xfrm>
            <a:off x="241539" y="616173"/>
            <a:ext cx="86643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Clr>
                <a:srgbClr val="0079C1"/>
              </a:buClr>
              <a:buFont typeface="Arial"/>
              <a:buNone/>
              <a:defRPr sz="1200" b="0" cap="none">
                <a:solidFill>
                  <a:srgbClr val="676F82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it-IT"/>
              <a:t>Subtitle</a:t>
            </a:r>
            <a:endParaRPr/>
          </a:p>
        </p:txBody>
      </p:sp>
      <p:sp>
        <p:nvSpPr>
          <p:cNvPr id="5" name="Segnaposto contenuto 2"/>
          <p:cNvSpPr>
            <a:spLocks noGrp="1"/>
          </p:cNvSpPr>
          <p:nvPr>
            <p:ph idx="15" hasCustomPrompt="1"/>
          </p:nvPr>
        </p:nvSpPr>
        <p:spPr bwMode="auto">
          <a:xfrm>
            <a:off x="241539" y="1015596"/>
            <a:ext cx="417806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0" indent="-360000">
              <a:spcBef>
                <a:spcPts val="1200"/>
              </a:spcBef>
              <a:buClr>
                <a:srgbClr val="088035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1pPr>
            <a:lvl2pPr marL="72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2pPr>
            <a:lvl3pPr marL="108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3pPr>
          </a:lstStyle>
          <a:p>
            <a:pPr lvl="0">
              <a:defRPr/>
            </a:pPr>
            <a:r>
              <a:rPr lang="en-US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cxnSp>
        <p:nvCxnSpPr>
          <p:cNvPr id="6" name="Connettore 1 13"/>
          <p:cNvCxnSpPr>
            <a:cxnSpLocks/>
          </p:cNvCxnSpPr>
          <p:nvPr userDrawn="1"/>
        </p:nvCxnSpPr>
        <p:spPr bwMode="auto">
          <a:xfrm>
            <a:off x="251983" y="882181"/>
            <a:ext cx="900000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/>
          <p:cNvSpPr>
            <a:spLocks noGrp="1"/>
          </p:cNvSpPr>
          <p:nvPr>
            <p:ph idx="16" hasCustomPrompt="1"/>
          </p:nvPr>
        </p:nvSpPr>
        <p:spPr bwMode="auto">
          <a:xfrm>
            <a:off x="4727813" y="1015596"/>
            <a:ext cx="417806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0" indent="-360000">
              <a:spcBef>
                <a:spcPts val="1200"/>
              </a:spcBef>
              <a:buClr>
                <a:srgbClr val="088035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1pPr>
            <a:lvl2pPr marL="72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2pPr>
            <a:lvl3pPr marL="1080000" indent="-360000">
              <a:spcBef>
                <a:spcPts val="600"/>
              </a:spcBef>
              <a:buClr>
                <a:srgbClr val="088035"/>
              </a:buClr>
              <a:buFont typeface="Segoe UI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ea typeface="Segoe UI"/>
                <a:cs typeface="Arial"/>
              </a:defRPr>
            </a:lvl3pPr>
          </a:lstStyle>
          <a:p>
            <a:pPr lvl="0">
              <a:defRPr/>
            </a:pPr>
            <a:r>
              <a:rPr lang="en-US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8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39" y="163907"/>
            <a:ext cx="8664335" cy="4226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500" b="1" cap="all">
                <a:solidFill>
                  <a:schemeClr val="accent4">
                    <a:lumMod val="50000"/>
                  </a:schemeClr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>
              <a:defRPr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a) Only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39" y="163907"/>
            <a:ext cx="8664335" cy="4226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500" b="1" cap="all">
                <a:solidFill>
                  <a:schemeClr val="accent4">
                    <a:lumMod val="50000"/>
                  </a:schemeClr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>
              <a:defRPr/>
            </a:pPr>
            <a:r>
              <a:rPr lang="en-US"/>
              <a:t>Title</a:t>
            </a:r>
            <a:endParaRPr/>
          </a:p>
        </p:txBody>
      </p:sp>
      <p:cxnSp>
        <p:nvCxnSpPr>
          <p:cNvPr id="5" name="Connettore 1 6"/>
          <p:cNvCxnSpPr>
            <a:cxnSpLocks/>
          </p:cNvCxnSpPr>
          <p:nvPr userDrawn="1"/>
        </p:nvCxnSpPr>
        <p:spPr bwMode="auto">
          <a:xfrm>
            <a:off x="251983" y="644056"/>
            <a:ext cx="900000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b) Only 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4" hasCustomPrompt="1"/>
          </p:nvPr>
        </p:nvSpPr>
        <p:spPr bwMode="auto">
          <a:xfrm>
            <a:off x="241539" y="616173"/>
            <a:ext cx="86643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Clr>
                <a:srgbClr val="0079C1"/>
              </a:buClr>
              <a:buFont typeface="Arial"/>
              <a:buNone/>
              <a:defRPr sz="1200" b="0" cap="none">
                <a:solidFill>
                  <a:srgbClr val="676F82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it-IT"/>
              <a:t>Subtitle</a:t>
            </a:r>
            <a:endParaRPr/>
          </a:p>
        </p:txBody>
      </p:sp>
      <p:cxnSp>
        <p:nvCxnSpPr>
          <p:cNvPr id="5" name="Connettore 1 7"/>
          <p:cNvCxnSpPr>
            <a:cxnSpLocks/>
          </p:cNvCxnSpPr>
          <p:nvPr userDrawn="1"/>
        </p:nvCxnSpPr>
        <p:spPr bwMode="auto">
          <a:xfrm>
            <a:off x="251983" y="882181"/>
            <a:ext cx="900000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41539" y="163907"/>
            <a:ext cx="8664335" cy="4226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500" b="1" cap="all">
                <a:solidFill>
                  <a:schemeClr val="accent4">
                    <a:lumMod val="50000"/>
                  </a:schemeClr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>
              <a:defRPr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1a) Cover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magine 13"/>
          <p:cNvPicPr>
            <a:picLocks noChangeAspect="1"/>
          </p:cNvPicPr>
          <p:nvPr userDrawn="1"/>
        </p:nvPicPr>
        <p:blipFill>
          <a:blip r:embed="rId2"/>
          <a:srcRect t="5263"/>
          <a:stretch/>
        </p:blipFill>
        <p:spPr bwMode="auto">
          <a:xfrm>
            <a:off x="3696783" y="2378"/>
            <a:ext cx="5447216" cy="5160529"/>
          </a:xfrm>
          <a:prstGeom prst="rect">
            <a:avLst/>
          </a:prstGeom>
        </p:spPr>
      </p:pic>
      <p:pic>
        <p:nvPicPr>
          <p:cNvPr id="5" name="Immagine 14"/>
          <p:cNvPicPr>
            <a:picLocks noChangeAspect="1"/>
          </p:cNvPicPr>
          <p:nvPr userDrawn="1"/>
        </p:nvPicPr>
        <p:blipFill>
          <a:blip r:embed="rId3"/>
          <a:srcRect l="7691"/>
          <a:stretch/>
        </p:blipFill>
        <p:spPr bwMode="auto">
          <a:xfrm rot="5400000">
            <a:off x="-731876" y="734254"/>
            <a:ext cx="5160533" cy="3696784"/>
          </a:xfrm>
          <a:prstGeom prst="rect">
            <a:avLst/>
          </a:prstGeom>
        </p:spPr>
      </p:pic>
      <p:sp>
        <p:nvSpPr>
          <p:cNvPr id="6" name="Rettangolo 18"/>
          <p:cNvSpPr/>
          <p:nvPr userDrawn="1"/>
        </p:nvSpPr>
        <p:spPr bwMode="auto">
          <a:xfrm>
            <a:off x="0" y="2378"/>
            <a:ext cx="9144000" cy="5160530"/>
          </a:xfrm>
          <a:prstGeom prst="rect">
            <a:avLst/>
          </a:prstGeom>
          <a:solidFill>
            <a:srgbClr val="FFFFFF">
              <a:alpha val="309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21"/>
          <p:cNvSpPr/>
          <p:nvPr userDrawn="1"/>
        </p:nvSpPr>
        <p:spPr bwMode="auto">
          <a:xfrm>
            <a:off x="-12881" y="-1"/>
            <a:ext cx="3685949" cy="5162909"/>
          </a:xfrm>
          <a:prstGeom prst="rect">
            <a:avLst/>
          </a:prstGeom>
          <a:solidFill>
            <a:srgbClr val="0880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27"/>
          <p:cNvSpPr/>
          <p:nvPr userDrawn="1"/>
        </p:nvSpPr>
        <p:spPr bwMode="auto">
          <a:xfrm>
            <a:off x="-1" y="171450"/>
            <a:ext cx="9144000" cy="128397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174865" y="2386034"/>
            <a:ext cx="3252159" cy="3908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1" cap="all">
                <a:solidFill>
                  <a:schemeClr val="bg1"/>
                </a:solidFill>
                <a:latin typeface="Lucida Sans"/>
                <a:ea typeface="Criticized"/>
                <a:cs typeface="Segoe UI"/>
              </a:defRPr>
            </a:lvl1pPr>
          </a:lstStyle>
          <a:p>
            <a:pPr lvl="0">
              <a:defRPr/>
            </a:pPr>
            <a:r>
              <a:rPr lang="en-GB"/>
              <a:t>section</a:t>
            </a:r>
            <a:endParaRPr lang="en-US"/>
          </a:p>
        </p:txBody>
      </p:sp>
      <p:pic>
        <p:nvPicPr>
          <p:cNvPr id="10" name="Obrázek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87889" y="419733"/>
            <a:ext cx="1800000" cy="787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) 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AdjustHandles="1"/>
          </p:cNvSpPr>
          <p:nvPr userDrawn="1"/>
        </p:nvSpPr>
        <p:spPr bwMode="auto">
          <a:xfrm>
            <a:off x="1115616" y="4857470"/>
            <a:ext cx="6057374" cy="2860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ct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900" b="0">
                <a:solidFill>
                  <a:srgbClr val="088035"/>
                </a:solidFill>
                <a:latin typeface="Lucida Sans"/>
                <a:ea typeface="Segoe UI"/>
                <a:cs typeface="Segoe UI"/>
              </a:rPr>
              <a:t>EGI 2020 conference – Nov 2</a:t>
            </a:r>
            <a:r>
              <a:rPr lang="en-GB" sz="900" b="0" baseline="30000">
                <a:solidFill>
                  <a:srgbClr val="088035"/>
                </a:solidFill>
                <a:latin typeface="Lucida Sans"/>
                <a:ea typeface="Segoe UI"/>
                <a:cs typeface="Segoe UI"/>
              </a:rPr>
              <a:t>nd</a:t>
            </a:r>
            <a:r>
              <a:rPr lang="en-GB" sz="900" b="0">
                <a:solidFill>
                  <a:srgbClr val="088035"/>
                </a:solidFill>
                <a:latin typeface="Lucida Sans"/>
                <a:ea typeface="Segoe UI"/>
                <a:cs typeface="Segoe UI"/>
              </a:rPr>
              <a:t>, 2020</a:t>
            </a:r>
            <a:br>
              <a:rPr lang="en-GB" sz="900" b="0">
                <a:solidFill>
                  <a:srgbClr val="088035"/>
                </a:solidFill>
                <a:latin typeface="Lucida Sans"/>
                <a:ea typeface="Segoe UI"/>
                <a:cs typeface="Segoe UI"/>
              </a:rPr>
            </a:br>
            <a:r>
              <a:rPr lang="en-GB" sz="900" b="0">
                <a:solidFill>
                  <a:srgbClr val="088035"/>
                </a:solidFill>
                <a:latin typeface="Lucida Sans"/>
                <a:ea typeface="Segoe UI"/>
                <a:cs typeface="Segoe UI"/>
              </a:rPr>
              <a:t>Workflow Orchestration on Tightly Federated Resources – The LEXIS approach</a:t>
            </a:r>
            <a:endParaRPr b="0"/>
          </a:p>
        </p:txBody>
      </p:sp>
      <p:sp>
        <p:nvSpPr>
          <p:cNvPr id="5" name="Segnaposto numero diapositiva 5"/>
          <p:cNvSpPr>
            <a:spLocks noAdjustHandles="1"/>
          </p:cNvSpPr>
          <p:nvPr userDrawn="1"/>
        </p:nvSpPr>
        <p:spPr bwMode="auto">
          <a:xfrm>
            <a:off x="251983" y="4827082"/>
            <a:ext cx="406800" cy="316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6FA8038-4C57-491F-8A10-08CE76AEEA07}" type="slidenum">
              <a:rPr lang="it-IT" sz="900" b="1">
                <a:solidFill>
                  <a:srgbClr val="088035"/>
                </a:solidFill>
                <a:latin typeface="Lucida Sans"/>
                <a:ea typeface="Segoe UI"/>
                <a:cs typeface="Segoe UI"/>
              </a:rPr>
              <a:t>‹N°›</a:t>
            </a:fld>
            <a:endParaRPr lang="it-IT" sz="900" b="1">
              <a:solidFill>
                <a:srgbClr val="088035"/>
              </a:solidFill>
              <a:latin typeface="Lucida Sans"/>
              <a:ea typeface="Segoe UI"/>
              <a:cs typeface="Segoe UI"/>
            </a:endParaRPr>
          </a:p>
        </p:txBody>
      </p:sp>
      <p:cxnSp>
        <p:nvCxnSpPr>
          <p:cNvPr id="6" name="Connettore 1 16"/>
          <p:cNvCxnSpPr>
            <a:cxnSpLocks/>
          </p:cNvCxnSpPr>
          <p:nvPr userDrawn="1"/>
        </p:nvCxnSpPr>
        <p:spPr bwMode="auto">
          <a:xfrm>
            <a:off x="251983" y="4819385"/>
            <a:ext cx="8640034" cy="0"/>
          </a:xfrm>
          <a:prstGeom prst="line">
            <a:avLst/>
          </a:prstGeom>
          <a:ln w="19050">
            <a:solidFill>
              <a:srgbClr val="088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8464172" y="4811687"/>
            <a:ext cx="469554" cy="331811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 userDrawn="1"/>
        </p:nvPicPr>
        <p:blipFill>
          <a:blip r:embed="rId13"/>
          <a:stretch/>
        </p:blipFill>
        <p:spPr bwMode="auto">
          <a:xfrm>
            <a:off x="658783" y="4810975"/>
            <a:ext cx="348630" cy="34863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lexis-project.eu/web/open-cal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18" Type="http://schemas.openxmlformats.org/officeDocument/2006/relationships/image" Target="../media/image59.png"/><Relationship Id="rId3" Type="http://schemas.openxmlformats.org/officeDocument/2006/relationships/image" Target="../media/image3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jp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Relationship Id="rId1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xis-project.eu/web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1600">
                <a:solidFill>
                  <a:srgbClr val="FFC000"/>
                </a:solidFill>
              </a:rPr>
              <a:t>Workflow Orchestration on Tightly Federated Computing Resources:</a:t>
            </a:r>
            <a:br>
              <a:rPr lang="en-US" sz="1600">
                <a:solidFill>
                  <a:srgbClr val="FFC000"/>
                </a:solidFill>
              </a:rPr>
            </a:br>
            <a:r>
              <a:rPr lang="en-US" sz="1600" i="1">
                <a:solidFill>
                  <a:srgbClr val="FFC000"/>
                </a:solidFill>
              </a:rPr>
              <a:t>the LEXIS approach</a:t>
            </a:r>
            <a:endParaRPr lang="en-GB" sz="1100" i="1">
              <a:solidFill>
                <a:srgbClr val="FFC000"/>
              </a:solidFill>
            </a:endParaRPr>
          </a:p>
        </p:txBody>
      </p:sp>
      <p:sp>
        <p:nvSpPr>
          <p:cNvPr id="5" name="Segnaposto contenuto 3"/>
          <p:cNvSpPr>
            <a:spLocks noGrp="1"/>
          </p:cNvSpPr>
          <p:nvPr>
            <p:ph idx="21"/>
          </p:nvPr>
        </p:nvSpPr>
        <p:spPr bwMode="auto">
          <a:xfrm>
            <a:off x="246222" y="4628729"/>
            <a:ext cx="3247477" cy="36933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it-IT">
                <a:solidFill>
                  <a:schemeClr val="bg1"/>
                </a:solidFill>
              </a:rPr>
              <a:t>Marc Levrier (speaker, ATOS)</a:t>
            </a:r>
            <a:endParaRPr/>
          </a:p>
          <a:p>
            <a:pPr algn="l">
              <a:defRPr/>
            </a:pPr>
            <a:r>
              <a:rPr lang="it-IT">
                <a:solidFill>
                  <a:schemeClr val="bg1"/>
                </a:solidFill>
              </a:rPr>
              <a:t>ALBERTO SCIONTI (speaker, LINKS)</a:t>
            </a:r>
            <a:endParaRPr/>
          </a:p>
        </p:txBody>
      </p:sp>
      <p:sp>
        <p:nvSpPr>
          <p:cNvPr id="6" name="Rectangle 7"/>
          <p:cNvSpPr/>
          <p:nvPr/>
        </p:nvSpPr>
        <p:spPr bwMode="auto">
          <a:xfrm>
            <a:off x="4566926" y="1883187"/>
            <a:ext cx="3749490" cy="293020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66926" y="1859759"/>
            <a:ext cx="3749490" cy="2977062"/>
          </a:xfrm>
          <a:prstGeom prst="rect">
            <a:avLst/>
          </a:prstGeom>
          <a:noFill/>
        </p:spPr>
      </p:pic>
      <p:sp>
        <p:nvSpPr>
          <p:cNvPr id="8" name="Segnaposto contenuto 2"/>
          <p:cNvSpPr>
            <a:spLocks noGrp="1"/>
          </p:cNvSpPr>
          <p:nvPr/>
        </p:nvSpPr>
        <p:spPr bwMode="auto">
          <a:xfrm>
            <a:off x="260070" y="3375374"/>
            <a:ext cx="331647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>
              <a:spcBef>
                <a:spcPts val="0"/>
              </a:spcBef>
              <a:buClr>
                <a:srgbClr val="0079C1"/>
              </a:buClr>
              <a:buFont typeface="Arial"/>
              <a:buNone/>
              <a:defRPr sz="1600" b="1" cap="all">
                <a:solidFill>
                  <a:srgbClr val="FFFFFF"/>
                </a:solidFill>
                <a:latin typeface="Lucida Sans"/>
                <a:ea typeface="Segoe UI"/>
                <a:cs typeface="Segoe UI"/>
              </a:defRPr>
            </a:lvl1pPr>
            <a:lvl2pPr marL="457200" indent="0" algn="l" defTabSz="914400">
              <a:spcBef>
                <a:spcPts val="0"/>
              </a:spcBef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 algn="l" defTabSz="914400">
              <a:spcBef>
                <a:spcPts val="0"/>
              </a:spcBef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 algn="l" defTabSz="914400">
              <a:spcBef>
                <a:spcPts val="0"/>
              </a:spcBef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 algn="l" defTabSz="914400">
              <a:spcBef>
                <a:spcPts val="0"/>
              </a:spcBef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cap="none"/>
              <a:t>EGI 2020 Conference</a:t>
            </a:r>
            <a:br>
              <a:rPr lang="fr-FR" cap="none"/>
            </a:br>
            <a:r>
              <a:rPr lang="en-GB" cap="none"/>
              <a:t>Nov 2</a:t>
            </a:r>
            <a:r>
              <a:rPr lang="en-GB" cap="none" baseline="30000"/>
              <a:t>nd</a:t>
            </a:r>
            <a:r>
              <a:rPr lang="en-GB" cap="none"/>
              <a:t>, 2020</a:t>
            </a:r>
            <a:br>
              <a:rPr lang="en-GB" cap="none"/>
            </a:br>
            <a:r>
              <a:rPr lang="en-GB" b="0" i="1" cap="none"/>
              <a:t>Workflow management solutions</a:t>
            </a:r>
            <a:endParaRPr b="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74864" y="2386033"/>
            <a:ext cx="3313910" cy="1162028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300"/>
              <a:t>technology:</a:t>
            </a:r>
            <a:br>
              <a:rPr lang="en-US" sz="2300"/>
            </a:br>
            <a:r>
              <a:rPr lang="en-US" sz="2300"/>
              <a:t>key components</a:t>
            </a:r>
            <a:br>
              <a:rPr lang="en-US" sz="2300"/>
            </a:br>
            <a:r>
              <a:rPr lang="en-US" sz="2300"/>
              <a:t>&amp; challenges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Accelerator infrastructure components</a:t>
            </a:r>
            <a:endParaRPr/>
          </a:p>
        </p:txBody>
      </p:sp>
      <p:sp>
        <p:nvSpPr>
          <p:cNvPr id="5" name="Content Placeholder 1"/>
          <p:cNvSpPr/>
          <p:nvPr/>
        </p:nvSpPr>
        <p:spPr bwMode="auto">
          <a:xfrm>
            <a:off x="241539" y="1039659"/>
            <a:ext cx="2477597" cy="36767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6" name="TextovéPole 1"/>
          <p:cNvSpPr/>
          <p:nvPr/>
        </p:nvSpPr>
        <p:spPr bwMode="auto">
          <a:xfrm>
            <a:off x="2082800" y="234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7" name="TextovéPole 4"/>
          <p:cNvSpPr/>
          <p:nvPr/>
        </p:nvSpPr>
        <p:spPr bwMode="auto">
          <a:xfrm>
            <a:off x="2984500" y="194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Segnaposto contenuto 4"/>
          <p:cNvSpPr/>
          <p:nvPr/>
        </p:nvSpPr>
        <p:spPr bwMode="auto">
          <a:xfrm>
            <a:off x="6029590" y="1220862"/>
            <a:ext cx="2785687" cy="264695"/>
          </a:xfrm>
          <a:prstGeom prst="rect">
            <a:avLst/>
          </a:prstGeom>
          <a:solidFill>
            <a:srgbClr val="3E691D"/>
          </a:solidFill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100" b="1">
                <a:solidFill>
                  <a:schemeClr val="bg1"/>
                </a:solidFill>
              </a:rPr>
              <a:t>FPGA</a:t>
            </a:r>
            <a:endParaRPr b="1"/>
          </a:p>
        </p:txBody>
      </p:sp>
      <p:sp>
        <p:nvSpPr>
          <p:cNvPr id="9" name="Espace réservé du contenu 6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4766" cy="182915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Bring multiple acceleration devices to LEXIS pilot application workflows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29588" y="2732075"/>
            <a:ext cx="2728609" cy="1500250"/>
          </a:xfrm>
          <a:prstGeom prst="rect">
            <a:avLst/>
          </a:prstGeom>
        </p:spPr>
      </p:pic>
      <p:pic>
        <p:nvPicPr>
          <p:cNvPr id="11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10700" y="2708121"/>
            <a:ext cx="3091535" cy="1581414"/>
          </a:xfrm>
          <a:prstGeom prst="rect">
            <a:avLst/>
          </a:prstGeom>
        </p:spPr>
      </p:pic>
      <p:sp>
        <p:nvSpPr>
          <p:cNvPr id="12" name="Segnaposto contenuto 4"/>
          <p:cNvSpPr/>
          <p:nvPr/>
        </p:nvSpPr>
        <p:spPr bwMode="auto">
          <a:xfrm>
            <a:off x="192058" y="1220863"/>
            <a:ext cx="2792442" cy="264695"/>
          </a:xfrm>
          <a:prstGeom prst="rect">
            <a:avLst/>
          </a:prstGeom>
          <a:solidFill>
            <a:srgbClr val="3E691D"/>
          </a:solidFill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100" b="1">
                <a:solidFill>
                  <a:schemeClr val="bg1"/>
                </a:solidFill>
              </a:rPr>
              <a:t>Burst Buffers (NVME data nodes)</a:t>
            </a:r>
            <a:endParaRPr b="1"/>
          </a:p>
        </p:txBody>
      </p:sp>
      <p:sp>
        <p:nvSpPr>
          <p:cNvPr id="13" name="Rectangle 14"/>
          <p:cNvSpPr/>
          <p:nvPr/>
        </p:nvSpPr>
        <p:spPr bwMode="auto">
          <a:xfrm>
            <a:off x="3224727" y="1220862"/>
            <a:ext cx="2564636" cy="264695"/>
          </a:xfrm>
          <a:prstGeom prst="rect">
            <a:avLst/>
          </a:prstGeom>
          <a:solidFill>
            <a:srgbClr val="3E691D"/>
          </a:solidFill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GB" sz="1100" b="1">
                <a:solidFill>
                  <a:schemeClr val="bg1"/>
                </a:solidFill>
              </a:rPr>
              <a:t>GPU</a:t>
            </a:r>
            <a:endParaRPr b="1"/>
          </a:p>
        </p:txBody>
      </p:sp>
      <p:sp>
        <p:nvSpPr>
          <p:cNvPr id="14" name="Segnaposto contenuto 4"/>
          <p:cNvSpPr/>
          <p:nvPr/>
        </p:nvSpPr>
        <p:spPr bwMode="auto">
          <a:xfrm>
            <a:off x="192058" y="1550233"/>
            <a:ext cx="2792442" cy="41957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100">
                <a:solidFill>
                  <a:schemeClr val="bg1"/>
                </a:solidFill>
              </a:rPr>
              <a:t>I/O acceleration</a:t>
            </a:r>
            <a:br>
              <a:rPr lang="en-GB" sz="1100">
                <a:solidFill>
                  <a:schemeClr val="bg1"/>
                </a:solidFill>
              </a:rPr>
            </a:br>
            <a:r>
              <a:rPr lang="en-GB" sz="1100">
                <a:solidFill>
                  <a:schemeClr val="bg1"/>
                </a:solidFill>
              </a:rPr>
              <a:t>Parallel FS cache</a:t>
            </a:r>
            <a:endParaRPr/>
          </a:p>
        </p:txBody>
      </p:sp>
      <p:sp>
        <p:nvSpPr>
          <p:cNvPr id="15" name="Segnaposto contenuto 4"/>
          <p:cNvSpPr/>
          <p:nvPr/>
        </p:nvSpPr>
        <p:spPr bwMode="auto">
          <a:xfrm>
            <a:off x="3224727" y="1554905"/>
            <a:ext cx="2564636" cy="41957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100">
                <a:solidFill>
                  <a:schemeClr val="bg1"/>
                </a:solidFill>
              </a:rPr>
              <a:t>Accelerated computing</a:t>
            </a:r>
            <a:br>
              <a:rPr lang="en-GB" sz="1100">
                <a:solidFill>
                  <a:schemeClr val="bg1"/>
                </a:solidFill>
              </a:rPr>
            </a:br>
            <a:r>
              <a:rPr lang="en-GB" sz="1100">
                <a:solidFill>
                  <a:schemeClr val="bg1"/>
                </a:solidFill>
              </a:rPr>
              <a:t>3D remote visualization</a:t>
            </a:r>
            <a:endParaRPr/>
          </a:p>
        </p:txBody>
      </p:sp>
      <p:sp>
        <p:nvSpPr>
          <p:cNvPr id="16" name="Segnaposto contenuto 4"/>
          <p:cNvSpPr/>
          <p:nvPr/>
        </p:nvSpPr>
        <p:spPr bwMode="auto">
          <a:xfrm>
            <a:off x="6029590" y="1559785"/>
            <a:ext cx="2785687" cy="41957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100">
                <a:solidFill>
                  <a:schemeClr val="bg1"/>
                </a:solidFill>
              </a:rPr>
              <a:t>On-the-fly file processing*</a:t>
            </a:r>
            <a:br>
              <a:rPr lang="en-GB" sz="1100">
                <a:solidFill>
                  <a:schemeClr val="bg1"/>
                </a:solidFill>
              </a:rPr>
            </a:br>
            <a:r>
              <a:rPr lang="en-GB" sz="1100">
                <a:solidFill>
                  <a:schemeClr val="bg1"/>
                </a:solidFill>
              </a:rPr>
              <a:t>TsunAWI code acceleration</a:t>
            </a:r>
            <a:endParaRPr/>
          </a:p>
        </p:txBody>
      </p:sp>
      <p:sp>
        <p:nvSpPr>
          <p:cNvPr id="17" name="Segnaposto contenuto 4"/>
          <p:cNvSpPr/>
          <p:nvPr/>
        </p:nvSpPr>
        <p:spPr bwMode="auto">
          <a:xfrm>
            <a:off x="192058" y="2060615"/>
            <a:ext cx="2792442" cy="26469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100">
                <a:solidFill>
                  <a:schemeClr val="bg1"/>
                </a:solidFill>
              </a:rPr>
              <a:t>HW installed – Service deployed</a:t>
            </a:r>
            <a:endParaRPr/>
          </a:p>
        </p:txBody>
      </p:sp>
      <p:sp>
        <p:nvSpPr>
          <p:cNvPr id="18" name="Rectangle 24"/>
          <p:cNvSpPr/>
          <p:nvPr/>
        </p:nvSpPr>
        <p:spPr bwMode="auto">
          <a:xfrm>
            <a:off x="3224727" y="2070240"/>
            <a:ext cx="2564636" cy="26469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GB" sz="1100">
                <a:solidFill>
                  <a:schemeClr val="bg1"/>
                </a:solidFill>
              </a:rPr>
              <a:t>HW installed – Service deployed</a:t>
            </a:r>
            <a:endParaRPr/>
          </a:p>
          <a:p>
            <a:pPr algn="ctr">
              <a:spcBef>
                <a:spcPts val="0"/>
              </a:spcBef>
              <a:defRPr/>
            </a:pP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9" name="Rectangle 25"/>
          <p:cNvSpPr/>
          <p:nvPr/>
        </p:nvSpPr>
        <p:spPr bwMode="auto">
          <a:xfrm>
            <a:off x="6029588" y="2070238"/>
            <a:ext cx="2785685" cy="55764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GB" sz="1100">
                <a:solidFill>
                  <a:schemeClr val="bg1"/>
                </a:solidFill>
              </a:rPr>
              <a:t>HW installed - Code acceleration study is continuing, data acceleration is ready for implementation</a:t>
            </a:r>
            <a:endParaRPr/>
          </a:p>
        </p:txBody>
      </p:sp>
      <p:sp>
        <p:nvSpPr>
          <p:cNvPr id="20" name="ZoneTexte 15"/>
          <p:cNvSpPr/>
          <p:nvPr/>
        </p:nvSpPr>
        <p:spPr bwMode="auto">
          <a:xfrm>
            <a:off x="6096000" y="4611529"/>
            <a:ext cx="2892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700" i="1">
                <a:solidFill>
                  <a:schemeClr val="tx2"/>
                </a:solidFill>
              </a:rPr>
              <a:t>* Encryption, compression, rasterization, format conversion</a:t>
            </a:r>
            <a:endParaRPr/>
          </a:p>
        </p:txBody>
      </p:sp>
      <p:pic>
        <p:nvPicPr>
          <p:cNvPr id="21" name="Image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8439" y="2823116"/>
            <a:ext cx="2846059" cy="11697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23"/>
          <p:cNvGrpSpPr/>
          <p:nvPr/>
        </p:nvGrpSpPr>
        <p:grpSpPr bwMode="auto">
          <a:xfrm>
            <a:off x="241540" y="993059"/>
            <a:ext cx="8243699" cy="3781549"/>
            <a:chOff x="241540" y="690391"/>
            <a:chExt cx="8746049" cy="4103881"/>
          </a:xfrm>
        </p:grpSpPr>
        <p:sp>
          <p:nvSpPr>
            <p:cNvPr id="5" name="Rectangle : coins arrondis 10"/>
            <p:cNvSpPr/>
            <p:nvPr/>
          </p:nvSpPr>
          <p:spPr bwMode="auto">
            <a:xfrm>
              <a:off x="2610859" y="959087"/>
              <a:ext cx="5654845" cy="422691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>
                  <a:latin typeface="Arial"/>
                  <a:cs typeface="Arial"/>
                </a:rPr>
                <a:t>Collaborative &amp; federated data (across HPC providers)</a:t>
              </a:r>
              <a:endParaRPr sz="1350"/>
            </a:p>
          </p:txBody>
        </p:sp>
        <p:sp>
          <p:nvSpPr>
            <p:cNvPr id="6" name="Rectangle : coins arrondis 13"/>
            <p:cNvSpPr/>
            <p:nvPr/>
          </p:nvSpPr>
          <p:spPr bwMode="auto">
            <a:xfrm>
              <a:off x="2610859" y="2102102"/>
              <a:ext cx="5654845" cy="42269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>
                  <a:latin typeface="Arial"/>
                  <a:cs typeface="Arial"/>
                </a:rPr>
                <a:t>Cloud file storage (at each HPC provider e.g. </a:t>
              </a:r>
              <a:r>
                <a:rPr lang="fr-FR" sz="1600" b="1">
                  <a:latin typeface="Arial"/>
                  <a:cs typeface="Arial"/>
                </a:rPr>
                <a:t>CEPH</a:t>
              </a:r>
              <a:r>
                <a:rPr lang="fr-FR" sz="1600">
                  <a:latin typeface="Arial"/>
                  <a:cs typeface="Arial"/>
                </a:rPr>
                <a:t>)</a:t>
              </a:r>
              <a:endParaRPr sz="1350"/>
            </a:p>
          </p:txBody>
        </p:sp>
        <p:sp>
          <p:nvSpPr>
            <p:cNvPr id="7" name="Rectangle : coins arrondis 16"/>
            <p:cNvSpPr/>
            <p:nvPr/>
          </p:nvSpPr>
          <p:spPr bwMode="auto">
            <a:xfrm>
              <a:off x="2610859" y="2810797"/>
              <a:ext cx="5654845" cy="42269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>
                  <a:solidFill>
                    <a:srgbClr val="00B050"/>
                  </a:solidFill>
                  <a:latin typeface="Arial"/>
                  <a:cs typeface="Arial"/>
                </a:rPr>
                <a:t>Regular file servers (</a:t>
              </a:r>
              <a:r>
                <a:rPr lang="fr-FR" sz="1600" b="1">
                  <a:solidFill>
                    <a:srgbClr val="00B050"/>
                  </a:solidFill>
                  <a:latin typeface="Arial"/>
                  <a:cs typeface="Arial"/>
                </a:rPr>
                <a:t>NFS </a:t>
              </a:r>
              <a:r>
                <a:rPr lang="fr-FR" sz="1600">
                  <a:solidFill>
                    <a:srgbClr val="00B050"/>
                  </a:solidFill>
                  <a:latin typeface="Arial"/>
                  <a:cs typeface="Arial"/>
                </a:rPr>
                <a:t>home directories)</a:t>
              </a:r>
              <a:endParaRPr sz="1350"/>
            </a:p>
          </p:txBody>
        </p:sp>
        <p:sp>
          <p:nvSpPr>
            <p:cNvPr id="8" name="Rectangle : coins arrondis 19"/>
            <p:cNvSpPr/>
            <p:nvPr/>
          </p:nvSpPr>
          <p:spPr bwMode="auto">
            <a:xfrm>
              <a:off x="2610859" y="3553396"/>
              <a:ext cx="5654845" cy="42269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>
                  <a:latin typeface="Arial"/>
                  <a:cs typeface="Arial"/>
                </a:rPr>
                <a:t>HPC / Parallel File Systems (</a:t>
              </a:r>
              <a:r>
                <a:rPr lang="fr-FR" sz="1600" b="1">
                  <a:latin typeface="Arial"/>
                  <a:cs typeface="Arial"/>
                </a:rPr>
                <a:t>GPFS, LUSTRE</a:t>
              </a:r>
              <a:r>
                <a:rPr lang="fr-FR" sz="1600">
                  <a:latin typeface="Arial"/>
                  <a:cs typeface="Arial"/>
                </a:rPr>
                <a:t>…)</a:t>
              </a:r>
              <a:endParaRPr sz="1350"/>
            </a:p>
          </p:txBody>
        </p:sp>
        <p:sp>
          <p:nvSpPr>
            <p:cNvPr id="9" name="Rectangle : coins arrondis 22"/>
            <p:cNvSpPr/>
            <p:nvPr/>
          </p:nvSpPr>
          <p:spPr bwMode="auto">
            <a:xfrm>
              <a:off x="2610859" y="4266842"/>
              <a:ext cx="5654845" cy="42269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>
                  <a:latin typeface="Arial"/>
                  <a:cs typeface="Arial"/>
                </a:rPr>
                <a:t>Smart Burst Buffers (</a:t>
              </a:r>
              <a:r>
                <a:rPr lang="fr-FR" sz="1600" b="1">
                  <a:latin typeface="Arial"/>
                  <a:cs typeface="Arial"/>
                </a:rPr>
                <a:t>NVMe</a:t>
              </a:r>
              <a:r>
                <a:rPr lang="fr-FR" sz="1600">
                  <a:latin typeface="Arial"/>
                  <a:cs typeface="Arial"/>
                </a:rPr>
                <a:t> acceleration)</a:t>
              </a:r>
              <a:endParaRPr sz="1350"/>
            </a:p>
          </p:txBody>
        </p:sp>
        <p:cxnSp>
          <p:nvCxnSpPr>
            <p:cNvPr id="10" name="Connecteur droit 24"/>
            <p:cNvCxnSpPr>
              <a:cxnSpLocks/>
            </p:cNvCxnSpPr>
            <p:nvPr/>
          </p:nvCxnSpPr>
          <p:spPr bwMode="auto">
            <a:xfrm flipV="1">
              <a:off x="241540" y="1823932"/>
              <a:ext cx="8746049" cy="4871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èche : bas 28"/>
            <p:cNvSpPr/>
            <p:nvPr/>
          </p:nvSpPr>
          <p:spPr bwMode="auto">
            <a:xfrm rot="10800000">
              <a:off x="8349916" y="2102101"/>
              <a:ext cx="637673" cy="2587424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0000"/>
                </a:gs>
                <a:gs pos="44000">
                  <a:srgbClr val="FFC000"/>
                </a:gs>
                <a:gs pos="73000">
                  <a:srgbClr val="FFFF00"/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defRPr/>
              </a:pPr>
              <a:r>
                <a:rPr lang="fr-FR" sz="1400" b="1">
                  <a:solidFill>
                    <a:schemeClr val="bg1"/>
                  </a:solidFill>
                  <a:latin typeface="Arial"/>
                  <a:cs typeface="Arial"/>
                </a:rPr>
                <a:t>I/O response time</a:t>
              </a:r>
              <a:endParaRPr sz="1350"/>
            </a:p>
          </p:txBody>
        </p:sp>
        <p:sp>
          <p:nvSpPr>
            <p:cNvPr id="12" name="Cylindre 29"/>
            <p:cNvSpPr/>
            <p:nvPr/>
          </p:nvSpPr>
          <p:spPr bwMode="auto">
            <a:xfrm>
              <a:off x="1245275" y="4168209"/>
              <a:ext cx="1167064" cy="626063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latin typeface="Arial"/>
                  <a:cs typeface="Arial"/>
                </a:rPr>
                <a:t>Near-RAM</a:t>
              </a:r>
              <a:endParaRPr sz="1350"/>
            </a:p>
          </p:txBody>
        </p:sp>
        <p:sp>
          <p:nvSpPr>
            <p:cNvPr id="13" name="Cylindre 30"/>
            <p:cNvSpPr/>
            <p:nvPr/>
          </p:nvSpPr>
          <p:spPr bwMode="auto">
            <a:xfrm>
              <a:off x="1245275" y="3451432"/>
              <a:ext cx="1167064" cy="626063"/>
            </a:xfrm>
            <a:prstGeom prst="can">
              <a:avLst>
                <a:gd name="adj" fmla="val 25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latin typeface="Arial"/>
                  <a:cs typeface="Arial"/>
                </a:rPr>
                <a:t>Parallel block IO</a:t>
              </a:r>
              <a:endParaRPr sz="1350"/>
            </a:p>
          </p:txBody>
        </p:sp>
        <p:sp>
          <p:nvSpPr>
            <p:cNvPr id="14" name="Cylindre 31"/>
            <p:cNvSpPr/>
            <p:nvPr/>
          </p:nvSpPr>
          <p:spPr bwMode="auto">
            <a:xfrm>
              <a:off x="1245275" y="2734655"/>
              <a:ext cx="1167064" cy="626063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solidFill>
                    <a:srgbClr val="00B050"/>
                  </a:solidFill>
                  <a:latin typeface="Arial"/>
                  <a:cs typeface="Arial"/>
                </a:rPr>
                <a:t>LAN file access</a:t>
              </a:r>
              <a:endParaRPr/>
            </a:p>
          </p:txBody>
        </p:sp>
        <p:sp>
          <p:nvSpPr>
            <p:cNvPr id="15" name="Cylindre 32"/>
            <p:cNvSpPr/>
            <p:nvPr/>
          </p:nvSpPr>
          <p:spPr bwMode="auto">
            <a:xfrm>
              <a:off x="1245275" y="2017878"/>
              <a:ext cx="1167064" cy="62606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solidFill>
                    <a:schemeClr val="bg1"/>
                  </a:solidFill>
                  <a:latin typeface="Arial"/>
                  <a:cs typeface="Arial"/>
                </a:rPr>
                <a:t>Object, file</a:t>
              </a:r>
              <a:br>
                <a:rPr lang="fr-FR" sz="1200" b="1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fr-FR" sz="1200" b="1">
                  <a:solidFill>
                    <a:schemeClr val="bg1"/>
                  </a:solidFill>
                  <a:latin typeface="Arial"/>
                  <a:cs typeface="Arial"/>
                </a:rPr>
                <a:t>or block</a:t>
              </a:r>
              <a:endParaRPr sz="1350"/>
            </a:p>
          </p:txBody>
        </p:sp>
        <p:sp>
          <p:nvSpPr>
            <p:cNvPr id="16" name="Cylindre 33"/>
            <p:cNvSpPr/>
            <p:nvPr/>
          </p:nvSpPr>
          <p:spPr bwMode="auto">
            <a:xfrm>
              <a:off x="1245275" y="900556"/>
              <a:ext cx="1167064" cy="589159"/>
            </a:xfrm>
            <a:prstGeom prst="can">
              <a:avLst>
                <a:gd name="adj" fmla="val 25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solidFill>
                    <a:schemeClr val="bg1"/>
                  </a:solidFill>
                  <a:latin typeface="Arial"/>
                  <a:cs typeface="Arial"/>
                </a:rPr>
                <a:t>Object</a:t>
              </a:r>
              <a:endParaRPr sz="1350"/>
            </a:p>
          </p:txBody>
        </p:sp>
        <p:pic>
          <p:nvPicPr>
            <p:cNvPr id="17" name="Graphique 36" descr="Globe terrestre Europe-Afrique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56116" y="914516"/>
              <a:ext cx="589159" cy="589159"/>
            </a:xfrm>
            <a:prstGeom prst="rect">
              <a:avLst/>
            </a:prstGeom>
          </p:spPr>
        </p:pic>
        <p:pic>
          <p:nvPicPr>
            <p:cNvPr id="18" name="Graphique 38" descr="Bâtiment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55626" y="3077076"/>
              <a:ext cx="632662" cy="632662"/>
            </a:xfrm>
            <a:prstGeom prst="rect">
              <a:avLst/>
            </a:prstGeom>
          </p:spPr>
        </p:pic>
        <p:sp>
          <p:nvSpPr>
            <p:cNvPr id="19" name="ZoneTexte 39"/>
            <p:cNvSpPr/>
            <p:nvPr/>
          </p:nvSpPr>
          <p:spPr bwMode="auto">
            <a:xfrm>
              <a:off x="1167047" y="1489921"/>
              <a:ext cx="3675642" cy="33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 b="1">
                  <a:solidFill>
                    <a:schemeClr val="accent4">
                      <a:lumMod val="50000"/>
                    </a:schemeClr>
                  </a:solidFill>
                  <a:latin typeface="Arial"/>
                  <a:cs typeface="Arial"/>
                </a:rPr>
                <a:t>Internet and scientific networks</a:t>
              </a:r>
              <a:endParaRPr sz="135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ZoneTexte 40"/>
            <p:cNvSpPr/>
            <p:nvPr/>
          </p:nvSpPr>
          <p:spPr bwMode="auto">
            <a:xfrm>
              <a:off x="301137" y="2028814"/>
              <a:ext cx="369332" cy="26716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vert" wrap="square" rtlCol="0">
              <a:spAutoFit/>
            </a:bodyPr>
            <a:lstStyle/>
            <a:p>
              <a:pPr algn="ctr">
                <a:defRPr/>
              </a:pPr>
              <a:r>
                <a:rPr lang="fr-FR" sz="1200" b="1">
                  <a:solidFill>
                    <a:schemeClr val="bg1"/>
                  </a:solidFill>
                  <a:latin typeface="Arial"/>
                  <a:cs typeface="Arial"/>
                </a:rPr>
                <a:t>HPC Provider</a:t>
              </a:r>
              <a:endParaRPr sz="1350"/>
            </a:p>
          </p:txBody>
        </p:sp>
        <p:sp>
          <p:nvSpPr>
            <p:cNvPr id="21" name="ZoneTexte 41"/>
            <p:cNvSpPr/>
            <p:nvPr/>
          </p:nvSpPr>
          <p:spPr bwMode="auto">
            <a:xfrm>
              <a:off x="297122" y="690391"/>
              <a:ext cx="369332" cy="10516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vert" wrap="square" rtlCol="0">
              <a:spAutoFit/>
            </a:bodyPr>
            <a:lstStyle/>
            <a:p>
              <a:pPr algn="ctr">
                <a:defRPr/>
              </a:pPr>
              <a:r>
                <a:rPr lang="fr-FR" sz="1200" b="1">
                  <a:solidFill>
                    <a:schemeClr val="bg1"/>
                  </a:solidFill>
                  <a:latin typeface="Arial"/>
                  <a:cs typeface="Arial"/>
                </a:rPr>
                <a:t>Federation</a:t>
              </a:r>
              <a:endParaRPr/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 bwMode="auto">
          <a:xfrm>
            <a:off x="241539" y="163907"/>
            <a:ext cx="8664335" cy="422691"/>
          </a:xfrm>
        </p:spPr>
        <p:txBody>
          <a:bodyPr/>
          <a:lstStyle/>
          <a:p>
            <a:pPr>
              <a:defRPr/>
            </a:pPr>
            <a:r>
              <a:rPr lang="en-GB"/>
              <a:t>distributed data infrastructure (DDI)</a:t>
            </a:r>
            <a:endParaRPr/>
          </a:p>
        </p:txBody>
      </p:sp>
      <p:pic>
        <p:nvPicPr>
          <p:cNvPr id="23" name="Image 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5163" y="666534"/>
            <a:ext cx="8760711" cy="329213"/>
          </a:xfrm>
          <a:prstGeom prst="rect">
            <a:avLst/>
          </a:prstGeom>
        </p:spPr>
      </p:pic>
      <p:pic>
        <p:nvPicPr>
          <p:cNvPr id="24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39740" y="1059582"/>
            <a:ext cx="732917" cy="462348"/>
          </a:xfrm>
          <a:prstGeom prst="rect">
            <a:avLst/>
          </a:prstGeom>
        </p:spPr>
      </p:pic>
      <p:pic>
        <p:nvPicPr>
          <p:cNvPr id="25" name="Picture 2" descr="iRODS Workshop at University of Utrecht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956706" y="1543732"/>
            <a:ext cx="738804" cy="16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Workflows &amp; Orchestration</a:t>
            </a:r>
            <a:r>
              <a:t> tools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Alien4Cloud and Yorc orchestration modules 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8" y="1039658"/>
            <a:ext cx="2477596" cy="3676718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799" y="23494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4"/>
          <p:cNvSpPr/>
          <p:nvPr/>
        </p:nvSpPr>
        <p:spPr bwMode="auto">
          <a:xfrm>
            <a:off x="2984499" y="1943100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9" name="Cilindro 6"/>
          <p:cNvSpPr/>
          <p:nvPr/>
        </p:nvSpPr>
        <p:spPr bwMode="auto">
          <a:xfrm>
            <a:off x="5800183" y="1526747"/>
            <a:ext cx="564995" cy="272274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tangolo con angoli arrotondati 7"/>
          <p:cNvSpPr/>
          <p:nvPr/>
        </p:nvSpPr>
        <p:spPr bwMode="auto">
          <a:xfrm>
            <a:off x="5597176" y="2059723"/>
            <a:ext cx="966438" cy="272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>
                <a:solidFill>
                  <a:schemeClr val="tx1"/>
                </a:solidFill>
              </a:rPr>
              <a:t>A4C</a:t>
            </a:r>
            <a:endParaRPr/>
          </a:p>
        </p:txBody>
      </p:sp>
      <p:cxnSp>
        <p:nvCxnSpPr>
          <p:cNvPr id="11" name="Connettore 2 10"/>
          <p:cNvCxnSpPr>
            <a:cxnSpLocks/>
            <a:stCxn id="9" idx="3"/>
            <a:endCxn id="10" idx="0"/>
          </p:cNvCxnSpPr>
          <p:nvPr/>
        </p:nvCxnSpPr>
        <p:spPr bwMode="auto">
          <a:xfrm flipH="1">
            <a:off x="6080396" y="1799021"/>
            <a:ext cx="2284" cy="26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9"/>
          <p:cNvCxnSpPr>
            <a:cxnSpLocks/>
            <a:stCxn id="10" idx="2"/>
          </p:cNvCxnSpPr>
          <p:nvPr/>
        </p:nvCxnSpPr>
        <p:spPr bwMode="auto">
          <a:xfrm>
            <a:off x="6080396" y="2331999"/>
            <a:ext cx="0" cy="176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22"/>
          <p:cNvSpPr/>
          <p:nvPr/>
        </p:nvSpPr>
        <p:spPr bwMode="auto">
          <a:xfrm>
            <a:off x="5604611" y="2507259"/>
            <a:ext cx="966438" cy="272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>
                <a:solidFill>
                  <a:schemeClr val="tx1"/>
                </a:solidFill>
              </a:rPr>
              <a:t>YORC</a:t>
            </a:r>
            <a:endParaRPr/>
          </a:p>
        </p:txBody>
      </p:sp>
      <p:sp>
        <p:nvSpPr>
          <p:cNvPr id="14" name="Rettangolo 17"/>
          <p:cNvSpPr/>
          <p:nvPr/>
        </p:nvSpPr>
        <p:spPr bwMode="auto">
          <a:xfrm>
            <a:off x="5747471" y="1558615"/>
            <a:ext cx="710449" cy="253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/>
              <a:t>Catalog</a:t>
            </a:r>
            <a:endParaRPr lang="en-US" sz="1000"/>
          </a:p>
        </p:txBody>
      </p:sp>
      <p:sp>
        <p:nvSpPr>
          <p:cNvPr id="15" name="Rettangolo con angoli arrotondati 23"/>
          <p:cNvSpPr/>
          <p:nvPr/>
        </p:nvSpPr>
        <p:spPr bwMode="auto">
          <a:xfrm>
            <a:off x="6978624" y="337613"/>
            <a:ext cx="1918008" cy="2160502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ttangolo con angoli arrotondati 30"/>
          <p:cNvSpPr/>
          <p:nvPr/>
        </p:nvSpPr>
        <p:spPr bwMode="auto">
          <a:xfrm>
            <a:off x="3361474" y="943362"/>
            <a:ext cx="1918008" cy="1116360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ttangolo con angoli arrotondati 31"/>
          <p:cNvSpPr/>
          <p:nvPr/>
        </p:nvSpPr>
        <p:spPr bwMode="auto">
          <a:xfrm>
            <a:off x="3484678" y="3011562"/>
            <a:ext cx="4063442" cy="1237473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ttangolo con angoli arrotondati 32"/>
          <p:cNvSpPr/>
          <p:nvPr/>
        </p:nvSpPr>
        <p:spPr bwMode="auto">
          <a:xfrm>
            <a:off x="3437440" y="1170749"/>
            <a:ext cx="453135" cy="775731"/>
          </a:xfrm>
          <a:prstGeom prst="roundRect">
            <a:avLst>
              <a:gd name="adj" fmla="val 98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pic>
        <p:nvPicPr>
          <p:cNvPr id="19" name="Immagine 33" descr="Immagine che contiene disegnando&#10;&#10;Descrizione generata automaticamen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499069" y="1218985"/>
            <a:ext cx="307761" cy="307761"/>
          </a:xfrm>
          <a:prstGeom prst="rect">
            <a:avLst/>
          </a:prstGeom>
        </p:spPr>
      </p:pic>
      <p:sp>
        <p:nvSpPr>
          <p:cNvPr id="20" name="Rettangolo con angoli arrotondati 34"/>
          <p:cNvSpPr/>
          <p:nvPr/>
        </p:nvSpPr>
        <p:spPr bwMode="auto">
          <a:xfrm>
            <a:off x="3943286" y="1167367"/>
            <a:ext cx="453135" cy="775731"/>
          </a:xfrm>
          <a:prstGeom prst="roundRect">
            <a:avLst>
              <a:gd name="adj" fmla="val 98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1" name="Rettangolo con angoli arrotondati 35"/>
          <p:cNvSpPr/>
          <p:nvPr/>
        </p:nvSpPr>
        <p:spPr bwMode="auto">
          <a:xfrm>
            <a:off x="4463988" y="1167367"/>
            <a:ext cx="453135" cy="775731"/>
          </a:xfrm>
          <a:prstGeom prst="roundRect">
            <a:avLst>
              <a:gd name="adj" fmla="val 98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pic>
        <p:nvPicPr>
          <p:cNvPr id="22" name="Immagine 36" descr="Immagine che contiene gioco, luce, palla&#10;&#10;Descrizione generata automaticam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3016" y="1167367"/>
            <a:ext cx="390777" cy="390777"/>
          </a:xfrm>
          <a:prstGeom prst="rect">
            <a:avLst/>
          </a:prstGeom>
        </p:spPr>
      </p:pic>
      <p:sp>
        <p:nvSpPr>
          <p:cNvPr id="23" name="Rettangolo 28"/>
          <p:cNvSpPr/>
          <p:nvPr/>
        </p:nvSpPr>
        <p:spPr bwMode="auto">
          <a:xfrm>
            <a:off x="3358219" y="1642900"/>
            <a:ext cx="620682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/>
              <a:t>compute</a:t>
            </a:r>
            <a:endParaRPr/>
          </a:p>
        </p:txBody>
      </p:sp>
      <p:sp>
        <p:nvSpPr>
          <p:cNvPr id="24" name="Rettangolo 38"/>
          <p:cNvSpPr/>
          <p:nvPr/>
        </p:nvSpPr>
        <p:spPr bwMode="auto">
          <a:xfrm>
            <a:off x="3868915" y="1655012"/>
            <a:ext cx="587019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/>
              <a:t>network</a:t>
            </a:r>
            <a:endParaRPr/>
          </a:p>
        </p:txBody>
      </p:sp>
      <p:sp>
        <p:nvSpPr>
          <p:cNvPr id="25" name="Rettangolo 39"/>
          <p:cNvSpPr/>
          <p:nvPr/>
        </p:nvSpPr>
        <p:spPr bwMode="auto">
          <a:xfrm>
            <a:off x="4412787" y="1581345"/>
            <a:ext cx="570989" cy="33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/>
              <a:t>HEAppE</a:t>
            </a:r>
            <a:endParaRPr/>
          </a:p>
          <a:p>
            <a:pPr algn="ctr">
              <a:defRPr/>
            </a:pPr>
            <a:r>
              <a:rPr lang="en-US" sz="800"/>
              <a:t>Job</a:t>
            </a:r>
            <a:endParaRPr/>
          </a:p>
        </p:txBody>
      </p:sp>
      <p:sp>
        <p:nvSpPr>
          <p:cNvPr id="26" name="Rettangolo 40"/>
          <p:cNvSpPr/>
          <p:nvPr/>
        </p:nvSpPr>
        <p:spPr bwMode="auto">
          <a:xfrm>
            <a:off x="4930803" y="1388247"/>
            <a:ext cx="300081" cy="276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/>
              <a:t>...</a:t>
            </a:r>
            <a:endParaRPr b="1"/>
          </a:p>
        </p:txBody>
      </p:sp>
      <p:cxnSp>
        <p:nvCxnSpPr>
          <p:cNvPr id="27" name="Connettore 1 41"/>
          <p:cNvCxnSpPr>
            <a:cxnSpLocks/>
          </p:cNvCxnSpPr>
          <p:nvPr/>
        </p:nvCxnSpPr>
        <p:spPr bwMode="auto">
          <a:xfrm>
            <a:off x="5294372" y="1010913"/>
            <a:ext cx="505810" cy="5472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1 43"/>
          <p:cNvCxnSpPr>
            <a:cxnSpLocks/>
          </p:cNvCxnSpPr>
          <p:nvPr/>
        </p:nvCxnSpPr>
        <p:spPr bwMode="auto">
          <a:xfrm flipV="1">
            <a:off x="5274882" y="1778675"/>
            <a:ext cx="523015" cy="2755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1 46"/>
          <p:cNvCxnSpPr>
            <a:cxnSpLocks/>
          </p:cNvCxnSpPr>
          <p:nvPr/>
        </p:nvCxnSpPr>
        <p:spPr bwMode="auto">
          <a:xfrm flipV="1">
            <a:off x="6548344" y="440912"/>
            <a:ext cx="438745" cy="16164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1 49"/>
          <p:cNvCxnSpPr>
            <a:cxnSpLocks/>
          </p:cNvCxnSpPr>
          <p:nvPr/>
        </p:nvCxnSpPr>
        <p:spPr bwMode="auto">
          <a:xfrm>
            <a:off x="6558577" y="2311301"/>
            <a:ext cx="488257" cy="1866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1 52"/>
          <p:cNvCxnSpPr>
            <a:cxnSpLocks/>
          </p:cNvCxnSpPr>
          <p:nvPr/>
        </p:nvCxnSpPr>
        <p:spPr bwMode="auto">
          <a:xfrm flipV="1">
            <a:off x="3535921" y="2779536"/>
            <a:ext cx="2068688" cy="232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1 54"/>
          <p:cNvCxnSpPr>
            <a:cxnSpLocks/>
          </p:cNvCxnSpPr>
          <p:nvPr/>
        </p:nvCxnSpPr>
        <p:spPr bwMode="auto">
          <a:xfrm flipH="1" flipV="1">
            <a:off x="6563614" y="2776677"/>
            <a:ext cx="966438" cy="2408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ttangolo con angoli arrotondati 64"/>
          <p:cNvSpPr/>
          <p:nvPr/>
        </p:nvSpPr>
        <p:spPr bwMode="auto">
          <a:xfrm>
            <a:off x="7131768" y="925069"/>
            <a:ext cx="903377" cy="1478940"/>
          </a:xfrm>
          <a:prstGeom prst="roundRect">
            <a:avLst>
              <a:gd name="adj" fmla="val 450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4" name="Rettangolo con angoli arrotondati 65"/>
          <p:cNvSpPr/>
          <p:nvPr/>
        </p:nvSpPr>
        <p:spPr bwMode="auto">
          <a:xfrm>
            <a:off x="7203128" y="1017565"/>
            <a:ext cx="790015" cy="647679"/>
          </a:xfrm>
          <a:prstGeom prst="roundRect">
            <a:avLst>
              <a:gd name="adj" fmla="val 450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5" name="Rettangolo con angoli arrotondati 66"/>
          <p:cNvSpPr/>
          <p:nvPr/>
        </p:nvSpPr>
        <p:spPr bwMode="auto">
          <a:xfrm>
            <a:off x="7274488" y="1078689"/>
            <a:ext cx="680391" cy="330149"/>
          </a:xfrm>
          <a:prstGeom prst="roundRect">
            <a:avLst>
              <a:gd name="adj" fmla="val 450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>
                <a:solidFill>
                  <a:schemeClr val="tx1"/>
                </a:solidFill>
              </a:rPr>
              <a:t>Container</a:t>
            </a:r>
            <a:endParaRPr/>
          </a:p>
        </p:txBody>
      </p:sp>
      <p:sp>
        <p:nvSpPr>
          <p:cNvPr id="36" name="Rettangolo con angoli arrotondati 67"/>
          <p:cNvSpPr/>
          <p:nvPr/>
        </p:nvSpPr>
        <p:spPr bwMode="auto">
          <a:xfrm>
            <a:off x="7226502" y="1781218"/>
            <a:ext cx="743266" cy="339750"/>
          </a:xfrm>
          <a:prstGeom prst="roundRect">
            <a:avLst>
              <a:gd name="adj" fmla="val 450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>
                <a:solidFill>
                  <a:schemeClr val="tx1"/>
                </a:solidFill>
              </a:rPr>
              <a:t>CopyToJob</a:t>
            </a:r>
            <a:endParaRPr/>
          </a:p>
        </p:txBody>
      </p:sp>
      <p:sp>
        <p:nvSpPr>
          <p:cNvPr id="37" name="Rettangolo con angoli arrotondati 68"/>
          <p:cNvSpPr/>
          <p:nvPr/>
        </p:nvSpPr>
        <p:spPr bwMode="auto">
          <a:xfrm>
            <a:off x="8286054" y="1168272"/>
            <a:ext cx="482350" cy="467301"/>
          </a:xfrm>
          <a:prstGeom prst="roundRect">
            <a:avLst>
              <a:gd name="adj" fmla="val 450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38" name="Connettore 1 70"/>
          <p:cNvCxnSpPr>
            <a:cxnSpLocks/>
          </p:cNvCxnSpPr>
          <p:nvPr/>
        </p:nvCxnSpPr>
        <p:spPr bwMode="auto">
          <a:xfrm>
            <a:off x="7131768" y="750898"/>
            <a:ext cx="9878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71"/>
          <p:cNvCxnSpPr>
            <a:cxnSpLocks/>
            <a:endCxn id="33" idx="0"/>
          </p:cNvCxnSpPr>
          <p:nvPr/>
        </p:nvCxnSpPr>
        <p:spPr bwMode="auto">
          <a:xfrm>
            <a:off x="7583457" y="750898"/>
            <a:ext cx="0" cy="174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75"/>
          <p:cNvSpPr/>
          <p:nvPr/>
        </p:nvSpPr>
        <p:spPr bwMode="auto">
          <a:xfrm>
            <a:off x="7440985" y="1443348"/>
            <a:ext cx="535723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/>
              <a:t>Docker</a:t>
            </a:r>
            <a:endParaRPr/>
          </a:p>
        </p:txBody>
      </p:sp>
      <p:sp>
        <p:nvSpPr>
          <p:cNvPr id="41" name="Rettangolo 76"/>
          <p:cNvSpPr/>
          <p:nvPr/>
        </p:nvSpPr>
        <p:spPr bwMode="auto">
          <a:xfrm>
            <a:off x="7411387" y="2170908"/>
            <a:ext cx="638316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/>
              <a:t>Compute</a:t>
            </a:r>
            <a:endParaRPr/>
          </a:p>
        </p:txBody>
      </p:sp>
      <p:sp>
        <p:nvSpPr>
          <p:cNvPr id="42" name="Rettangolo 77"/>
          <p:cNvSpPr/>
          <p:nvPr/>
        </p:nvSpPr>
        <p:spPr bwMode="auto">
          <a:xfrm>
            <a:off x="8239020" y="1250169"/>
            <a:ext cx="570988" cy="33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/>
              <a:t>HEAppE</a:t>
            </a:r>
            <a:endParaRPr/>
          </a:p>
          <a:p>
            <a:pPr algn="ctr">
              <a:defRPr/>
            </a:pPr>
            <a:r>
              <a:rPr lang="en-US" sz="800"/>
              <a:t>Job</a:t>
            </a:r>
            <a:endParaRPr/>
          </a:p>
        </p:txBody>
      </p:sp>
      <p:cxnSp>
        <p:nvCxnSpPr>
          <p:cNvPr id="43" name="Connettore 7 81"/>
          <p:cNvCxnSpPr>
            <a:cxnSpLocks/>
            <a:stCxn id="36" idx="3"/>
            <a:endCxn id="37" idx="1"/>
          </p:cNvCxnSpPr>
          <p:nvPr/>
        </p:nvCxnSpPr>
        <p:spPr bwMode="auto">
          <a:xfrm flipV="1">
            <a:off x="7969770" y="1401922"/>
            <a:ext cx="316283" cy="54917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82"/>
          <p:cNvSpPr/>
          <p:nvPr/>
        </p:nvSpPr>
        <p:spPr bwMode="auto">
          <a:xfrm>
            <a:off x="7051461" y="334454"/>
            <a:ext cx="1699666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/>
              <a:t>Application Template</a:t>
            </a:r>
            <a:endParaRPr lang="en-US" sz="1000"/>
          </a:p>
        </p:txBody>
      </p:sp>
      <p:pic>
        <p:nvPicPr>
          <p:cNvPr id="45" name="Immagine 8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99181" y="3129340"/>
            <a:ext cx="4208961" cy="1071654"/>
          </a:xfrm>
          <a:prstGeom prst="rect">
            <a:avLst/>
          </a:prstGeom>
        </p:spPr>
      </p:pic>
      <p:pic>
        <p:nvPicPr>
          <p:cNvPr id="46" name="Immagine 95" descr="Immagine che contiene disegnando&#10;&#10;Descrizione generata automaticamen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7167029" y="2221726"/>
            <a:ext cx="159424" cy="159424"/>
          </a:xfrm>
          <a:prstGeom prst="rect">
            <a:avLst/>
          </a:prstGeom>
        </p:spPr>
      </p:pic>
      <p:sp>
        <p:nvSpPr>
          <p:cNvPr id="47" name="Rettangolo con angoli arrotondati 99"/>
          <p:cNvSpPr/>
          <p:nvPr/>
        </p:nvSpPr>
        <p:spPr bwMode="auto">
          <a:xfrm>
            <a:off x="8119588" y="657799"/>
            <a:ext cx="685947" cy="249768"/>
          </a:xfrm>
          <a:prstGeom prst="roundRect">
            <a:avLst>
              <a:gd name="adj" fmla="val 450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8" name="Rettangolo 101"/>
          <p:cNvSpPr/>
          <p:nvPr/>
        </p:nvSpPr>
        <p:spPr bwMode="auto">
          <a:xfrm>
            <a:off x="8179825" y="682703"/>
            <a:ext cx="686405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/>
              <a:t>Public Net</a:t>
            </a:r>
            <a:endParaRPr/>
          </a:p>
        </p:txBody>
      </p:sp>
      <p:pic>
        <p:nvPicPr>
          <p:cNvPr id="49" name="Immagine 102" descr="Immagine che contiene gioco, luce, palla&#10;&#10;Descrizione generata automaticam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40629" y="732429"/>
            <a:ext cx="120960" cy="120960"/>
          </a:xfrm>
          <a:prstGeom prst="rect">
            <a:avLst/>
          </a:prstGeom>
        </p:spPr>
      </p:pic>
      <p:sp>
        <p:nvSpPr>
          <p:cNvPr id="50" name="TextovéPole 5"/>
          <p:cNvSpPr/>
          <p:nvPr/>
        </p:nvSpPr>
        <p:spPr bwMode="auto">
          <a:xfrm>
            <a:off x="157309" y="927845"/>
            <a:ext cx="3403877" cy="3787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1200"/>
              <a:t>A4C+Yorc deployed on LRZ and IT4I sites</a:t>
            </a:r>
            <a:endParaRPr sz="1200"/>
          </a:p>
          <a:p>
            <a:pPr marL="171450" indent="-171450">
              <a:buFont typeface="Arial"/>
              <a:buChar char="•"/>
              <a:defRPr/>
            </a:pPr>
            <a:endParaRPr sz="1200">
              <a:solidFill>
                <a:srgbClr val="519447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GB" sz="1200" b="1">
                <a:solidFill>
                  <a:srgbClr val="519447"/>
                </a:solidFill>
              </a:rPr>
              <a:t>Full application workflow mgmt:</a:t>
            </a:r>
            <a:endParaRPr sz="1200" b="1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200"/>
              <a:t>Rich catalog of components</a:t>
            </a:r>
            <a:endParaRPr sz="12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200"/>
              <a:t>Definition of an application templates (TOSCA format)</a:t>
            </a:r>
            <a:br>
              <a:rPr lang="en-GB" sz="1200"/>
            </a:br>
            <a:endParaRPr sz="1200"/>
          </a:p>
          <a:p>
            <a:pPr marL="171450" lvl="0" indent="-171450">
              <a:buFont typeface="Arial"/>
              <a:buChar char="•"/>
              <a:defRPr/>
            </a:pPr>
            <a:r>
              <a:rPr lang="en-GB" sz="1200" b="1">
                <a:solidFill>
                  <a:srgbClr val="519447"/>
                </a:solidFill>
              </a:rPr>
              <a:t>Workload management:</a:t>
            </a:r>
            <a:endParaRPr sz="1200" b="1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200"/>
              <a:t>Deployment and execution on HPC and Cloud resources</a:t>
            </a:r>
            <a:endParaRPr sz="12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200"/>
              <a:t>OpenStack built-in interface</a:t>
            </a:r>
            <a:endParaRPr sz="12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200"/>
              <a:t>HEAppE HPC middleware plugin</a:t>
            </a:r>
            <a:endParaRPr sz="12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200"/>
              <a:t>Cross-site resources (IT4I, LRZ)</a:t>
            </a:r>
            <a:br>
              <a:rPr lang="en-GB" sz="1200"/>
            </a:br>
            <a:endParaRPr sz="1200"/>
          </a:p>
          <a:p>
            <a:pPr marL="171450" lvl="0" indent="-171450">
              <a:buFont typeface="Arial"/>
              <a:buChar char="•"/>
              <a:defRPr/>
            </a:pPr>
            <a:r>
              <a:rPr lang="en-US" sz="1200" b="1">
                <a:solidFill>
                  <a:srgbClr val="519447"/>
                </a:solidFill>
              </a:rPr>
              <a:t>Data mgmt &amp; orchestration policies:</a:t>
            </a:r>
            <a:endParaRPr sz="1200" b="1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US" sz="1200"/>
              <a:t>Leveraging LEXIS DDI for effective data transfer between sites and Cloud-HPC</a:t>
            </a:r>
            <a:endParaRPr sz="12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US" sz="1200"/>
              <a:t>Placing workflow tasks on most suitable resources  </a:t>
            </a:r>
            <a:endParaRPr sz="1200"/>
          </a:p>
          <a:p>
            <a:pPr marL="171450" lvl="0" indent="-171450">
              <a:buFont typeface="Arial"/>
              <a:buChar char="•"/>
              <a:defRPr/>
            </a:pPr>
            <a:endParaRPr lang="en-GB" sz="1100"/>
          </a:p>
        </p:txBody>
      </p:sp>
      <p:pic>
        <p:nvPicPr>
          <p:cNvPr id="51" name="Immagine 10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727700" y="2717929"/>
            <a:ext cx="1513685" cy="1942051"/>
          </a:xfrm>
          <a:prstGeom prst="rect">
            <a:avLst/>
          </a:prstGeom>
        </p:spPr>
      </p:pic>
      <p:sp>
        <p:nvSpPr>
          <p:cNvPr id="52" name="Rettangolo 109"/>
          <p:cNvSpPr/>
          <p:nvPr/>
        </p:nvSpPr>
        <p:spPr bwMode="auto">
          <a:xfrm>
            <a:off x="3484678" y="929856"/>
            <a:ext cx="1699666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/>
              <a:t>Components</a:t>
            </a:r>
            <a:endParaRPr lang="en-US" sz="1000"/>
          </a:p>
        </p:txBody>
      </p:sp>
      <p:sp>
        <p:nvSpPr>
          <p:cNvPr id="53" name="Rettangolo 110"/>
          <p:cNvSpPr/>
          <p:nvPr/>
        </p:nvSpPr>
        <p:spPr bwMode="auto">
          <a:xfrm>
            <a:off x="4540545" y="3018658"/>
            <a:ext cx="1699666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/>
              <a:t>Workflow execution</a:t>
            </a:r>
            <a:endParaRPr lang="en-US" sz="1000"/>
          </a:p>
        </p:txBody>
      </p:sp>
      <p:pic>
        <p:nvPicPr>
          <p:cNvPr id="54" name="Immagine 111" descr="Immagine che contiene disegnando&#10;&#10;Descrizione generata automaticamente"/>
          <p:cNvPicPr>
            <a:picLocks noChangeAspect="1"/>
          </p:cNvPicPr>
          <p:nvPr/>
        </p:nvPicPr>
        <p:blipFill>
          <a:blip r:embed="rId7"/>
          <a:srcRect l="9260" r="52531" b="14260"/>
          <a:stretch/>
        </p:blipFill>
        <p:spPr bwMode="auto">
          <a:xfrm>
            <a:off x="5533952" y="2425537"/>
            <a:ext cx="282316" cy="293189"/>
          </a:xfrm>
          <a:prstGeom prst="rect">
            <a:avLst/>
          </a:prstGeom>
        </p:spPr>
      </p:pic>
      <p:pic>
        <p:nvPicPr>
          <p:cNvPr id="55" name="Immagine 113"/>
          <p:cNvPicPr>
            <a:picLocks noChangeAspect="1"/>
          </p:cNvPicPr>
          <p:nvPr/>
        </p:nvPicPr>
        <p:blipFill>
          <a:blip r:embed="rId8"/>
          <a:srcRect l="4840" r="66026"/>
          <a:stretch/>
        </p:blipFill>
        <p:spPr bwMode="auto">
          <a:xfrm>
            <a:off x="5512002" y="1934019"/>
            <a:ext cx="379494" cy="400802"/>
          </a:xfrm>
          <a:prstGeom prst="rect">
            <a:avLst/>
          </a:prstGeom>
        </p:spPr>
      </p:pic>
      <p:cxnSp>
        <p:nvCxnSpPr>
          <p:cNvPr id="56" name="Connettore 7 116"/>
          <p:cNvCxnSpPr>
            <a:cxnSpLocks/>
            <a:endCxn id="51" idx="0"/>
          </p:cNvCxnSpPr>
          <p:nvPr/>
        </p:nvCxnSpPr>
        <p:spPr bwMode="auto">
          <a:xfrm>
            <a:off x="7976709" y="2221726"/>
            <a:ext cx="507834" cy="496202"/>
          </a:xfrm>
          <a:prstGeom prst="curvedConnector2">
            <a:avLst/>
          </a:prstGeom>
          <a:ln>
            <a:prstDash val="sysDash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118"/>
          <p:cNvSpPr/>
          <p:nvPr/>
        </p:nvSpPr>
        <p:spPr bwMode="auto">
          <a:xfrm>
            <a:off x="8198577" y="2572899"/>
            <a:ext cx="8867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/>
              <a:t>configurable</a:t>
            </a:r>
            <a:endParaRPr/>
          </a:p>
        </p:txBody>
      </p:sp>
      <p:sp>
        <p:nvSpPr>
          <p:cNvPr id="58" name="Rettangolo 12"/>
          <p:cNvSpPr/>
          <p:nvPr/>
        </p:nvSpPr>
        <p:spPr bwMode="auto">
          <a:xfrm>
            <a:off x="3385967" y="4315374"/>
            <a:ext cx="2934679" cy="54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0" i="1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https://github.com/alien4cloud/alien4cloud</a:t>
            </a:r>
            <a:br>
              <a:rPr lang="en-US" sz="1000" b="0" i="1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00" i="1"/>
              <a:t>https://github.com/ystia</a:t>
            </a:r>
            <a:br>
              <a:rPr lang="en-US" sz="1000" i="1"/>
            </a:br>
            <a:r>
              <a:rPr lang="en-US" sz="1000" i="1"/>
              <a:t>http://heappe.eu</a:t>
            </a:r>
          </a:p>
        </p:txBody>
      </p:sp>
      <p:sp>
        <p:nvSpPr>
          <p:cNvPr id="59" name="Rettangolo 59"/>
          <p:cNvSpPr/>
          <p:nvPr/>
        </p:nvSpPr>
        <p:spPr bwMode="auto">
          <a:xfrm>
            <a:off x="3878586" y="4321531"/>
            <a:ext cx="182988" cy="365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4492143" y="1202058"/>
            <a:ext cx="414726" cy="418734"/>
          </a:xfrm>
          <a:prstGeom prst="rect">
            <a:avLst/>
          </a:prstGeom>
          <a:noFill/>
        </p:spPr>
      </p:pic>
      <p:sp>
        <p:nvSpPr>
          <p:cNvPr id="61" name="Rettangolo 61"/>
          <p:cNvSpPr/>
          <p:nvPr/>
        </p:nvSpPr>
        <p:spPr bwMode="auto">
          <a:xfrm>
            <a:off x="7663656" y="2803731"/>
            <a:ext cx="88935" cy="185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ttangolo 62"/>
          <p:cNvSpPr/>
          <p:nvPr/>
        </p:nvSpPr>
        <p:spPr bwMode="auto">
          <a:xfrm>
            <a:off x="7659236" y="2678639"/>
            <a:ext cx="88935" cy="15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500" b="1" i="0" u="none">
                <a:solidFill>
                  <a:srgbClr val="088035"/>
                </a:solidFill>
                <a:latin typeface="Lucida Sans"/>
                <a:ea typeface="Lucida Sans"/>
                <a:cs typeface="Lucida Sans"/>
              </a:rPr>
              <a:t>LEXIS integration approach 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5918" cy="182915"/>
          </a:xfrm>
        </p:spPr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Orchestrator service system architecture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7" y="1039657"/>
            <a:ext cx="2477595" cy="3676717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56822" y="940442"/>
            <a:ext cx="7550635" cy="36773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0" tIns="0" rIns="0" bIns="0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lang="en-US" sz="2300" b="1" i="0" u="none" strike="noStrike" cap="all" spc="0">
                <a:solidFill>
                  <a:schemeClr val="bg1"/>
                </a:solidFill>
                <a:latin typeface="Lucida Sans"/>
                <a:ea typeface="Criticized"/>
                <a:cs typeface="Segoe UI"/>
              </a:rPr>
              <a:t>l</a:t>
            </a:r>
            <a:r>
              <a:rPr lang="en-US" sz="2300" b="1" i="0" u="none" strike="noStrike" cap="all" spc="0">
                <a:solidFill>
                  <a:srgbClr val="FFC000"/>
                </a:solidFill>
                <a:latin typeface="Lucida Sans"/>
                <a:ea typeface="Criticized"/>
                <a:cs typeface="Segoe UI"/>
              </a:rPr>
              <a:t>E</a:t>
            </a:r>
            <a:r>
              <a:rPr lang="en-US" sz="2300" b="1" i="0" u="none" strike="noStrike" cap="all" spc="0">
                <a:solidFill>
                  <a:schemeClr val="bg1"/>
                </a:solidFill>
                <a:latin typeface="Lucida Sans"/>
                <a:ea typeface="Criticized"/>
                <a:cs typeface="Segoe UI"/>
              </a:rPr>
              <a:t>x</a:t>
            </a:r>
            <a:r>
              <a:rPr lang="en-US" sz="2300" b="1" i="0" u="none" strike="noStrike" cap="all" spc="0">
                <a:solidFill>
                  <a:srgbClr val="FFC000"/>
                </a:solidFill>
                <a:latin typeface="Lucida Sans"/>
                <a:ea typeface="Criticized"/>
                <a:cs typeface="Segoe UI"/>
              </a:rPr>
              <a:t>iS </a:t>
            </a:r>
            <a:r>
              <a:rPr lang="en-US" sz="2300"/>
              <a:t>Federated AAI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/>
          <p:nvPr/>
        </p:nvSpPr>
        <p:spPr bwMode="auto">
          <a:xfrm>
            <a:off x="241539" y="1039659"/>
            <a:ext cx="2477597" cy="36767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5" name="TextovéPole 1"/>
          <p:cNvSpPr/>
          <p:nvPr/>
        </p:nvSpPr>
        <p:spPr bwMode="auto">
          <a:xfrm>
            <a:off x="2082800" y="234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6" name="TextovéPole 4"/>
          <p:cNvSpPr/>
          <p:nvPr/>
        </p:nvSpPr>
        <p:spPr bwMode="auto">
          <a:xfrm>
            <a:off x="2984500" y="194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7" name="Espace réservé du contenu 6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6782" cy="182915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LEXIS own AAI solution with trusted access to HPC from PI approval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Segnaposto contenuto 4"/>
          <p:cNvSpPr/>
          <p:nvPr/>
        </p:nvSpPr>
        <p:spPr bwMode="auto">
          <a:xfrm>
            <a:off x="157364" y="943253"/>
            <a:ext cx="5278731" cy="3676718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i="0" u="none" strike="noStrike" cap="none" spc="0">
                <a:solidFill>
                  <a:srgbClr val="3E691D"/>
                </a:solidFill>
                <a:latin typeface="+mn-lt"/>
                <a:ea typeface="+mn-lt"/>
                <a:cs typeface="+mn-lt"/>
              </a:rPr>
              <a:t>Security-by-design</a:t>
            </a:r>
            <a:endParaRPr sz="1600" b="1" i="0" u="none" strike="noStrike" cap="none" spc="0">
              <a:solidFill>
                <a:srgbClr val="3E691D"/>
              </a:solidFill>
              <a:latin typeface="+mn-lt"/>
              <a:ea typeface="+mn-lt"/>
              <a:cs typeface="+mn-lt"/>
            </a:endParaRPr>
          </a:p>
          <a:p>
            <a:pPr lvl="1">
              <a:defRPr/>
            </a:pPr>
            <a:r>
              <a:rPr lang="en-GB" sz="1600"/>
              <a:t>Zero trust, minimal attack surface, separation of concerns</a:t>
            </a:r>
            <a:br>
              <a:rPr lang="en-GB" sz="1600"/>
            </a:br>
            <a:endParaRPr sz="1600"/>
          </a:p>
          <a:p>
            <a:pPr>
              <a:defRPr/>
            </a:pPr>
            <a:r>
              <a:rPr lang="en-GB" sz="1600" b="1" i="0" u="none" strike="noStrike" cap="none" spc="0">
                <a:solidFill>
                  <a:srgbClr val="3E691D"/>
                </a:solidFill>
                <a:latin typeface="+mn-lt"/>
                <a:ea typeface="+mn-lt"/>
                <a:cs typeface="+mn-lt"/>
              </a:rPr>
              <a:t>Modern frameworks</a:t>
            </a:r>
            <a:endParaRPr sz="1600" b="0" i="0" u="none" strike="noStrike" cap="none" spc="0">
              <a:solidFill>
                <a:srgbClr val="3E691D"/>
              </a:solidFill>
              <a:latin typeface="+mn-lt"/>
              <a:ea typeface="+mn-lt"/>
              <a:cs typeface="+mn-lt"/>
            </a:endParaRPr>
          </a:p>
          <a:p>
            <a:pPr lvl="1">
              <a:defRPr/>
            </a:pPr>
            <a:endParaRPr sz="1600"/>
          </a:p>
          <a:p>
            <a:pPr>
              <a:defRPr/>
            </a:pPr>
            <a:r>
              <a:rPr lang="en-GB" sz="1600" b="1" i="0" u="none" strike="noStrike" cap="none" spc="0">
                <a:solidFill>
                  <a:srgbClr val="3E691D"/>
                </a:solidFill>
                <a:latin typeface="+mn-lt"/>
                <a:ea typeface="+mn-lt"/>
                <a:cs typeface="+mn-lt"/>
              </a:rPr>
              <a:t>HPC infrastructures are protected</a:t>
            </a:r>
            <a:endParaRPr sz="1600"/>
          </a:p>
          <a:p>
            <a:pPr lvl="1">
              <a:defRPr/>
            </a:pPr>
            <a:r>
              <a:rPr lang="en-GB" sz="1600">
                <a:ea typeface="+mn-lt"/>
                <a:cs typeface="+mn-lt"/>
              </a:rPr>
              <a:t>Isolated by the HEAppE middleware (developed in IT4I)</a:t>
            </a:r>
            <a:endParaRPr sz="1600"/>
          </a:p>
          <a:p>
            <a:pPr lvl="1">
              <a:defRPr/>
            </a:pPr>
            <a:r>
              <a:rPr lang="en-GB" sz="1600">
                <a:ea typeface="+mn-lt"/>
                <a:cs typeface="+mn-lt"/>
              </a:rPr>
              <a:t>Deployed in both IT4I and LRZ</a:t>
            </a:r>
            <a:endParaRPr sz="1600"/>
          </a:p>
          <a:p>
            <a:pPr marL="457200" lvl="1" indent="0">
              <a:buNone/>
              <a:defRPr/>
            </a:pPr>
            <a:endParaRPr sz="1600" b="0" i="0" u="none" strike="noStrike" cap="none" spc="0">
              <a:ea typeface="+mn-lt"/>
              <a:cs typeface="+mn-lt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rgbClr val="3E691D"/>
                </a:solidFill>
                <a:latin typeface="+mn-lt"/>
                <a:ea typeface="+mn-lt"/>
                <a:cs typeface="+mn-lt"/>
              </a:rPr>
              <a:t>Flexible</a:t>
            </a:r>
            <a:endParaRPr sz="1600" b="0" i="0" u="none" strike="noStrike" cap="none" spc="0">
              <a:solidFill>
                <a:srgbClr val="3E691D"/>
              </a:solidFill>
              <a:latin typeface="+mn-lt"/>
              <a:ea typeface="+mn-lt"/>
              <a:cs typeface="+mn-lt"/>
            </a:endParaRPr>
          </a:p>
          <a:p>
            <a:pPr lvl="1">
              <a:defRPr/>
            </a:pPr>
            <a:r>
              <a:rPr lang="en-GB" sz="1600"/>
              <a:t>Blurs differences between HPC centres</a:t>
            </a:r>
            <a:endParaRPr sz="1600"/>
          </a:p>
          <a:p>
            <a:pPr lvl="1">
              <a:defRPr/>
            </a:pPr>
            <a:r>
              <a:rPr lang="en-GB" sz="1600"/>
              <a:t>Provides SSO across the LEXIS federation</a:t>
            </a:r>
            <a:br>
              <a:rPr lang="en-GB" sz="1600"/>
            </a:br>
            <a:endParaRPr sz="1600"/>
          </a:p>
          <a:p>
            <a:pPr lvl="1">
              <a:defRPr/>
            </a:pPr>
            <a:endParaRPr sz="1600"/>
          </a:p>
          <a:p>
            <a:pPr lvl="1">
              <a:defRPr/>
            </a:pPr>
            <a:endParaRPr sz="1600"/>
          </a:p>
          <a:p>
            <a:pPr>
              <a:defRPr/>
            </a:pPr>
            <a:endParaRPr sz="1600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13193" y="50149"/>
            <a:ext cx="3559947" cy="473600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050271" y="2878018"/>
            <a:ext cx="764416" cy="771801"/>
          </a:xfrm>
          <a:prstGeom prst="rect">
            <a:avLst/>
          </a:prstGeom>
          <a:noFill/>
        </p:spPr>
      </p:pic>
      <p:pic>
        <p:nvPicPr>
          <p:cNvPr id="11" name="Picture 2" descr="Janik Vonrotz - Role based access control for multiple Keycloak clients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593713" y="1886142"/>
            <a:ext cx="1478460" cy="426289"/>
          </a:xfrm>
          <a:prstGeom prst="rect">
            <a:avLst/>
          </a:prstGeom>
          <a:noFill/>
        </p:spPr>
      </p:pic>
      <p:pic>
        <p:nvPicPr>
          <p:cNvPr id="12" name="Picture 4" descr="SAML - Deskpro Helpdesk Software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141938" y="1650181"/>
            <a:ext cx="613218" cy="361211"/>
          </a:xfrm>
          <a:prstGeom prst="rect">
            <a:avLst/>
          </a:prstGeom>
          <a:noFill/>
        </p:spPr>
      </p:pic>
      <p:pic>
        <p:nvPicPr>
          <p:cNvPr id="13" name="Picture 6" descr="OAuth 2.0 — OAuth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14687" y="1822915"/>
            <a:ext cx="530865" cy="526584"/>
          </a:xfrm>
          <a:prstGeom prst="rect">
            <a:avLst/>
          </a:prstGeom>
          <a:noFill/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LEXIS Security requirements</a:t>
            </a:r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26205" y="2096256"/>
            <a:ext cx="709869" cy="3291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Federated AAI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4478" cy="182915"/>
          </a:xfrm>
        </p:spPr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LEXIS cross-site AAI implementation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9" y="1039659"/>
            <a:ext cx="2477597" cy="36767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800" y="234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4"/>
          <p:cNvSpPr/>
          <p:nvPr/>
        </p:nvSpPr>
        <p:spPr bwMode="auto">
          <a:xfrm>
            <a:off x="2984500" y="194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2"/>
          <a:srcRect l="5521" t="7508" r="9004" b="8688"/>
          <a:stretch/>
        </p:blipFill>
        <p:spPr bwMode="auto">
          <a:xfrm>
            <a:off x="5624705" y="80210"/>
            <a:ext cx="3431932" cy="4684222"/>
          </a:xfrm>
          <a:prstGeom prst="rect">
            <a:avLst/>
          </a:prstGeom>
        </p:spPr>
      </p:pic>
      <p:sp>
        <p:nvSpPr>
          <p:cNvPr id="10" name="Rettangolo con angoli arrotondati 11"/>
          <p:cNvSpPr/>
          <p:nvPr/>
        </p:nvSpPr>
        <p:spPr bwMode="auto">
          <a:xfrm>
            <a:off x="87363" y="981308"/>
            <a:ext cx="4484637" cy="3676718"/>
          </a:xfrm>
          <a:prstGeom prst="roundRect">
            <a:avLst>
              <a:gd name="adj" fmla="val 4701"/>
            </a:avLst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ttore 1 13"/>
          <p:cNvCxnSpPr>
            <a:cxnSpLocks/>
          </p:cNvCxnSpPr>
          <p:nvPr/>
        </p:nvCxnSpPr>
        <p:spPr bwMode="auto">
          <a:xfrm>
            <a:off x="4584042" y="1125502"/>
            <a:ext cx="1176286" cy="14854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27"/>
          <p:cNvCxnSpPr>
            <a:cxnSpLocks/>
          </p:cNvCxnSpPr>
          <p:nvPr/>
        </p:nvCxnSpPr>
        <p:spPr bwMode="auto">
          <a:xfrm flipV="1">
            <a:off x="4584042" y="2618082"/>
            <a:ext cx="1201116" cy="19092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7079" y="1039659"/>
            <a:ext cx="3201498" cy="3563711"/>
          </a:xfrm>
          <a:prstGeom prst="rect">
            <a:avLst/>
          </a:prstGeom>
        </p:spPr>
      </p:pic>
      <p:sp>
        <p:nvSpPr>
          <p:cNvPr id="14" name="Rettangolo 2"/>
          <p:cNvSpPr/>
          <p:nvPr/>
        </p:nvSpPr>
        <p:spPr bwMode="auto">
          <a:xfrm>
            <a:off x="6036013" y="1286995"/>
            <a:ext cx="396000" cy="8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asellaDiTesto 16"/>
          <p:cNvSpPr/>
          <p:nvPr/>
        </p:nvSpPr>
        <p:spPr bwMode="auto">
          <a:xfrm>
            <a:off x="5904224" y="1250345"/>
            <a:ext cx="684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VPN Gateway</a:t>
            </a:r>
            <a:endParaRPr/>
          </a:p>
        </p:txBody>
      </p:sp>
      <p:sp>
        <p:nvSpPr>
          <p:cNvPr id="16" name="Rettangolo 17"/>
          <p:cNvSpPr/>
          <p:nvPr/>
        </p:nvSpPr>
        <p:spPr bwMode="auto">
          <a:xfrm>
            <a:off x="6711340" y="2494247"/>
            <a:ext cx="396000" cy="12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ttangolo 18"/>
          <p:cNvSpPr/>
          <p:nvPr/>
        </p:nvSpPr>
        <p:spPr bwMode="auto">
          <a:xfrm>
            <a:off x="6730297" y="1286995"/>
            <a:ext cx="396000" cy="8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CasellaDiTesto 19"/>
          <p:cNvSpPr/>
          <p:nvPr/>
        </p:nvSpPr>
        <p:spPr bwMode="auto">
          <a:xfrm>
            <a:off x="6531991" y="1244843"/>
            <a:ext cx="7546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Reverse Proxy</a:t>
            </a:r>
            <a:endParaRPr/>
          </a:p>
        </p:txBody>
      </p:sp>
      <p:sp>
        <p:nvSpPr>
          <p:cNvPr id="19" name="Rettangolo 22"/>
          <p:cNvSpPr/>
          <p:nvPr/>
        </p:nvSpPr>
        <p:spPr bwMode="auto">
          <a:xfrm>
            <a:off x="7521317" y="1263969"/>
            <a:ext cx="396000" cy="1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CasellaDiTesto 23"/>
          <p:cNvSpPr/>
          <p:nvPr/>
        </p:nvSpPr>
        <p:spPr bwMode="auto">
          <a:xfrm>
            <a:off x="7339939" y="1211872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LEXIS Portal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Front End</a:t>
            </a:r>
            <a:endParaRPr/>
          </a:p>
        </p:txBody>
      </p:sp>
      <p:sp>
        <p:nvSpPr>
          <p:cNvPr id="21" name="Rettangolo 25"/>
          <p:cNvSpPr/>
          <p:nvPr/>
        </p:nvSpPr>
        <p:spPr bwMode="auto">
          <a:xfrm>
            <a:off x="6730297" y="2085278"/>
            <a:ext cx="396000" cy="12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CasellaDiTesto 26"/>
          <p:cNvSpPr/>
          <p:nvPr/>
        </p:nvSpPr>
        <p:spPr bwMode="auto">
          <a:xfrm>
            <a:off x="6531991" y="2025382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LEXIS API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Reverse Proxy</a:t>
            </a:r>
            <a:endParaRPr/>
          </a:p>
        </p:txBody>
      </p:sp>
      <p:sp>
        <p:nvSpPr>
          <p:cNvPr id="23" name="Rettangolo 27"/>
          <p:cNvSpPr/>
          <p:nvPr/>
        </p:nvSpPr>
        <p:spPr bwMode="auto">
          <a:xfrm>
            <a:off x="5956643" y="3494888"/>
            <a:ext cx="396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ttangolo 29"/>
          <p:cNvSpPr/>
          <p:nvPr/>
        </p:nvSpPr>
        <p:spPr bwMode="auto">
          <a:xfrm>
            <a:off x="5940152" y="2525941"/>
            <a:ext cx="396000" cy="8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CasellaDiTesto 30"/>
          <p:cNvSpPr/>
          <p:nvPr/>
        </p:nvSpPr>
        <p:spPr bwMode="auto">
          <a:xfrm>
            <a:off x="5777295" y="2483789"/>
            <a:ext cx="7546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LEXIS AAI</a:t>
            </a:r>
            <a:endParaRPr/>
          </a:p>
        </p:txBody>
      </p:sp>
      <p:sp>
        <p:nvSpPr>
          <p:cNvPr id="26" name="CasellaDiTesto 32"/>
          <p:cNvSpPr/>
          <p:nvPr/>
        </p:nvSpPr>
        <p:spPr bwMode="auto">
          <a:xfrm>
            <a:off x="6531991" y="2445317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LEXIS Portal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Back End</a:t>
            </a:r>
            <a:endParaRPr/>
          </a:p>
        </p:txBody>
      </p:sp>
      <p:sp>
        <p:nvSpPr>
          <p:cNvPr id="27" name="Rettangolo 35"/>
          <p:cNvSpPr/>
          <p:nvPr/>
        </p:nvSpPr>
        <p:spPr bwMode="auto">
          <a:xfrm>
            <a:off x="7534964" y="2499742"/>
            <a:ext cx="396000" cy="12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CasellaDiTesto 36"/>
          <p:cNvSpPr/>
          <p:nvPr/>
        </p:nvSpPr>
        <p:spPr bwMode="auto">
          <a:xfrm>
            <a:off x="7335600" y="2499742"/>
            <a:ext cx="7546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LEXIS DDI</a:t>
            </a:r>
            <a:endParaRPr/>
          </a:p>
        </p:txBody>
      </p:sp>
      <p:sp>
        <p:nvSpPr>
          <p:cNvPr id="29" name="Rettangolo 37"/>
          <p:cNvSpPr/>
          <p:nvPr/>
        </p:nvSpPr>
        <p:spPr bwMode="auto">
          <a:xfrm>
            <a:off x="8316957" y="2506511"/>
            <a:ext cx="396000" cy="12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CasellaDiTesto 38"/>
          <p:cNvSpPr/>
          <p:nvPr/>
        </p:nvSpPr>
        <p:spPr bwMode="auto">
          <a:xfrm>
            <a:off x="8107264" y="2444532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LEXIS Orchestration</a:t>
            </a:r>
            <a:endParaRPr/>
          </a:p>
        </p:txBody>
      </p:sp>
      <p:sp>
        <p:nvSpPr>
          <p:cNvPr id="31" name="CasellaDiTesto 39"/>
          <p:cNvSpPr/>
          <p:nvPr/>
        </p:nvSpPr>
        <p:spPr bwMode="auto">
          <a:xfrm>
            <a:off x="5760803" y="3424061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HEAppE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Middleware</a:t>
            </a:r>
            <a:endParaRPr/>
          </a:p>
        </p:txBody>
      </p:sp>
      <p:pic>
        <p:nvPicPr>
          <p:cNvPr id="32" name="Immagine 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96140" y="3143956"/>
            <a:ext cx="725079" cy="123834"/>
          </a:xfrm>
          <a:prstGeom prst="rect">
            <a:avLst/>
          </a:prstGeom>
        </p:spPr>
      </p:pic>
      <p:pic>
        <p:nvPicPr>
          <p:cNvPr id="33" name="Immagine 4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6199998">
            <a:off x="5745691" y="3082043"/>
            <a:ext cx="241116" cy="288000"/>
          </a:xfrm>
          <a:prstGeom prst="rect">
            <a:avLst/>
          </a:prstGeom>
        </p:spPr>
      </p:pic>
      <p:sp>
        <p:nvSpPr>
          <p:cNvPr id="34" name="CasellaDiTesto 46"/>
          <p:cNvSpPr/>
          <p:nvPr/>
        </p:nvSpPr>
        <p:spPr bwMode="auto">
          <a:xfrm>
            <a:off x="5852586" y="3120577"/>
            <a:ext cx="100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 b="1">
                <a:latin typeface="+mn-ea"/>
              </a:rPr>
              <a:t>HPC / Cloud Infrastructure</a:t>
            </a:r>
            <a:endParaRPr/>
          </a:p>
        </p:txBody>
      </p:sp>
      <p:sp>
        <p:nvSpPr>
          <p:cNvPr id="35" name="Rettangolo 48"/>
          <p:cNvSpPr/>
          <p:nvPr/>
        </p:nvSpPr>
        <p:spPr bwMode="auto">
          <a:xfrm>
            <a:off x="5686687" y="545095"/>
            <a:ext cx="777426" cy="121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CasellaDiTesto 49"/>
          <p:cNvSpPr/>
          <p:nvPr/>
        </p:nvSpPr>
        <p:spPr bwMode="auto">
          <a:xfrm>
            <a:off x="6868995" y="719690"/>
            <a:ext cx="10873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" b="1">
                <a:latin typeface="+mn-ea"/>
              </a:rPr>
              <a:t>HPC Datacenter LEXIS</a:t>
            </a:r>
            <a:endParaRPr/>
          </a:p>
        </p:txBody>
      </p:sp>
      <p:sp>
        <p:nvSpPr>
          <p:cNvPr id="37" name="Rettangolo 50"/>
          <p:cNvSpPr/>
          <p:nvPr/>
        </p:nvSpPr>
        <p:spPr bwMode="auto">
          <a:xfrm>
            <a:off x="6711340" y="3485254"/>
            <a:ext cx="396000" cy="12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CasellaDiTesto 51"/>
          <p:cNvSpPr/>
          <p:nvPr/>
        </p:nvSpPr>
        <p:spPr bwMode="auto">
          <a:xfrm>
            <a:off x="6550948" y="3424061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Accounting &amp;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Billing</a:t>
            </a:r>
            <a:endParaRPr/>
          </a:p>
        </p:txBody>
      </p:sp>
      <p:sp>
        <p:nvSpPr>
          <p:cNvPr id="39" name="Rettangolo 52"/>
          <p:cNvSpPr/>
          <p:nvPr/>
        </p:nvSpPr>
        <p:spPr bwMode="auto">
          <a:xfrm>
            <a:off x="7466037" y="3485414"/>
            <a:ext cx="396000" cy="12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sellaDiTesto 53"/>
          <p:cNvSpPr/>
          <p:nvPr/>
        </p:nvSpPr>
        <p:spPr bwMode="auto">
          <a:xfrm>
            <a:off x="7347606" y="3424061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Approval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System</a:t>
            </a:r>
            <a:endParaRPr/>
          </a:p>
        </p:txBody>
      </p:sp>
      <p:sp>
        <p:nvSpPr>
          <p:cNvPr id="41" name="Rettangolo 55"/>
          <p:cNvSpPr/>
          <p:nvPr/>
        </p:nvSpPr>
        <p:spPr bwMode="auto">
          <a:xfrm>
            <a:off x="8172559" y="3462034"/>
            <a:ext cx="720000" cy="1917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2" name="Gruppo 59"/>
          <p:cNvGrpSpPr/>
          <p:nvPr/>
        </p:nvGrpSpPr>
        <p:grpSpPr bwMode="auto">
          <a:xfrm>
            <a:off x="8752890" y="3498396"/>
            <a:ext cx="111975" cy="108776"/>
            <a:chOff x="5353496" y="4076038"/>
            <a:chExt cx="135490" cy="131619"/>
          </a:xfrm>
        </p:grpSpPr>
        <p:sp>
          <p:nvSpPr>
            <p:cNvPr id="43" name="Rettangolo 56"/>
            <p:cNvSpPr/>
            <p:nvPr/>
          </p:nvSpPr>
          <p:spPr bwMode="auto">
            <a:xfrm>
              <a:off x="5397420" y="4076038"/>
              <a:ext cx="91566" cy="1316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ttangolo 57"/>
            <p:cNvSpPr/>
            <p:nvPr/>
          </p:nvSpPr>
          <p:spPr bwMode="auto">
            <a:xfrm>
              <a:off x="5356484" y="4096135"/>
              <a:ext cx="65455" cy="3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ttangolo 58"/>
            <p:cNvSpPr/>
            <p:nvPr/>
          </p:nvSpPr>
          <p:spPr bwMode="auto">
            <a:xfrm>
              <a:off x="5353496" y="4155926"/>
              <a:ext cx="72001" cy="3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CasellaDiTesto 60"/>
          <p:cNvSpPr/>
          <p:nvPr/>
        </p:nvSpPr>
        <p:spPr bwMode="auto">
          <a:xfrm>
            <a:off x="8096336" y="3430885"/>
            <a:ext cx="75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>
                <a:latin typeface="+mn-ea"/>
              </a:rPr>
              <a:t>HPC Authentication</a:t>
            </a:r>
            <a:endParaRPr/>
          </a:p>
          <a:p>
            <a:pPr algn="ctr">
              <a:defRPr/>
            </a:pPr>
            <a:r>
              <a:rPr lang="en-US" sz="500">
                <a:latin typeface="+mn-ea"/>
              </a:rPr>
              <a:t>&amp; Authorization</a:t>
            </a:r>
            <a:endParaRPr/>
          </a:p>
        </p:txBody>
      </p:sp>
      <p:pic>
        <p:nvPicPr>
          <p:cNvPr id="47" name="Immagine 6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0800000" flipV="1">
            <a:off x="5733974" y="969271"/>
            <a:ext cx="617726" cy="184666"/>
          </a:xfrm>
          <a:prstGeom prst="rect">
            <a:avLst/>
          </a:prstGeom>
        </p:spPr>
      </p:pic>
      <p:sp>
        <p:nvSpPr>
          <p:cNvPr id="48" name="CasellaDiTesto 68"/>
          <p:cNvSpPr/>
          <p:nvPr/>
        </p:nvSpPr>
        <p:spPr bwMode="auto">
          <a:xfrm>
            <a:off x="5698051" y="983389"/>
            <a:ext cx="7546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 b="1">
                <a:latin typeface="+mn-ea"/>
              </a:rPr>
              <a:t>LEXIS DMZ</a:t>
            </a:r>
            <a:endParaRPr/>
          </a:p>
        </p:txBody>
      </p:sp>
      <p:pic>
        <p:nvPicPr>
          <p:cNvPr id="49" name="Immagine 70"/>
          <p:cNvPicPr>
            <a:picLocks noChangeAspect="1"/>
          </p:cNvPicPr>
          <p:nvPr/>
        </p:nvPicPr>
        <p:blipFill>
          <a:blip r:embed="rId7"/>
          <a:srcRect l="29672" t="9461" b="-1"/>
          <a:stretch/>
        </p:blipFill>
        <p:spPr bwMode="auto">
          <a:xfrm>
            <a:off x="6452748" y="254472"/>
            <a:ext cx="252927" cy="69279"/>
          </a:xfrm>
          <a:prstGeom prst="rect">
            <a:avLst/>
          </a:prstGeom>
        </p:spPr>
      </p:pic>
      <p:sp>
        <p:nvSpPr>
          <p:cNvPr id="50" name="CasellaDiTesto 71"/>
          <p:cNvSpPr/>
          <p:nvPr/>
        </p:nvSpPr>
        <p:spPr bwMode="auto">
          <a:xfrm>
            <a:off x="6210875" y="176821"/>
            <a:ext cx="7546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" b="1">
                <a:latin typeface="+mn-ea"/>
              </a:rPr>
              <a:t>Internet</a:t>
            </a:r>
            <a:endParaRPr/>
          </a:p>
        </p:txBody>
      </p:sp>
      <p:pic>
        <p:nvPicPr>
          <p:cNvPr id="51" name="Immagine 7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1">
            <a:off x="5737039" y="1780608"/>
            <a:ext cx="684000" cy="196092"/>
          </a:xfrm>
          <a:prstGeom prst="rect">
            <a:avLst/>
          </a:prstGeom>
        </p:spPr>
      </p:pic>
      <p:sp>
        <p:nvSpPr>
          <p:cNvPr id="52" name="CasellaDiTesto 74"/>
          <p:cNvSpPr/>
          <p:nvPr/>
        </p:nvSpPr>
        <p:spPr bwMode="auto">
          <a:xfrm>
            <a:off x="5779484" y="1816909"/>
            <a:ext cx="8277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" b="1">
                <a:latin typeface="+mn-ea"/>
              </a:rPr>
              <a:t>LEXIS Trusted Zone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Role-based access control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53084" y="616172"/>
            <a:ext cx="8666026" cy="182915"/>
          </a:xfrm>
        </p:spPr>
        <p:txBody>
          <a:bodyPr/>
          <a:lstStyle/>
          <a:p>
            <a:pPr>
              <a:defRPr/>
            </a:pPr>
            <a:r>
              <a:rPr lang="en-GB" sz="1200" b="1" i="0" u="none" strike="noStrike" cap="none" spc="0">
                <a:solidFill>
                  <a:srgbClr val="676F82"/>
                </a:solidFill>
                <a:latin typeface="Lucida Sans"/>
                <a:ea typeface="Segoe UI"/>
                <a:cs typeface="Segoe UI"/>
              </a:rPr>
              <a:t>RBAC matrix</a:t>
            </a:r>
            <a:endParaRPr b="1"/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9" y="1039659"/>
            <a:ext cx="2477597" cy="36767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800" y="234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4"/>
          <p:cNvSpPr/>
          <p:nvPr/>
        </p:nvSpPr>
        <p:spPr bwMode="auto">
          <a:xfrm>
            <a:off x="2984500" y="194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9" name="Rettangolo 23"/>
          <p:cNvSpPr/>
          <p:nvPr/>
        </p:nvSpPr>
        <p:spPr bwMode="auto">
          <a:xfrm>
            <a:off x="253084" y="863287"/>
            <a:ext cx="8525617" cy="6325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endParaRPr sz="1200">
              <a:solidFill>
                <a:srgbClr val="519447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sz="1200"/>
              <a:t>5 main LEXIS roles: </a:t>
            </a:r>
            <a:r>
              <a:rPr lang="en-US" sz="1200" i="1"/>
              <a:t>Administrator, Support, Organization Manager, LEXIS Project Manager, LEXIS User</a:t>
            </a:r>
            <a:endParaRPr sz="1200"/>
          </a:p>
          <a:p>
            <a:pPr marL="171450" indent="-171450">
              <a:buFont typeface="Arial"/>
              <a:buChar char="•"/>
              <a:defRPr/>
            </a:pPr>
            <a:r>
              <a:rPr lang="en-US" sz="1200"/>
              <a:t>Roles  configured in Keycloak and reflected in the LEXIS DDI folder structure</a:t>
            </a:r>
            <a:endParaRPr sz="1200" i="1"/>
          </a:p>
        </p:txBody>
      </p:sp>
      <p:sp>
        <p:nvSpPr>
          <p:cNvPr id="10" name="Rettangolo 40"/>
          <p:cNvSpPr/>
          <p:nvPr/>
        </p:nvSpPr>
        <p:spPr bwMode="auto">
          <a:xfrm>
            <a:off x="4833404" y="3583640"/>
            <a:ext cx="396000" cy="12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4577" y="1585703"/>
            <a:ext cx="7485681" cy="31306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lexis project and user approval process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53084" y="586597"/>
            <a:ext cx="8667610" cy="182915"/>
          </a:xfrm>
        </p:spPr>
        <p:txBody>
          <a:bodyPr/>
          <a:lstStyle/>
          <a:p>
            <a:pPr>
              <a:defRPr/>
            </a:pPr>
            <a:r>
              <a:rPr b="1"/>
              <a:t>Request for resource allocation</a:t>
            </a: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8" y="1039658"/>
            <a:ext cx="2477596" cy="3676718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799" y="23494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4"/>
          <p:cNvSpPr/>
          <p:nvPr/>
        </p:nvSpPr>
        <p:spPr bwMode="auto">
          <a:xfrm>
            <a:off x="2984499" y="1943100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9" name="Rettangolo 23"/>
          <p:cNvSpPr/>
          <p:nvPr/>
        </p:nvSpPr>
        <p:spPr bwMode="auto">
          <a:xfrm>
            <a:off x="241538" y="1055445"/>
            <a:ext cx="8525617" cy="2380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sz="1400"/>
              <a:t>Ongoing design of an approval process and system:</a:t>
            </a:r>
          </a:p>
          <a:p>
            <a:pPr marL="217793" indent="-217793">
              <a:buFont typeface="Arial"/>
              <a:buChar char="•"/>
              <a:defRPr/>
            </a:pPr>
            <a:endParaRPr sz="1400"/>
          </a:p>
          <a:p>
            <a:pPr marL="217793" indent="-217793">
              <a:buFont typeface="Arial"/>
              <a:buChar char="•"/>
              <a:defRPr/>
            </a:pPr>
            <a:r>
              <a:rPr sz="1400"/>
              <a:t>To map supercomputing centre project (</a:t>
            </a:r>
            <a:r>
              <a:rPr lang="it-IT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HPC/cloud </a:t>
            </a:r>
            <a:r>
              <a:rPr sz="1400"/>
              <a:t>resource allocations) to authorized LEXIS computing projects</a:t>
            </a:r>
            <a:br>
              <a:rPr sz="1400"/>
            </a:br>
            <a:endParaRPr sz="1400"/>
          </a:p>
          <a:p>
            <a:pPr marL="217793" indent="-217793">
              <a:buFont typeface="Arial"/>
              <a:buChar char="•"/>
              <a:defRPr/>
            </a:pPr>
            <a:r>
              <a:rPr sz="1400"/>
              <a:t>LEXIS users must ask supercomputating project PIs (project investigators) in one or more centre for permission. Once approved, this association officially grants access to this center's allocated resources</a:t>
            </a:r>
            <a:br>
              <a:rPr sz="1400"/>
            </a:br>
            <a:endParaRPr sz="1400"/>
          </a:p>
          <a:p>
            <a:pPr marL="217793" indent="-217793">
              <a:buFont typeface="Arial"/>
              <a:buChar char="•"/>
              <a:defRPr/>
            </a:pPr>
            <a:r>
              <a:rPr sz="1400"/>
              <a:t>No direct or explicit link between the LEXIS and HPC centre accounts is created at this stage.</a:t>
            </a:r>
            <a:br>
              <a:rPr sz="1400"/>
            </a:br>
            <a:r>
              <a:rPr sz="1400"/>
              <a:t>The HEAppE secured middleware is in charge of this internal/technical account creation.</a:t>
            </a:r>
          </a:p>
          <a:p>
            <a:pPr marL="217793" indent="-217793">
              <a:buFont typeface="Arial"/>
              <a:buChar char="•"/>
              <a:defRPr/>
            </a:pPr>
            <a:endParaRPr sz="1400"/>
          </a:p>
          <a:p>
            <a:pPr marL="217793" indent="-217793">
              <a:buFont typeface="Arial"/>
              <a:buChar char="•"/>
              <a:defRPr/>
            </a:pPr>
            <a:r>
              <a:rPr sz="1400"/>
              <a:t>The centre's (internal/technical) account is associated with the approved supercomputing project</a:t>
            </a:r>
          </a:p>
          <a:p>
            <a:pPr marL="217793" indent="-217793">
              <a:buFont typeface="Arial"/>
              <a:buChar char="•"/>
              <a:defRPr/>
            </a:pPr>
            <a:endParaRPr sz="1400"/>
          </a:p>
          <a:p>
            <a:pPr marL="217793" indent="-217793">
              <a:buFont typeface="Arial"/>
              <a:buChar char="•"/>
              <a:defRPr/>
            </a:pPr>
            <a:r>
              <a:rPr sz="1400"/>
              <a:t>An approval system will help automate the association between the LEXIS computing project and projects in the individual supercomputing centres</a:t>
            </a:r>
          </a:p>
        </p:txBody>
      </p:sp>
      <p:sp>
        <p:nvSpPr>
          <p:cNvPr id="10" name="Rettangolo 40"/>
          <p:cNvSpPr/>
          <p:nvPr/>
        </p:nvSpPr>
        <p:spPr bwMode="auto">
          <a:xfrm>
            <a:off x="4833403" y="3583639"/>
            <a:ext cx="396000" cy="123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</a:t>
            </a:r>
            <a:r>
              <a:rPr lang="en-US">
                <a:solidFill>
                  <a:srgbClr val="FFC000"/>
                </a:solidFill>
              </a:rPr>
              <a:t>E</a:t>
            </a:r>
            <a:r>
              <a:rPr lang="en-US"/>
              <a:t>X</a:t>
            </a:r>
            <a:r>
              <a:rPr lang="en-US">
                <a:solidFill>
                  <a:srgbClr val="FFC000"/>
                </a:solidFill>
              </a:rPr>
              <a:t>IS</a:t>
            </a:r>
            <a:r>
              <a:rPr lang="en-US"/>
              <a:t> 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COnCLUSION</a:t>
            </a:r>
            <a:endParaRPr/>
          </a:p>
        </p:txBody>
      </p:sp>
      <p:sp>
        <p:nvSpPr>
          <p:cNvPr id="5" name="Segnaposto contenuto 2"/>
          <p:cNvSpPr>
            <a:spLocks noGrp="1"/>
          </p:cNvSpPr>
          <p:nvPr>
            <p:ph idx="14" hasCustomPrompt="1"/>
          </p:nvPr>
        </p:nvSpPr>
        <p:spPr bwMode="auto">
          <a:xfrm>
            <a:off x="241538" y="616172"/>
            <a:ext cx="8665306" cy="18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Clr>
                <a:srgbClr val="0079C1"/>
              </a:buClr>
              <a:buFont typeface="Arial"/>
              <a:buNone/>
              <a:defRPr sz="1200" b="0" cap="none">
                <a:solidFill>
                  <a:srgbClr val="676F82"/>
                </a:solidFill>
                <a:latin typeface="Lucida Sans"/>
                <a:ea typeface="Segoe UI"/>
                <a:cs typeface="Segoe UI"/>
              </a:defRPr>
            </a:lvl1pPr>
            <a:lvl2pPr marL="457200" indent="0">
              <a:buClr>
                <a:srgbClr val="0079C1"/>
              </a:buClr>
              <a:buFont typeface="Segoe UI"/>
              <a:buNone/>
              <a:defRPr sz="24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2pPr>
            <a:lvl3pPr marL="914400" indent="0">
              <a:buClr>
                <a:srgbClr val="0079C1"/>
              </a:buClr>
              <a:buFont typeface="Segoe UI"/>
              <a:buNone/>
              <a:defRPr lang="it-IT" sz="22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3pPr>
            <a:lvl4pPr marL="1371600" indent="0">
              <a:buClr>
                <a:srgbClr val="0079C1"/>
              </a:buClr>
              <a:buFont typeface="Segoe UI"/>
              <a:buNone/>
              <a:defRPr sz="20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4pPr>
            <a:lvl5pPr marL="1828800" indent="0">
              <a:buClr>
                <a:srgbClr val="0079C1"/>
              </a:buClr>
              <a:buFont typeface="Segoe UI"/>
              <a:buNone/>
              <a:defRPr sz="1800">
                <a:solidFill>
                  <a:schemeClr val="tx1"/>
                </a:solidFill>
                <a:latin typeface="Segoe UI"/>
                <a:ea typeface="Segoe UI"/>
                <a:cs typeface="Segoe UI"/>
              </a:defRPr>
            </a:lvl5pPr>
          </a:lstStyle>
          <a:p>
            <a:pPr>
              <a:defRPr/>
            </a:pPr>
            <a:r>
              <a:rPr b="1"/>
              <a:t>Next steps and go live</a:t>
            </a: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7" y="1039657"/>
            <a:ext cx="2477595" cy="3676717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798" y="2349498"/>
            <a:ext cx="184729" cy="36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4"/>
          <p:cNvSpPr/>
          <p:nvPr/>
        </p:nvSpPr>
        <p:spPr bwMode="auto">
          <a:xfrm>
            <a:off x="2984499" y="1943100"/>
            <a:ext cx="184729" cy="36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9" name="Rettangolo 23"/>
          <p:cNvSpPr/>
          <p:nvPr/>
        </p:nvSpPr>
        <p:spPr bwMode="auto">
          <a:xfrm>
            <a:off x="241537" y="1039657"/>
            <a:ext cx="8525616" cy="38870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t>2D/3D remote visualization enhanced workflows</a:t>
            </a:r>
          </a:p>
          <a:p>
            <a:pPr marL="283879" indent="-283879">
              <a:buFont typeface="Arial"/>
              <a:buChar char="•"/>
              <a:defRPr/>
            </a:pPr>
            <a:endParaRPr/>
          </a:p>
          <a:p>
            <a:pPr marL="283879" indent="-283879">
              <a:buFont typeface="Arial"/>
              <a:buChar char="•"/>
              <a:defRPr/>
            </a:pPr>
            <a:r>
              <a:t>Implicit or explicit selection of accelerators in workflow definition</a:t>
            </a:r>
          </a:p>
          <a:p>
            <a:pPr marL="283879" indent="-283879">
              <a:buFont typeface="Arial"/>
              <a:buChar char="•"/>
              <a:defRPr/>
            </a:pPr>
            <a:endParaRPr/>
          </a:p>
          <a:p>
            <a:pPr marL="283879" indent="-283879">
              <a:buFont typeface="Arial"/>
              <a:buChar char="•"/>
              <a:defRPr/>
            </a:pPr>
            <a:r>
              <a:t>Tight integration of workflows in LEXIS web portal</a:t>
            </a:r>
          </a:p>
          <a:p>
            <a:pPr marL="283879" indent="-283879">
              <a:buFont typeface="Arial"/>
              <a:buChar char="•"/>
              <a:defRPr/>
            </a:pPr>
            <a:endParaRPr/>
          </a:p>
          <a:p>
            <a:pPr marL="283879" indent="-283879">
              <a:buFont typeface="Arial"/>
              <a:buChar char="•"/>
              <a:defRPr/>
            </a:pPr>
            <a:r>
              <a:t>Support of urgent computing and realtime deadlines</a:t>
            </a:r>
          </a:p>
          <a:p>
            <a:pPr marL="283879" indent="-283879">
              <a:buFont typeface="Arial"/>
              <a:buChar char="•"/>
              <a:defRPr/>
            </a:pP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it-IT" sz="1800" b="0" i="0" u="none" strike="noStrike" cap="none" spc="0">
                <a:solidFill>
                  <a:schemeClr val="tx1"/>
                </a:solidFill>
                <a:latin typeface="Lucida Sans"/>
                <a:ea typeface="Lucida Sans"/>
                <a:cs typeface="Lucida Sans"/>
              </a:rPr>
              <a:t>Providing easy access to the HPC/BD/Cloud resources for SMEs/Industry</a:t>
            </a:r>
          </a:p>
          <a:p>
            <a:pPr marL="283879" indent="-283879">
              <a:buFont typeface="Arial"/>
              <a:buChar char="•"/>
              <a:defRPr/>
            </a:pPr>
            <a:endParaRPr lang="it-IT" sz="1800" b="0" i="0" u="none" strike="noStrike" cap="none" spc="0">
              <a:solidFill>
                <a:schemeClr val="tx1"/>
              </a:solidFill>
              <a:latin typeface="Lucida Sans"/>
              <a:ea typeface="Lucida Sans"/>
              <a:cs typeface="Lucida Sans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it-IT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LEXIS platform adaption by Open Call</a:t>
            </a:r>
            <a:endParaRPr sz="1800"/>
          </a:p>
          <a:p>
            <a:pPr marL="683928" lvl="1" indent="-283878">
              <a:buFont typeface="Arial"/>
              <a:buChar char="•"/>
              <a:defRPr/>
            </a:pPr>
            <a:r>
              <a:rPr lang="it-IT" sz="1800" b="0" i="0" u="sng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https://lexis-project.eu/web/open-call"/>
              </a:rPr>
              <a:t>https://lexis-project.eu/web/open-call</a:t>
            </a:r>
            <a:endParaRPr sz="1800"/>
          </a:p>
          <a:p>
            <a:pPr marL="683928" lvl="1" indent="-283878">
              <a:buFont typeface="Arial"/>
              <a:buChar char="•"/>
              <a:defRPr/>
            </a:pPr>
            <a:endParaRPr sz="1800" b="0" i="0" u="none" strike="noStrike" cap="none" spc="0">
              <a:solidFill>
                <a:schemeClr val="tx1"/>
              </a:solidFill>
              <a:latin typeface="Lucida Sans"/>
              <a:ea typeface="Lucida Sans"/>
              <a:cs typeface="Lucida Sans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it-IT" sz="1800" b="0" i="0" u="none" strike="noStrike" cap="none" spc="0">
                <a:solidFill>
                  <a:schemeClr val="tx1"/>
                </a:solidFill>
                <a:latin typeface="Lucida Sans"/>
                <a:ea typeface="Lucida Sans"/>
                <a:cs typeface="Lucida Sans"/>
              </a:rPr>
              <a:t> </a:t>
            </a:r>
            <a:endParaRPr sz="180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95926" y="3727702"/>
            <a:ext cx="2043680" cy="10434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799" t="4232" r="3772" b="3995"/>
          <a:stretch/>
        </p:blipFill>
        <p:spPr bwMode="auto">
          <a:xfrm>
            <a:off x="3696783" y="6823"/>
            <a:ext cx="5447216" cy="502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-721274" y="723653"/>
            <a:ext cx="5160533" cy="3717984"/>
          </a:xfrm>
          <a:prstGeom prst="rect">
            <a:avLst/>
          </a:prstGeom>
        </p:spPr>
      </p:pic>
      <p:sp>
        <p:nvSpPr>
          <p:cNvPr id="6" name="Rettangolo 54"/>
          <p:cNvSpPr/>
          <p:nvPr/>
        </p:nvSpPr>
        <p:spPr bwMode="auto">
          <a:xfrm>
            <a:off x="-3685" y="-83976"/>
            <a:ext cx="9147685" cy="5253708"/>
          </a:xfrm>
          <a:prstGeom prst="rect">
            <a:avLst/>
          </a:prstGeom>
          <a:solidFill>
            <a:srgbClr val="FFFFFF">
              <a:alpha val="309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55"/>
          <p:cNvSpPr/>
          <p:nvPr/>
        </p:nvSpPr>
        <p:spPr bwMode="auto">
          <a:xfrm>
            <a:off x="13648" y="-1"/>
            <a:ext cx="3717986" cy="5162909"/>
          </a:xfrm>
          <a:prstGeom prst="rect">
            <a:avLst/>
          </a:prstGeom>
          <a:solidFill>
            <a:srgbClr val="0880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57"/>
          <p:cNvSpPr/>
          <p:nvPr/>
        </p:nvSpPr>
        <p:spPr bwMode="auto">
          <a:xfrm>
            <a:off x="3717985" y="171450"/>
            <a:ext cx="5426013" cy="128397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39"/>
          <p:cNvSpPr/>
          <p:nvPr/>
        </p:nvSpPr>
        <p:spPr bwMode="auto">
          <a:xfrm>
            <a:off x="1" y="2941809"/>
            <a:ext cx="9144000" cy="222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676F82"/>
              </a:solidFill>
            </a:endParaRPr>
          </a:p>
        </p:txBody>
      </p:sp>
      <p:sp>
        <p:nvSpPr>
          <p:cNvPr id="10" name="Titolo 1"/>
          <p:cNvSpPr/>
          <p:nvPr/>
        </p:nvSpPr>
        <p:spPr bwMode="auto">
          <a:xfrm>
            <a:off x="1086395" y="2922501"/>
            <a:ext cx="1387303" cy="331917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 defTabSz="914400">
              <a:spcBef>
                <a:spcPts val="0"/>
              </a:spcBef>
              <a:buNone/>
              <a:defRPr sz="2400" b="0" cap="all">
                <a:solidFill>
                  <a:srgbClr val="293559"/>
                </a:solidFill>
                <a:latin typeface="Lemon/Milk"/>
                <a:ea typeface="Segoe UI"/>
                <a:cs typeface="Segoe UI"/>
              </a:defRPr>
            </a:lvl1pPr>
          </a:lstStyle>
          <a:p>
            <a:pPr algn="ctr">
              <a:defRPr/>
            </a:pPr>
            <a:r>
              <a:rPr lang="it-IT" sz="1200" b="1">
                <a:solidFill>
                  <a:srgbClr val="000000"/>
                </a:solidFill>
                <a:latin typeface="Lucida Sans"/>
              </a:rPr>
              <a:t>consortium</a:t>
            </a:r>
            <a:endParaRPr lang="it-IT" sz="14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1" name="Titolo 5"/>
          <p:cNvSpPr>
            <a:spLocks noGrp="1"/>
          </p:cNvSpPr>
          <p:nvPr>
            <p:ph type="title"/>
          </p:nvPr>
        </p:nvSpPr>
        <p:spPr bwMode="auto">
          <a:xfrm>
            <a:off x="241539" y="105979"/>
            <a:ext cx="4465025" cy="5816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Contacts </a:t>
            </a:r>
            <a:endParaRPr lang="en-GB" sz="2000">
              <a:solidFill>
                <a:srgbClr val="FFFFFF"/>
              </a:solidFill>
            </a:endParaRPr>
          </a:p>
        </p:txBody>
      </p:sp>
      <p:cxnSp>
        <p:nvCxnSpPr>
          <p:cNvPr id="12" name="Connettore 1 53"/>
          <p:cNvCxnSpPr>
            <a:cxnSpLocks/>
          </p:cNvCxnSpPr>
          <p:nvPr/>
        </p:nvCxnSpPr>
        <p:spPr bwMode="auto">
          <a:xfrm>
            <a:off x="186347" y="3254464"/>
            <a:ext cx="8650478" cy="0"/>
          </a:xfrm>
          <a:prstGeom prst="line">
            <a:avLst/>
          </a:prstGeom>
          <a:ln w="19050">
            <a:solidFill>
              <a:srgbClr val="519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73229" y="438003"/>
            <a:ext cx="1800000" cy="787634"/>
          </a:xfrm>
          <a:prstGeom prst="rect">
            <a:avLst/>
          </a:prstGeom>
        </p:spPr>
      </p:pic>
      <p:sp>
        <p:nvSpPr>
          <p:cNvPr id="14" name="TextovéPole 24"/>
          <p:cNvSpPr/>
          <p:nvPr/>
        </p:nvSpPr>
        <p:spPr bwMode="auto">
          <a:xfrm>
            <a:off x="3920894" y="499020"/>
            <a:ext cx="3166584" cy="7078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2000" b="1" i="0">
                <a:solidFill>
                  <a:srgbClr val="000000"/>
                </a:solidFill>
              </a:rPr>
              <a:t>L</a:t>
            </a:r>
            <a:r>
              <a:rPr lang="en" sz="2000" b="1" i="0">
                <a:solidFill>
                  <a:srgbClr val="088035"/>
                </a:solidFill>
              </a:rPr>
              <a:t>arge-scale </a:t>
            </a:r>
            <a:r>
              <a:rPr lang="en" sz="2000" b="1" i="0">
                <a:solidFill>
                  <a:srgbClr val="000000"/>
                </a:solidFill>
              </a:rPr>
              <a:t>EX</a:t>
            </a:r>
            <a:r>
              <a:rPr lang="en" sz="2000" b="1" i="0">
                <a:solidFill>
                  <a:srgbClr val="088035"/>
                </a:solidFill>
              </a:rPr>
              <a:t>ecution for </a:t>
            </a:r>
            <a:r>
              <a:rPr lang="en" sz="2000" b="1" i="0">
                <a:solidFill>
                  <a:srgbClr val="000000"/>
                </a:solidFill>
              </a:rPr>
              <a:t>I</a:t>
            </a:r>
            <a:r>
              <a:rPr lang="en" sz="2000" b="1" i="0">
                <a:solidFill>
                  <a:srgbClr val="088035"/>
                </a:solidFill>
              </a:rPr>
              <a:t>ndustry &amp; </a:t>
            </a:r>
            <a:r>
              <a:rPr lang="en" sz="2000" b="1" i="0">
                <a:solidFill>
                  <a:srgbClr val="000000"/>
                </a:solidFill>
              </a:rPr>
              <a:t>S</a:t>
            </a:r>
            <a:r>
              <a:rPr lang="en" sz="2000" b="1" i="0">
                <a:solidFill>
                  <a:srgbClr val="088035"/>
                </a:solidFill>
              </a:rPr>
              <a:t>ociety</a:t>
            </a:r>
            <a:endParaRPr lang="it-IT" sz="2000" b="1" i="0">
              <a:solidFill>
                <a:srgbClr val="088035"/>
              </a:solidFill>
            </a:endParaRPr>
          </a:p>
        </p:txBody>
      </p:sp>
      <p:pic>
        <p:nvPicPr>
          <p:cNvPr id="15" name="Obrázek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2497" y="4043414"/>
            <a:ext cx="1724509" cy="32554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29187" y="4683591"/>
            <a:ext cx="1900326" cy="380066"/>
          </a:xfrm>
          <a:prstGeom prst="rect">
            <a:avLst/>
          </a:prstGeom>
        </p:spPr>
      </p:pic>
      <p:pic>
        <p:nvPicPr>
          <p:cNvPr id="17" name="Obrázek 1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12161" y="3520564"/>
            <a:ext cx="1036941" cy="466624"/>
          </a:xfrm>
          <a:prstGeom prst="rect">
            <a:avLst/>
          </a:prstGeom>
        </p:spPr>
      </p:pic>
      <p:pic>
        <p:nvPicPr>
          <p:cNvPr id="18" name="Obrázek 2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912097" y="3486875"/>
            <a:ext cx="488545" cy="395721"/>
          </a:xfrm>
          <a:prstGeom prst="rect">
            <a:avLst/>
          </a:prstGeom>
        </p:spPr>
      </p:pic>
      <p:pic>
        <p:nvPicPr>
          <p:cNvPr id="19" name="Obrázek 2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924805" y="4442933"/>
            <a:ext cx="936593" cy="406646"/>
          </a:xfrm>
          <a:prstGeom prst="rect">
            <a:avLst/>
          </a:prstGeom>
        </p:spPr>
      </p:pic>
      <p:pic>
        <p:nvPicPr>
          <p:cNvPr id="20" name="Obrázek 3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74101" y="4688424"/>
            <a:ext cx="1281115" cy="218857"/>
          </a:xfrm>
          <a:prstGeom prst="rect">
            <a:avLst/>
          </a:prstGeom>
        </p:spPr>
      </p:pic>
      <p:pic>
        <p:nvPicPr>
          <p:cNvPr id="21" name="Obrázek 3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5750101" y="3987187"/>
            <a:ext cx="658683" cy="462988"/>
          </a:xfrm>
          <a:prstGeom prst="rect">
            <a:avLst/>
          </a:prstGeom>
        </p:spPr>
      </p:pic>
      <p:pic>
        <p:nvPicPr>
          <p:cNvPr id="22" name="Obrázek 4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393239" y="4171362"/>
            <a:ext cx="576024" cy="543141"/>
          </a:xfrm>
          <a:prstGeom prst="rect">
            <a:avLst/>
          </a:prstGeom>
        </p:spPr>
      </p:pic>
      <p:pic>
        <p:nvPicPr>
          <p:cNvPr id="23" name="Obrázek 4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258248" y="4063069"/>
            <a:ext cx="576023" cy="724143"/>
          </a:xfrm>
          <a:prstGeom prst="rect">
            <a:avLst/>
          </a:prstGeom>
        </p:spPr>
      </p:pic>
      <p:pic>
        <p:nvPicPr>
          <p:cNvPr id="24" name="Obrázek 17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6479289" y="3394914"/>
            <a:ext cx="1507058" cy="448442"/>
          </a:xfrm>
          <a:prstGeom prst="rect">
            <a:avLst/>
          </a:prstGeom>
        </p:spPr>
      </p:pic>
      <p:pic>
        <p:nvPicPr>
          <p:cNvPr id="25" name="Obrázek 2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12241" y="3493557"/>
            <a:ext cx="2175441" cy="333334"/>
          </a:xfrm>
          <a:prstGeom prst="rect">
            <a:avLst/>
          </a:prstGeom>
        </p:spPr>
      </p:pic>
      <p:pic>
        <p:nvPicPr>
          <p:cNvPr id="26" name="Obrázek 60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6696899" y="4088797"/>
            <a:ext cx="1255306" cy="349354"/>
          </a:xfrm>
          <a:prstGeom prst="rect">
            <a:avLst/>
          </a:prstGeom>
        </p:spPr>
      </p:pic>
      <p:pic>
        <p:nvPicPr>
          <p:cNvPr id="27" name="Obrázek 1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4672082" y="3482034"/>
            <a:ext cx="1560699" cy="325886"/>
          </a:xfrm>
          <a:prstGeom prst="rect">
            <a:avLst/>
          </a:prstGeom>
        </p:spPr>
      </p:pic>
      <p:pic>
        <p:nvPicPr>
          <p:cNvPr id="28" name="Obrázek 35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2256971" y="4341934"/>
            <a:ext cx="1038057" cy="493176"/>
          </a:xfrm>
          <a:prstGeom prst="rect">
            <a:avLst/>
          </a:prstGeom>
        </p:spPr>
      </p:pic>
      <p:pic>
        <p:nvPicPr>
          <p:cNvPr id="29" name="Picture 92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7956143" y="3352560"/>
            <a:ext cx="1024293" cy="724144"/>
          </a:xfrm>
          <a:prstGeom prst="rect">
            <a:avLst/>
          </a:prstGeom>
        </p:spPr>
      </p:pic>
      <p:sp>
        <p:nvSpPr>
          <p:cNvPr id="30" name="Segnaposto contenuto 6"/>
          <p:cNvSpPr>
            <a:spLocks noGrp="1"/>
          </p:cNvSpPr>
          <p:nvPr>
            <p:ph idx="1"/>
          </p:nvPr>
        </p:nvSpPr>
        <p:spPr bwMode="auto">
          <a:xfrm>
            <a:off x="241538" y="1015596"/>
            <a:ext cx="8666062" cy="1092607"/>
          </a:xfrm>
        </p:spPr>
        <p:txBody>
          <a:bodyPr/>
          <a:lstStyle/>
          <a:p>
            <a:pPr marL="0" indent="0">
              <a:buNone/>
              <a:defRPr/>
            </a:pPr>
            <a:endParaRPr sz="1200" b="1"/>
          </a:p>
          <a:p>
            <a:pPr marL="0" indent="0">
              <a:buNone/>
              <a:defRPr/>
            </a:pPr>
            <a:r>
              <a:rPr lang="en-GB" sz="1400" b="1">
                <a:solidFill>
                  <a:srgbClr val="FFFFFF"/>
                </a:solidFill>
              </a:rPr>
              <a:t>marc.levrier@atos.net</a:t>
            </a:r>
            <a:endParaRPr/>
          </a:p>
          <a:p>
            <a:pPr marL="0" indent="0">
              <a:buNone/>
              <a:defRPr/>
            </a:pPr>
            <a:r>
              <a:rPr lang="en-GB" sz="1400" b="1">
                <a:solidFill>
                  <a:schemeClr val="bg1"/>
                </a:solidFill>
              </a:rPr>
              <a:t>alberto.scionti@linksfoundation.com</a:t>
            </a:r>
            <a:endParaRPr/>
          </a:p>
          <a:p>
            <a:pPr marL="0" indent="0">
              <a:buNone/>
              <a:defRPr/>
            </a:pPr>
            <a:endParaRPr lang="en-GB" sz="1400" b="1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4116973" y="4227768"/>
            <a:ext cx="567334" cy="7050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148064" y="699542"/>
            <a:ext cx="3672408" cy="798683"/>
          </a:xfrm>
        </p:spPr>
        <p:txBody>
          <a:bodyPr vert="horz" lIns="91440" tIns="45720" rIns="91440" bIns="45720" rtlCol="0" anchor="b"/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Thanks you!</a:t>
            </a:r>
            <a:endParaRPr/>
          </a:p>
        </p:txBody>
      </p:sp>
      <p:sp>
        <p:nvSpPr>
          <p:cNvPr id="5" name="Freeform: Shap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 descr="Une image contenant texte&#10;&#10;Description générée automatiquement"/>
          <p:cNvPicPr>
            <a:picLocks noChangeAspect="1" noChangeArrowheads="1"/>
          </p:cNvPicPr>
          <p:nvPr/>
        </p:nvPicPr>
        <p:blipFill>
          <a:blip r:embed="rId2"/>
          <a:srcRect l="3737" r="14888" b="-1"/>
          <a:stretch/>
        </p:blipFill>
        <p:spPr bwMode="auto"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B5E0AF20-9464-475D-8519-D5BE8BF68426}"/>
              </a:ext>
            </a:extLst>
          </p:cNvPr>
          <p:cNvSpPr/>
          <p:nvPr/>
        </p:nvSpPr>
        <p:spPr bwMode="auto">
          <a:xfrm>
            <a:off x="4878298" y="2931790"/>
            <a:ext cx="4211940" cy="1656184"/>
          </a:xfrm>
          <a:prstGeom prst="wedgeRoundRectCallout">
            <a:avLst>
              <a:gd name="adj1" fmla="val -53215"/>
              <a:gd name="adj2" fmla="val -87359"/>
              <a:gd name="adj3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dirty="0"/>
              <a:t>Don’t miss our other presentation: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1200" b="1" dirty="0">
                <a:solidFill>
                  <a:srgbClr val="FFC000"/>
                </a:solidFill>
              </a:rPr>
              <a:t>Federated Research Data Management in LEXIS!</a:t>
            </a:r>
            <a:br>
              <a:rPr lang="en-US" sz="1200" b="1" dirty="0">
                <a:solidFill>
                  <a:srgbClr val="FFC000"/>
                </a:solidFill>
              </a:rPr>
            </a:br>
            <a:r>
              <a:rPr lang="en-US" sz="1200" b="1" dirty="0">
                <a:solidFill>
                  <a:srgbClr val="FFC000"/>
                </a:solidFill>
              </a:rPr>
              <a:t>by Mohamad Hayek &amp; Johannes Munke</a:t>
            </a:r>
            <a:br>
              <a:rPr lang="en-US" sz="1200" b="1" dirty="0">
                <a:solidFill>
                  <a:srgbClr val="FFC000"/>
                </a:solidFill>
              </a:rPr>
            </a:br>
            <a:r>
              <a:rPr lang="en-US" sz="1200" b="1" dirty="0">
                <a:solidFill>
                  <a:srgbClr val="FFC000"/>
                </a:solidFill>
              </a:rPr>
              <a:t>today at 4:15pm</a:t>
            </a:r>
          </a:p>
          <a:p>
            <a:pPr algn="ctr">
              <a:defRPr/>
            </a:pPr>
            <a:br>
              <a:rPr lang="en-US" sz="1200" b="1" dirty="0"/>
            </a:br>
            <a:r>
              <a:rPr lang="en-US" sz="1200" b="1" dirty="0"/>
              <a:t>https://indico.egi.eu/event/5000/contributions/14373/</a:t>
            </a:r>
            <a:endParaRPr lang="en-US" sz="1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75932" y="1138605"/>
            <a:ext cx="5351967" cy="3481872"/>
          </a:xfrm>
          <a:prstGeom prst="rect">
            <a:avLst/>
          </a:prstGeom>
        </p:spPr>
      </p:pic>
      <p:sp>
        <p:nvSpPr>
          <p:cNvPr id="5" name="Espace réservé du contenu 1"/>
          <p:cNvSpPr>
            <a:spLocks noGrp="1"/>
          </p:cNvSpPr>
          <p:nvPr>
            <p:ph idx="14"/>
          </p:nvPr>
        </p:nvSpPr>
        <p:spPr bwMode="auto">
          <a:xfrm>
            <a:off x="241539" y="616173"/>
            <a:ext cx="8664335" cy="369332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FFC000"/>
                </a:solidFill>
              </a:rPr>
              <a:t>L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arge-scale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>
                <a:solidFill>
                  <a:srgbClr val="FFC000"/>
                </a:solidFill>
              </a:rPr>
              <a:t>EX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ecution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b="1">
                <a:solidFill>
                  <a:srgbClr val="FFC000"/>
                </a:solidFill>
              </a:rPr>
              <a:t>I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ndustry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&amp;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>
                <a:solidFill>
                  <a:srgbClr val="FFC000"/>
                </a:solidFill>
              </a:rPr>
              <a:t>S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ociety</a:t>
            </a:r>
            <a:b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5"/>
          </p:nvPr>
        </p:nvSpPr>
        <p:spPr bwMode="auto">
          <a:xfrm>
            <a:off x="228145" y="3444265"/>
            <a:ext cx="4415899" cy="1203996"/>
          </a:xfrm>
        </p:spPr>
        <p:txBody>
          <a:bodyPr/>
          <a:lstStyle/>
          <a:p>
            <a:pPr>
              <a:defRPr/>
            </a:pPr>
            <a:r>
              <a:rPr lang="en-US"/>
              <a:t>HPC &amp; Cloud resource providers</a:t>
            </a:r>
            <a:endParaRPr/>
          </a:p>
          <a:p>
            <a:pPr>
              <a:defRPr/>
            </a:pPr>
            <a:r>
              <a:rPr lang="en-US"/>
              <a:t>Scientific institutions</a:t>
            </a:r>
            <a:endParaRPr/>
          </a:p>
          <a:p>
            <a:pPr>
              <a:defRPr/>
            </a:pPr>
            <a:r>
              <a:rPr lang="en-US"/>
              <a:t>Industrial companies</a:t>
            </a:r>
            <a:endParaRPr/>
          </a:p>
          <a:p>
            <a:pPr>
              <a:defRPr/>
            </a:pPr>
            <a:r>
              <a:rPr lang="en-US"/>
              <a:t>Information Technology providers</a:t>
            </a:r>
            <a:endParaRPr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 bwMode="auto">
          <a:xfrm>
            <a:off x="239930" y="166975"/>
            <a:ext cx="8664335" cy="422691"/>
          </a:xfrm>
        </p:spPr>
        <p:txBody>
          <a:bodyPr/>
          <a:lstStyle/>
          <a:p>
            <a:pPr>
              <a:defRPr/>
            </a:pPr>
            <a:r>
              <a:rPr lang="en-US"/>
              <a:t>Lexis consortium</a:t>
            </a:r>
            <a:endParaRPr/>
          </a:p>
        </p:txBody>
      </p:sp>
      <p:sp>
        <p:nvSpPr>
          <p:cNvPr id="8" name="Accolades 10"/>
          <p:cNvSpPr/>
          <p:nvPr/>
        </p:nvSpPr>
        <p:spPr bwMode="auto">
          <a:xfrm>
            <a:off x="6395575" y="151577"/>
            <a:ext cx="2664295" cy="648072"/>
          </a:xfrm>
          <a:prstGeom prst="bracePair">
            <a:avLst>
              <a:gd name="adj" fmla="val 8333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i="1">
                <a:solidFill>
                  <a:schemeClr val="accent4">
                    <a:lumMod val="50000"/>
                  </a:schemeClr>
                </a:solidFill>
              </a:rPr>
              <a:t>At the confluence of HPC, Cloud Computing &amp; Big Data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7568" y="985504"/>
            <a:ext cx="1856381" cy="2268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General information - </a:t>
            </a:r>
            <a:r>
              <a:rPr lang="en-US" b="1" u="sng">
                <a:solidFill>
                  <a:schemeClr val="accent4">
                    <a:lumMod val="50000"/>
                  </a:schemeClr>
                </a:solidFill>
                <a:hlinkClick r:id="rId2" tooltip="https://lexis-project.eu/web/"/>
              </a:rPr>
              <a:t>https://lexis-project.eu/web/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 bwMode="auto">
          <a:xfrm>
            <a:off x="241538" y="164463"/>
            <a:ext cx="8664334" cy="422690"/>
          </a:xfrm>
        </p:spPr>
        <p:txBody>
          <a:bodyPr/>
          <a:lstStyle/>
          <a:p>
            <a:pPr>
              <a:defRPr/>
            </a:pPr>
            <a:r>
              <a:rPr lang="en-US"/>
              <a:t>LEXIS PILOT PROJECTS</a:t>
            </a:r>
            <a:endParaRPr/>
          </a:p>
        </p:txBody>
      </p:sp>
      <p:sp>
        <p:nvSpPr>
          <p:cNvPr id="6" name="Accolade fermante 7"/>
          <p:cNvSpPr/>
          <p:nvPr/>
        </p:nvSpPr>
        <p:spPr bwMode="auto">
          <a:xfrm>
            <a:off x="5724128" y="1122757"/>
            <a:ext cx="216024" cy="108012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colade fermante 8"/>
          <p:cNvSpPr/>
          <p:nvPr/>
        </p:nvSpPr>
        <p:spPr bwMode="auto">
          <a:xfrm>
            <a:off x="5724128" y="2364097"/>
            <a:ext cx="216024" cy="108012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ccolade fermante 9"/>
          <p:cNvSpPr/>
          <p:nvPr/>
        </p:nvSpPr>
        <p:spPr bwMode="auto">
          <a:xfrm>
            <a:off x="5724128" y="3614668"/>
            <a:ext cx="216024" cy="108012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 : coins arrondis 10"/>
          <p:cNvSpPr/>
          <p:nvPr/>
        </p:nvSpPr>
        <p:spPr bwMode="auto">
          <a:xfrm>
            <a:off x="6084168" y="1122757"/>
            <a:ext cx="2952328" cy="108012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</a:rPr>
              <a:t>Computation Fluid Dynamics (CFD),</a:t>
            </a:r>
            <a:br>
              <a:rPr lang="en-US" sz="1100" b="1">
                <a:solidFill>
                  <a:schemeClr val="bg1"/>
                </a:solidFill>
              </a:rPr>
            </a:br>
            <a:r>
              <a:rPr lang="en-US" sz="1100" b="1">
                <a:solidFill>
                  <a:schemeClr val="bg1"/>
                </a:solidFill>
              </a:rPr>
              <a:t>Rotating parts (gearboxes),</a:t>
            </a:r>
            <a:br>
              <a:rPr lang="en-US" sz="1100" b="1">
                <a:solidFill>
                  <a:schemeClr val="bg1"/>
                </a:solidFill>
              </a:rPr>
            </a:br>
            <a:r>
              <a:rPr lang="en-US" sz="1100" b="1">
                <a:solidFill>
                  <a:schemeClr val="bg1"/>
                </a:solidFill>
              </a:rPr>
              <a:t>3D Visualization</a:t>
            </a:r>
            <a:endParaRPr/>
          </a:p>
        </p:txBody>
      </p:sp>
      <p:sp>
        <p:nvSpPr>
          <p:cNvPr id="10" name="Rectangle : coins arrondis 11"/>
          <p:cNvSpPr/>
          <p:nvPr/>
        </p:nvSpPr>
        <p:spPr bwMode="auto">
          <a:xfrm>
            <a:off x="6087218" y="2365918"/>
            <a:ext cx="2949278" cy="108012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</a:rPr>
              <a:t>Earthquakes &amp; Tsunami prediction models,  geographic and urban databases, emergency organization, urgent computing </a:t>
            </a:r>
            <a:endParaRPr/>
          </a:p>
        </p:txBody>
      </p:sp>
      <p:sp>
        <p:nvSpPr>
          <p:cNvPr id="11" name="Rectangle : coins arrondis 12"/>
          <p:cNvSpPr/>
          <p:nvPr/>
        </p:nvSpPr>
        <p:spPr bwMode="auto">
          <a:xfrm>
            <a:off x="6109046" y="3609079"/>
            <a:ext cx="2927450" cy="108012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</a:rPr>
              <a:t>Weather &amp; Climate models (WRF) and various post-processors for flood, wildfire &amp; agriculture applications</a:t>
            </a:r>
            <a:endParaRPr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524" y="1095601"/>
            <a:ext cx="5092857" cy="11344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6239" y="2336203"/>
            <a:ext cx="5099495" cy="11359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239" y="3576044"/>
            <a:ext cx="5091491" cy="11461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463524" y="1122756"/>
            <a:ext cx="277356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Aeronautics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62876" y="3609078"/>
            <a:ext cx="277421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Weather &amp; Climate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56238" y="2336202"/>
            <a:ext cx="319509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Earthquakes &amp; Tsunamis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74864" y="2386033"/>
            <a:ext cx="3252159" cy="995340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 fontScale="90000"/>
          </a:bodyPr>
          <a:lstStyle/>
          <a:p>
            <a:pPr>
              <a:defRPr/>
            </a:pPr>
            <a:r>
              <a:rPr lang="en-US" sz="2300"/>
              <a:t>WORKFLOWS &amp; Orchestration</a:t>
            </a:r>
            <a:br>
              <a:rPr lang="en-US" sz="2300"/>
            </a:br>
            <a:r>
              <a:rPr lang="en-US" sz="2300"/>
              <a:t>in the l</a:t>
            </a:r>
            <a:r>
              <a:rPr lang="en-US" sz="2300">
                <a:solidFill>
                  <a:srgbClr val="FFC000"/>
                </a:solidFill>
              </a:rPr>
              <a:t>E</a:t>
            </a:r>
            <a:r>
              <a:rPr lang="en-US" sz="2300"/>
              <a:t>x</a:t>
            </a:r>
            <a:r>
              <a:rPr lang="en-US" sz="2300">
                <a:solidFill>
                  <a:srgbClr val="FFC000"/>
                </a:solidFill>
              </a:rPr>
              <a:t>is</a:t>
            </a:r>
            <a:r>
              <a:rPr lang="en-US" sz="2300"/>
              <a:t> federation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WHY workflows and Orchestration?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8258" cy="182915"/>
          </a:xfrm>
        </p:spPr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Motivations and drivers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9" y="1039659"/>
            <a:ext cx="2477597" cy="36767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800" y="234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Accolade fermante 7"/>
          <p:cNvSpPr/>
          <p:nvPr/>
        </p:nvSpPr>
        <p:spPr bwMode="auto">
          <a:xfrm>
            <a:off x="5724127" y="1122756"/>
            <a:ext cx="216023" cy="1080119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ccolade fermante 8"/>
          <p:cNvSpPr/>
          <p:nvPr/>
        </p:nvSpPr>
        <p:spPr bwMode="auto">
          <a:xfrm>
            <a:off x="5724127" y="2364096"/>
            <a:ext cx="216023" cy="1080119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ccolade fermante 9"/>
          <p:cNvSpPr/>
          <p:nvPr/>
        </p:nvSpPr>
        <p:spPr bwMode="auto">
          <a:xfrm>
            <a:off x="5724127" y="3614667"/>
            <a:ext cx="216023" cy="1080119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 : coins arrondis 10"/>
          <p:cNvSpPr/>
          <p:nvPr/>
        </p:nvSpPr>
        <p:spPr bwMode="auto">
          <a:xfrm>
            <a:off x="6084167" y="1122756"/>
            <a:ext cx="2952327" cy="1080119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en-US" sz="1100" b="1">
                <a:solidFill>
                  <a:schemeClr val="bg1"/>
                </a:solidFill>
              </a:rPr>
              <a:t>Need to assess usability of cloud HPC platform for new engineering methodology (workflow) </a:t>
            </a:r>
            <a:r>
              <a:rPr lang="en-US" sz="11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involving </a:t>
            </a:r>
            <a:r>
              <a:rPr lang="en-US" sz="1100" b="1">
                <a:solidFill>
                  <a:schemeClr val="bg1"/>
                </a:solidFill>
              </a:rPr>
              <a:t>modern CAE tools and accelerators for improved accuracy in CFD applied to aviation gearboxes.</a:t>
            </a:r>
            <a:endParaRPr/>
          </a:p>
        </p:txBody>
      </p:sp>
      <p:sp>
        <p:nvSpPr>
          <p:cNvPr id="12" name="Rectangle : coins arrondis 11"/>
          <p:cNvSpPr/>
          <p:nvPr/>
        </p:nvSpPr>
        <p:spPr bwMode="auto">
          <a:xfrm>
            <a:off x="6087217" y="2365917"/>
            <a:ext cx="2949277" cy="1080119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en-US" sz="1100" b="1">
                <a:solidFill>
                  <a:schemeClr val="bg1"/>
                </a:solidFill>
              </a:rPr>
              <a:t>Automated execution of urgent computing tasks, e</a:t>
            </a:r>
            <a:r>
              <a:rPr lang="en-GB" sz="11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vent-triggered &amp; deadline-dependent simulations for short-term forecasts, near-real time analysis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3" name="Rectangle : coins arrondis 12"/>
          <p:cNvSpPr/>
          <p:nvPr/>
        </p:nvSpPr>
        <p:spPr bwMode="auto">
          <a:xfrm>
            <a:off x="6109045" y="3609078"/>
            <a:ext cx="2927449" cy="1141514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l">
              <a:defRPr/>
            </a:pPr>
            <a:endParaRPr lang="en-GB" sz="1000" b="1" i="0" u="none" strike="noStrike" cap="none" spc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 algn="l">
              <a:defRPr/>
            </a:pPr>
            <a:r>
              <a:rPr lang="it-IT" sz="10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Inherently hybrid cloud/HPC. </a:t>
            </a:r>
            <a:r>
              <a:rPr lang="en-GB" sz="10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Urgent simulations when one computing centre is unavailable, large-scale data assimilation (e.g. from sensor networks) for better prediction, use of specific Weather and Climate Data distributed data management solution &amp; general purpose LEXIS DDI</a:t>
            </a:r>
            <a:endParaRPr sz="1000" b="1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523" y="1095601"/>
            <a:ext cx="5092857" cy="113442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6238" y="2336202"/>
            <a:ext cx="5099494" cy="11359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238" y="3576043"/>
            <a:ext cx="5091490" cy="11461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63523" y="1122755"/>
            <a:ext cx="2773604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Aeronautics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62875" y="3609077"/>
            <a:ext cx="277425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Weather &amp; Climate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6237" y="2336201"/>
            <a:ext cx="3195094" cy="6401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Earthquakes &amp; Tsunamis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resulting architecture overview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High level view of the LEXIS HPC, Cloud &amp; Big Data federation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9" y="1039659"/>
            <a:ext cx="2477597" cy="36767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800" y="234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4"/>
          <p:cNvSpPr/>
          <p:nvPr/>
        </p:nvSpPr>
        <p:spPr bwMode="auto">
          <a:xfrm>
            <a:off x="2984500" y="194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pic>
        <p:nvPicPr>
          <p:cNvPr id="9" name="Image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275" y="946010"/>
            <a:ext cx="6681075" cy="3676718"/>
          </a:xfrm>
          <a:prstGeom prst="rect">
            <a:avLst/>
          </a:prstGeom>
        </p:spPr>
      </p:pic>
      <p:sp>
        <p:nvSpPr>
          <p:cNvPr id="10" name="Segnaposto contenuto 4"/>
          <p:cNvSpPr/>
          <p:nvPr/>
        </p:nvSpPr>
        <p:spPr bwMode="auto">
          <a:xfrm>
            <a:off x="6741034" y="1039659"/>
            <a:ext cx="2468541" cy="2684219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/>
              <a:t>Federation of  European computing centres</a:t>
            </a:r>
            <a:endParaRPr sz="4000"/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200"/>
              <a:t>HPC &amp; Cloud service providers, Data providers</a:t>
            </a:r>
            <a:endParaRPr sz="4000"/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200"/>
              <a:t>Unified &amp; distributed data management</a:t>
            </a:r>
            <a:endParaRPr/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200"/>
              <a:t>Orchestration</a:t>
            </a:r>
            <a:endParaRPr/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200"/>
              <a:t>Federated Authentication &amp; Authorization Infrastructure (AAI)</a:t>
            </a:r>
            <a:endParaRPr sz="4000"/>
          </a:p>
          <a:p>
            <a:pPr>
              <a:defRPr/>
            </a:pPr>
            <a:endParaRPr lang="en-GB" sz="1200"/>
          </a:p>
          <a:p>
            <a:pPr>
              <a:defRPr/>
            </a:pPr>
            <a:r>
              <a:rPr lang="en-GB" sz="1200"/>
              <a:t>Masking of technical and operational differences across organizations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inputs to Orchestration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7034" cy="182915"/>
          </a:xfrm>
        </p:spPr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Technical requirements collected from pilot use cases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8" y="1039658"/>
            <a:ext cx="2477596" cy="3676718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799" y="23494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8" name="TextovéPole 5"/>
          <p:cNvSpPr/>
          <p:nvPr/>
        </p:nvSpPr>
        <p:spPr bwMode="auto">
          <a:xfrm>
            <a:off x="157309" y="927845"/>
            <a:ext cx="8404367" cy="3877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1400"/>
              <a:t>Collection of requirements from pilots (LEXIS early codesign):</a:t>
            </a:r>
            <a:endParaRPr sz="1400"/>
          </a:p>
          <a:p>
            <a:pPr marL="171450" indent="-171450">
              <a:buFont typeface="Arial"/>
              <a:buChar char="•"/>
              <a:defRPr/>
            </a:pPr>
            <a:endParaRPr sz="1400">
              <a:solidFill>
                <a:srgbClr val="519447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GB" sz="1400" b="1">
                <a:solidFill>
                  <a:srgbClr val="519447"/>
                </a:solidFill>
              </a:rPr>
              <a:t>Application workflow representations</a:t>
            </a:r>
            <a:endParaRPr sz="1400" b="1">
              <a:solidFill>
                <a:srgbClr val="519447"/>
              </a:solidFill>
            </a:endParaRPr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BPMN diagrams showing processing and data management steps</a:t>
            </a:r>
            <a:endParaRPr sz="1400" b="0" i="0" u="none" strike="noStrike" cap="none" spc="0">
              <a:solidFill>
                <a:schemeClr val="tx1"/>
              </a:solidFill>
              <a:latin typeface="Lucida Sans"/>
              <a:ea typeface="Arial"/>
              <a:cs typeface="Arial"/>
            </a:endParaRPr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technical constraints (time-bound, resource-bound...)</a:t>
            </a:r>
            <a:endParaRPr sz="1400"/>
          </a:p>
          <a:p>
            <a:pPr marL="171450" indent="-171450">
              <a:buFont typeface="Arial"/>
              <a:buChar char="•"/>
              <a:defRPr/>
            </a:pPr>
            <a:r>
              <a:rPr lang="en-GB" sz="1400" b="1">
                <a:solidFill>
                  <a:srgbClr val="519447"/>
                </a:solidFill>
              </a:rPr>
              <a:t>Infrastructure requirements:</a:t>
            </a:r>
            <a:endParaRPr sz="1400" b="1">
              <a:solidFill>
                <a:srgbClr val="519447"/>
              </a:solidFill>
            </a:endParaRPr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Type of computing, storage or visualization resources</a:t>
            </a:r>
            <a:endParaRPr sz="14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Sizing &amp; performance</a:t>
            </a:r>
          </a:p>
          <a:p>
            <a:pPr marL="628648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Security &amp; confidentiality constraints</a:t>
            </a:r>
            <a:endParaRPr sz="1400"/>
          </a:p>
          <a:p>
            <a:pPr marL="171450" lvl="0" indent="-171450">
              <a:buFont typeface="Arial"/>
              <a:buChar char="•"/>
              <a:defRPr/>
            </a:pPr>
            <a:r>
              <a:rPr lang="en-GB" sz="1400" b="1">
                <a:solidFill>
                  <a:srgbClr val="519447"/>
                </a:solidFill>
              </a:rPr>
              <a:t>Workloads:</a:t>
            </a:r>
            <a:endParaRPr sz="1400" b="1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Application constraints: supported operating systems, licenses</a:t>
            </a:r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Type: Bare metal / Virtual machine / Container</a:t>
            </a:r>
            <a:endParaRPr sz="1400"/>
          </a:p>
          <a:p>
            <a:pPr marL="171450" lvl="0" indent="-171450">
              <a:buFont typeface="Arial"/>
              <a:buChar char="•"/>
              <a:defRPr/>
            </a:pPr>
            <a:r>
              <a:rPr lang="en-US" sz="1400" b="1">
                <a:solidFill>
                  <a:srgbClr val="519447"/>
                </a:solidFill>
              </a:rPr>
              <a:t>Data management:</a:t>
            </a:r>
            <a:endParaRPr sz="1400" b="1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Databases, plain files, objects</a:t>
            </a:r>
            <a:endParaRPr sz="14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Transfers, compression, encryption...</a:t>
            </a:r>
            <a:endParaRPr sz="14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r>
              <a:rPr lang="en-GB" sz="1400"/>
              <a:t>Business-specific needs (curated data, access to external repositories...)</a:t>
            </a:r>
            <a:endParaRPr sz="1400"/>
          </a:p>
          <a:p>
            <a:pPr marL="628649" lvl="1" indent="-171450">
              <a:buSzPct val="80000"/>
              <a:buFont typeface="Courier New"/>
              <a:buChar char="o"/>
              <a:defRPr/>
            </a:pPr>
            <a:endParaRPr sz="1400"/>
          </a:p>
          <a:p>
            <a:pPr marL="171450" lvl="0" indent="-171450">
              <a:buFont typeface="Arial"/>
              <a:buChar char="•"/>
              <a:defRPr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weather &amp; climate worflow example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idx="14"/>
          </p:nvPr>
        </p:nvSpPr>
        <p:spPr bwMode="auto">
          <a:xfrm>
            <a:off x="241538" y="616172"/>
            <a:ext cx="8668042" cy="182915"/>
          </a:xfrm>
        </p:spPr>
        <p:txBody>
          <a:bodyPr/>
          <a:lstStyle/>
          <a:p>
            <a:pPr>
              <a:defRPr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</a:rPr>
              <a:t>BPMN diagram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/>
          <p:nvPr/>
        </p:nvSpPr>
        <p:spPr bwMode="auto">
          <a:xfrm>
            <a:off x="241538" y="1039658"/>
            <a:ext cx="2477596" cy="3676718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/>
          </a:p>
        </p:txBody>
      </p:sp>
      <p:sp>
        <p:nvSpPr>
          <p:cNvPr id="7" name="TextovéPole 1"/>
          <p:cNvSpPr/>
          <p:nvPr/>
        </p:nvSpPr>
        <p:spPr bwMode="auto">
          <a:xfrm>
            <a:off x="2082799" y="23494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/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0051" y="676456"/>
            <a:ext cx="7710882" cy="40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XTREME">
      <a:dk1>
        <a:srgbClr val="262626"/>
      </a:dk1>
      <a:lt1>
        <a:srgbClr val="FFFFFF"/>
      </a:lt1>
      <a:dk2>
        <a:srgbClr val="00B0F0"/>
      </a:dk2>
      <a:lt2>
        <a:srgbClr val="0070C0"/>
      </a:lt2>
      <a:accent1>
        <a:srgbClr val="002060"/>
      </a:accent1>
      <a:accent2>
        <a:srgbClr val="0070C0"/>
      </a:accent2>
      <a:accent3>
        <a:srgbClr val="00B0F0"/>
      </a:accent3>
      <a:accent4>
        <a:srgbClr val="92D050"/>
      </a:accent4>
      <a:accent5>
        <a:srgbClr val="7030A0"/>
      </a:accent5>
      <a:accent6>
        <a:srgbClr val="C00000"/>
      </a:accent6>
      <a:hlink>
        <a:srgbClr val="002060"/>
      </a:hlink>
      <a:folHlink>
        <a:srgbClr val="0070C0"/>
      </a:folHlink>
    </a:clrScheme>
    <a:fontScheme name="OPERA Template">
      <a:majorFont>
        <a:latin typeface="Lucida Sans"/>
        <a:ea typeface="Arial"/>
        <a:cs typeface="Arial"/>
      </a:majorFont>
      <a:minorFont>
        <a:latin typeface="Lucida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ln w="28575">
          <a:solidFill>
            <a:srgbClr val="00B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1181</Words>
  <Application>Microsoft Office PowerPoint</Application>
  <DocSecurity>0</DocSecurity>
  <PresentationFormat>Affichage à l'écran (16:9)</PresentationFormat>
  <Paragraphs>220</Paragraphs>
  <Slides>22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Lucida Sans</vt:lpstr>
      <vt:lpstr>Segoe UI</vt:lpstr>
      <vt:lpstr>Tema di Office</vt:lpstr>
      <vt:lpstr>Workflow Orchestration on Tightly Federated Computing Resources: the LEXIS approach</vt:lpstr>
      <vt:lpstr>LEXIS overview</vt:lpstr>
      <vt:lpstr>Lexis consortium</vt:lpstr>
      <vt:lpstr>LEXIS PILOT PROJECTS</vt:lpstr>
      <vt:lpstr>WORKFLOWS &amp; Orchestration in the lExis federation</vt:lpstr>
      <vt:lpstr>WHY workflows and Orchestration?</vt:lpstr>
      <vt:lpstr>resulting architecture overview</vt:lpstr>
      <vt:lpstr>inputs to Orchestration</vt:lpstr>
      <vt:lpstr>weather &amp; climate worflow example</vt:lpstr>
      <vt:lpstr>technology: key components &amp; challenges</vt:lpstr>
      <vt:lpstr>Accelerator infrastructure components</vt:lpstr>
      <vt:lpstr>distributed data infrastructure (DDI)</vt:lpstr>
      <vt:lpstr>Workflows &amp; Orchestration tools</vt:lpstr>
      <vt:lpstr>LEXIS integration approach </vt:lpstr>
      <vt:lpstr>lExiS Federated AAI </vt:lpstr>
      <vt:lpstr>LEXIS Security requirements</vt:lpstr>
      <vt:lpstr>Federated AAI</vt:lpstr>
      <vt:lpstr>Role-based access control</vt:lpstr>
      <vt:lpstr>lexis project and user approval process</vt:lpstr>
      <vt:lpstr>COnCLUSION</vt:lpstr>
      <vt:lpstr>Contacts </vt:lpstr>
      <vt:lpstr>Thanks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 Orchestration on Tightly Federated Computing Resources: the LEXIS approach</dc:title>
  <dc:subject/>
  <dc:creator>LEVRIER, MARC</dc:creator>
  <cp:keywords/>
  <dc:description/>
  <cp:lastModifiedBy>LEVRIER, MARC</cp:lastModifiedBy>
  <cp:revision>13</cp:revision>
  <dcterms:created xsi:type="dcterms:W3CDTF">2020-10-27T14:18:56Z</dcterms:created>
  <dcterms:modified xsi:type="dcterms:W3CDTF">2020-10-29T14:01:36Z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marc.levrier@atos.net</vt:lpwstr>
  </property>
  <property fmtid="{D5CDD505-2E9C-101B-9397-08002B2CF9AE}" pid="5" name="MSIP_Label_112e00b9-34e2-4b26-a577-af1fd0f9f7ee_SetDate">
    <vt:lpwstr>2020-10-29T13:58:29.0046903Z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1c7d8590-fd55-4b2f-8569-35f65958717b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marc.levrier@atos.net</vt:lpwstr>
  </property>
  <property fmtid="{D5CDD505-2E9C-101B-9397-08002B2CF9AE}" pid="13" name="MSIP_Label_e463cba9-5f6c-478d-9329-7b2295e4e8ed_SetDate">
    <vt:lpwstr>2020-10-29T13:58:29.0046903Z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1c7d8590-fd55-4b2f-8569-35f65958717b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