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3" r:id="rId2"/>
    <p:sldId id="350" r:id="rId3"/>
    <p:sldId id="353" r:id="rId4"/>
    <p:sldId id="354" r:id="rId5"/>
    <p:sldId id="355" r:id="rId6"/>
    <p:sldId id="389" r:id="rId7"/>
    <p:sldId id="451" r:id="rId8"/>
    <p:sldId id="452" r:id="rId9"/>
    <p:sldId id="398" r:id="rId10"/>
    <p:sldId id="417" r:id="rId11"/>
    <p:sldId id="399" r:id="rId12"/>
    <p:sldId id="400" r:id="rId13"/>
    <p:sldId id="401" r:id="rId14"/>
    <p:sldId id="402" r:id="rId15"/>
    <p:sldId id="403" r:id="rId16"/>
    <p:sldId id="407" r:id="rId17"/>
    <p:sldId id="410" r:id="rId18"/>
    <p:sldId id="411" r:id="rId19"/>
    <p:sldId id="412" r:id="rId20"/>
    <p:sldId id="413" r:id="rId21"/>
    <p:sldId id="414" r:id="rId22"/>
    <p:sldId id="415" r:id="rId23"/>
    <p:sldId id="456" r:id="rId24"/>
    <p:sldId id="416" r:id="rId25"/>
    <p:sldId id="455" r:id="rId26"/>
    <p:sldId id="457" r:id="rId27"/>
    <p:sldId id="450" r:id="rId28"/>
    <p:sldId id="390" r:id="rId29"/>
    <p:sldId id="391" r:id="rId30"/>
    <p:sldId id="392" r:id="rId31"/>
    <p:sldId id="445" r:id="rId32"/>
    <p:sldId id="449" r:id="rId33"/>
    <p:sldId id="448" r:id="rId34"/>
    <p:sldId id="447" r:id="rId35"/>
    <p:sldId id="446" r:id="rId36"/>
    <p:sldId id="444" r:id="rId37"/>
    <p:sldId id="454" r:id="rId38"/>
    <p:sldId id="293" r:id="rId39"/>
    <p:sldId id="453" r:id="rId40"/>
    <p:sldId id="318" r:id="rId4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09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2024" autoAdjust="0"/>
  </p:normalViewPr>
  <p:slideViewPr>
    <p:cSldViewPr>
      <p:cViewPr>
        <p:scale>
          <a:sx n="50" d="100"/>
          <a:sy n="50" d="100"/>
        </p:scale>
        <p:origin x="1536" y="-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66" d="100"/>
          <a:sy n="66" d="100"/>
        </p:scale>
        <p:origin x="-2376" y="6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5659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29750"/>
            <a:ext cx="2945659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D34B81-B65E-4CCD-9195-C1559A0A03A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353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24400"/>
            <a:ext cx="49849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4565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48800"/>
            <a:ext cx="294565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EF345D-EF5D-48E8-884E-D9956162F0C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738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622BD9-6992-4949-8135-30270A991325}" type="slidenum">
              <a:rPr lang="it-IT" altLang="en-US" sz="1200"/>
              <a:pPr/>
              <a:t>2</a:t>
            </a:fld>
            <a:endParaRPr lang="it-IT" alt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8174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9C589-55F4-421A-9718-0AA17C51F889}" type="slidenum">
              <a:rPr lang="it-IT"/>
              <a:pPr/>
              <a:t>3</a:t>
            </a:fld>
            <a:endParaRPr lang="it-IT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10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9C589-55F4-421A-9718-0AA17C51F889}" type="slidenum">
              <a:rPr lang="it-IT"/>
              <a:pPr/>
              <a:t>4</a:t>
            </a:fld>
            <a:endParaRPr lang="it-IT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9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9C589-55F4-421A-9718-0AA17C51F889}" type="slidenum">
              <a:rPr lang="it-IT"/>
              <a:pPr/>
              <a:t>5</a:t>
            </a:fld>
            <a:endParaRPr lang="it-IT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35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81C7DE-843F-4B3C-8BCF-2B12B5D46AB4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o-RO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1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4114800"/>
            <a:ext cx="41148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  <p:sp>
        <p:nvSpPr>
          <p:cNvPr id="8202" name="Rectangle 10"/>
          <p:cNvSpPr>
            <a:spLocks noChangeArrowheads="1"/>
          </p:cNvSpPr>
          <p:nvPr userDrawn="1"/>
        </p:nvSpPr>
        <p:spPr bwMode="auto">
          <a:xfrm>
            <a:off x="0" y="14288"/>
            <a:ext cx="2609850" cy="6858000"/>
          </a:xfrm>
          <a:prstGeom prst="rect">
            <a:avLst/>
          </a:prstGeom>
          <a:solidFill>
            <a:srgbClr val="13409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204" name="Picture 12" descr="civitas_keyimage_PPT_n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162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6" descr="civitas_t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938"/>
            <a:ext cx="9144000" cy="1116012"/>
          </a:xfrm>
          <a:prstGeom prst="rect">
            <a:avLst/>
          </a:prstGeom>
          <a:noFill/>
        </p:spPr>
      </p:pic>
      <p:pic>
        <p:nvPicPr>
          <p:cNvPr id="8209" name="Picture 17" descr="EU_rightb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5084763"/>
            <a:ext cx="1689100" cy="1663700"/>
          </a:xfrm>
          <a:prstGeom prst="rect">
            <a:avLst/>
          </a:prstGeom>
          <a:noFill/>
        </p:spPr>
      </p:pic>
      <p:pic>
        <p:nvPicPr>
          <p:cNvPr id="7" name="Grafik 2" descr="image004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0881" y="2420888"/>
            <a:ext cx="971599" cy="109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1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Telco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3 March 2017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Paul Curtis and Tim Durant, </a:t>
            </a:r>
            <a:r>
              <a:rPr lang="en-GB" dirty="0" err="1">
                <a:sym typeface="Wingdings 2" pitchFamily="18" charset="2"/>
              </a:rPr>
              <a:t>Vectos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2857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90900" y="2057400"/>
            <a:ext cx="2857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Location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Date </a:t>
            </a:r>
            <a:r>
              <a:rPr lang="en-GB" sz="8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Name</a:t>
            </a:r>
            <a:endParaRPr lang="de-DE" dirty="0">
              <a:sym typeface="Wingdings 2" pitchFamily="18" charset="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jpe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990600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das </a:t>
            </a:r>
            <a:r>
              <a:rPr lang="en-GB" dirty="0" err="1"/>
              <a:t>Titelformat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57400"/>
            <a:ext cx="5867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die </a:t>
            </a:r>
            <a:r>
              <a:rPr lang="en-GB" dirty="0" err="1"/>
              <a:t>Formate</a:t>
            </a:r>
            <a:r>
              <a:rPr lang="en-GB" dirty="0"/>
              <a:t> des </a:t>
            </a:r>
            <a:r>
              <a:rPr lang="en-GB" dirty="0" err="1"/>
              <a:t>Vorlagentextes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0"/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031" name="Picture 7" descr="rechter_balken_neu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27800" y="427038"/>
            <a:ext cx="26162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fusszeile_grauer_balken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6602413"/>
            <a:ext cx="622617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ivitas_keyimage_PPT_neu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27800" y="401638"/>
            <a:ext cx="26162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  <a:ea typeface="ＭＳ Ｐゴシック" pitchFamily="34" charset="-128"/>
              </a:defRPr>
            </a:lvl1pPr>
          </a:lstStyle>
          <a:p>
            <a:r>
              <a:rPr lang="en-GB" dirty="0"/>
              <a:t>Telco  </a:t>
            </a:r>
            <a:r>
              <a:rPr lang="en-GB" sz="9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/>
              <a:t>  16 March 2017 </a:t>
            </a:r>
            <a:r>
              <a:rPr lang="en-GB" sz="900" dirty="0">
                <a:latin typeface="Wingdings" pitchFamily="2" charset="2"/>
                <a:sym typeface="Wingdings 2" pitchFamily="18" charset="2"/>
              </a:rPr>
              <a:t>l</a:t>
            </a:r>
            <a:r>
              <a:rPr lang="en-GB" dirty="0">
                <a:sym typeface="Wingdings 2" pitchFamily="18" charset="2"/>
              </a:rPr>
              <a:t>  Tim Durant, </a:t>
            </a:r>
            <a:r>
              <a:rPr lang="en-GB" dirty="0" err="1">
                <a:sym typeface="Wingdings 2" pitchFamily="18" charset="2"/>
              </a:rPr>
              <a:t>Vectos</a:t>
            </a:r>
            <a:endParaRPr lang="de-DE" dirty="0">
              <a:sym typeface="Wingdings 2" pitchFamily="18" charset="2"/>
            </a:endParaRPr>
          </a:p>
        </p:txBody>
      </p:sp>
      <p:pic>
        <p:nvPicPr>
          <p:cNvPr id="1041" name="Picture 17" descr="CIVITAS_k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650" y="0"/>
            <a:ext cx="8388350" cy="439738"/>
          </a:xfrm>
          <a:prstGeom prst="rect">
            <a:avLst/>
          </a:prstGeom>
          <a:noFill/>
        </p:spPr>
      </p:pic>
      <p:pic>
        <p:nvPicPr>
          <p:cNvPr id="1042" name="Picture 18" descr="CIVITAS_Networkitaliano"/>
          <p:cNvPicPr>
            <a:picLocks noChangeAspect="1" noChangeArrowheads="1"/>
          </p:cNvPicPr>
          <p:nvPr userDrawn="1"/>
        </p:nvPicPr>
        <p:blipFill>
          <a:blip r:embed="rId15" cstate="print"/>
          <a:srcRect b="26927"/>
          <a:stretch>
            <a:fillRect/>
          </a:stretch>
        </p:blipFill>
        <p:spPr bwMode="auto">
          <a:xfrm>
            <a:off x="7848600" y="0"/>
            <a:ext cx="1295400" cy="4397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2pPr>
      <a:lvl3pPr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3pPr>
      <a:lvl4pPr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4pPr>
      <a:lvl5pPr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Helvetica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134095"/>
        </a:buClr>
        <a:buSzPct val="135000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68325" indent="-377825" algn="l" rtl="0" fontAlgn="base">
        <a:spcBef>
          <a:spcPct val="50000"/>
        </a:spcBef>
        <a:spcAft>
          <a:spcPct val="0"/>
        </a:spcAft>
        <a:buClr>
          <a:srgbClr val="134095"/>
        </a:buClr>
        <a:buSzPct val="130000"/>
        <a:buChar char="•"/>
        <a:defRPr sz="1700">
          <a:solidFill>
            <a:schemeClr val="tx1"/>
          </a:solidFill>
          <a:latin typeface="+mn-lt"/>
        </a:defRPr>
      </a:lvl2pPr>
      <a:lvl3pPr marL="987425" indent="-228600" algn="l" rtl="0" fontAlgn="base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3pPr>
      <a:lvl4pPr marL="169545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imes New Roman" pitchFamily="18" charset="0"/>
        </a:defRPr>
      </a:lvl4pPr>
      <a:lvl5pPr marL="21145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8" charset="0"/>
        </a:defRPr>
      </a:lvl5pPr>
      <a:lvl6pPr marL="25717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8" charset="0"/>
        </a:defRPr>
      </a:lvl6pPr>
      <a:lvl7pPr marL="30289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8" charset="0"/>
        </a:defRPr>
      </a:lvl7pPr>
      <a:lvl8pPr marL="34861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8" charset="0"/>
        </a:defRPr>
      </a:lvl8pPr>
      <a:lvl9pPr marL="39433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omy.ro/" TargetMode="Externa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800" y="3717032"/>
            <a:ext cx="6120680" cy="2759968"/>
          </a:xfrm>
        </p:spPr>
        <p:txBody>
          <a:bodyPr/>
          <a:lstStyle/>
          <a:p>
            <a:pPr algn="just">
              <a:spcBef>
                <a:spcPct val="50000"/>
              </a:spcBef>
              <a:buClrTx/>
              <a:buSzTx/>
            </a:pPr>
            <a:r>
              <a:rPr lang="en-US" sz="2000" dirty="0"/>
              <a:t>Digital Platform Integrating Complex Software Solutions for Decision Support System Dedicated to the Implementation of Sustainable Mobility Measures in Port Cities</a:t>
            </a:r>
          </a:p>
          <a:p>
            <a:pPr algn="just">
              <a:spcBef>
                <a:spcPct val="50000"/>
              </a:spcBef>
              <a:buClrTx/>
              <a:buSzTx/>
            </a:pPr>
            <a:r>
              <a:rPr lang="de-DE" sz="2000" dirty="0"/>
              <a:t>Prof. Eden MAMUT, </a:t>
            </a:r>
            <a:r>
              <a:rPr lang="en-US" sz="2000" b="0" dirty="0"/>
              <a:t>"</a:t>
            </a:r>
            <a:r>
              <a:rPr lang="en-US" sz="2000" b="0" dirty="0" err="1"/>
              <a:t>Ovidius</a:t>
            </a:r>
            <a:r>
              <a:rPr lang="en-US" sz="2000" b="0" dirty="0"/>
              <a:t>" University of Constanta</a:t>
            </a:r>
          </a:p>
          <a:p>
            <a:pPr>
              <a:spcBef>
                <a:spcPct val="50000"/>
              </a:spcBef>
              <a:buClrTx/>
              <a:buSzTx/>
            </a:pPr>
            <a:r>
              <a:rPr lang="en-US" sz="2000" dirty="0" err="1"/>
              <a:t>Laurentiu</a:t>
            </a:r>
            <a:r>
              <a:rPr lang="en-US" sz="2000" dirty="0"/>
              <a:t> OANCEA, Gabriel PRODAN, Cosmin TACCIU. </a:t>
            </a:r>
            <a:r>
              <a:rPr lang="en-US" sz="2000" b="0" dirty="0" err="1"/>
              <a:t>MEDGreen</a:t>
            </a:r>
            <a:r>
              <a:rPr lang="en-US" sz="2000" b="0" dirty="0"/>
              <a:t> Innovation Cluster</a:t>
            </a:r>
            <a:endParaRPr lang="de-DE" sz="20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3904766" y="381000"/>
            <a:ext cx="38490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rgbClr val="002060"/>
                </a:solidFill>
              </a:rPr>
              <a:t>EGI Conference 2020</a:t>
            </a:r>
            <a:endParaRPr lang="en-US" sz="800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2-5 November 2020, Amsterdam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46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3596" y="277319"/>
            <a:ext cx="63367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/>
              <a:t>Architecture of the Decision Support System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365"/>
            <a:ext cx="9144000" cy="51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2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56" y="332656"/>
            <a:ext cx="5867400" cy="685800"/>
          </a:xfrm>
        </p:spPr>
        <p:txBody>
          <a:bodyPr/>
          <a:lstStyle/>
          <a:p>
            <a:r>
              <a:rPr lang="en-GB" dirty="0"/>
              <a:t>PLATFORM FUNCTIONALITY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95456" cy="47049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Traffic Data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Pollution Data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060"/>
                </a:solidFill>
              </a:rPr>
              <a:t>Modeling</a:t>
            </a:r>
            <a:r>
              <a:rPr lang="en-GB" dirty="0">
                <a:solidFill>
                  <a:srgbClr val="002060"/>
                </a:solidFill>
              </a:rPr>
              <a:t>, Simulation &amp;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Decision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Scenario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Simulation of alternative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Sensitivity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Trip planning, step-by-step directions and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Bus estimated time of arrival to bus stops, estimated time of arrival to destination, live bus locations and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Complete bus line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Points of interest, display Points of Interest that can be visited with the public transport in a given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Feedback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EVALUATION !!!!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91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CONCEPT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359"/>
            <a:ext cx="6510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3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50" y="320675"/>
            <a:ext cx="5867400" cy="685800"/>
          </a:xfrm>
        </p:spPr>
        <p:txBody>
          <a:bodyPr/>
          <a:lstStyle/>
          <a:p>
            <a:r>
              <a:rPr lang="en-US" dirty="0"/>
              <a:t>INTEGRATING PLATFORMS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43" y="1258295"/>
            <a:ext cx="7333257" cy="50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Internet of Things - </a:t>
            </a:r>
            <a:r>
              <a:rPr lang="en-GB" dirty="0" err="1"/>
              <a:t>IoT</a:t>
            </a:r>
            <a:endParaRPr lang="en-GB" dirty="0"/>
          </a:p>
        </p:txBody>
      </p:sp>
      <p:pic>
        <p:nvPicPr>
          <p:cNvPr id="6" name="Picture 2" descr="D:\Users\cgrant\AppData\Local\Microsoft\Windows\Temporary Internet Files\Content.Outlook\HRZJA1L1\Snip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9144000" cy="37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3"/>
          <p:cNvSpPr txBox="1">
            <a:spLocks/>
          </p:cNvSpPr>
          <p:nvPr/>
        </p:nvSpPr>
        <p:spPr>
          <a:xfrm>
            <a:off x="268544" y="1556792"/>
            <a:ext cx="8695944" cy="1020720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377825" algn="l" rtl="0" fontAlgn="base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</a:defRPr>
            </a:lvl2pPr>
            <a:lvl3pPr marL="987425" indent="-228600" algn="l" rtl="0" fontAlgn="base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9545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145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717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30289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861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9433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kern="0" dirty="0">
                <a:solidFill>
                  <a:srgbClr val="002060"/>
                </a:solidFill>
              </a:rPr>
              <a:t>Smart, connected objects, products, systems and other Things </a:t>
            </a:r>
            <a:br>
              <a:rPr lang="en-US" sz="2000" kern="0" dirty="0">
                <a:solidFill>
                  <a:srgbClr val="002060"/>
                </a:solidFill>
              </a:rPr>
            </a:br>
            <a:r>
              <a:rPr lang="en-US" sz="2000" kern="0" dirty="0">
                <a:solidFill>
                  <a:srgbClr val="002060"/>
                </a:solidFill>
              </a:rPr>
              <a:t>connected through Internet-like communication infrastructure to a </a:t>
            </a:r>
            <a:br>
              <a:rPr lang="en-US" sz="2000" kern="0" dirty="0">
                <a:solidFill>
                  <a:srgbClr val="002060"/>
                </a:solidFill>
              </a:rPr>
            </a:br>
            <a:r>
              <a:rPr lang="en-US" sz="2000" kern="0" dirty="0">
                <a:solidFill>
                  <a:srgbClr val="002060"/>
                </a:solidFill>
              </a:rPr>
              <a:t>computing infrastructure that are changing the world. </a:t>
            </a:r>
          </a:p>
        </p:txBody>
      </p:sp>
    </p:spTree>
    <p:extLst>
      <p:ext uri="{BB962C8B-B14F-4D97-AF65-F5344CB8AC3E}">
        <p14:creationId xmlns:p14="http://schemas.microsoft.com/office/powerpoint/2010/main" val="54393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Internet of Things - </a:t>
            </a:r>
            <a:r>
              <a:rPr lang="en-GB" dirty="0" err="1"/>
              <a:t>IoT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2588" y="5853911"/>
            <a:ext cx="11811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chemeClr val="bg2">
                    <a:lumMod val="50000"/>
                  </a:schemeClr>
                </a:solidFill>
                <a:latin typeface="GE Inspira"/>
                <a:ea typeface="+mn-ea"/>
                <a:cs typeface="GE Inspira"/>
              </a:rPr>
              <a:t>Sensors, Devices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chemeClr val="bg2">
                    <a:lumMod val="50000"/>
                  </a:schemeClr>
                </a:solidFill>
                <a:latin typeface="GE Inspira"/>
                <a:ea typeface="+mn-ea"/>
                <a:cs typeface="GE Inspira"/>
              </a:rPr>
              <a:t>Equip.</a:t>
            </a:r>
          </a:p>
        </p:txBody>
      </p:sp>
      <p:sp>
        <p:nvSpPr>
          <p:cNvPr id="8" name="Right Brace 7"/>
          <p:cNvSpPr>
            <a:spLocks/>
          </p:cNvSpPr>
          <p:nvPr/>
        </p:nvSpPr>
        <p:spPr bwMode="auto">
          <a:xfrm flipH="1">
            <a:off x="1950988" y="5845973"/>
            <a:ext cx="277812" cy="827088"/>
          </a:xfrm>
          <a:prstGeom prst="rightBrace">
            <a:avLst>
              <a:gd name="adj1" fmla="val 8339"/>
              <a:gd name="adj2" fmla="val 50000"/>
            </a:avLst>
          </a:prstGeom>
          <a:noFill/>
          <a:ln w="25400">
            <a:solidFill>
              <a:srgbClr val="21418A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chemeClr val="bg2">
                  <a:lumMod val="50000"/>
                </a:schemeClr>
              </a:solidFill>
              <a:latin typeface="GE Inspira"/>
              <a:ea typeface="+mn-ea"/>
              <a:cs typeface="GE Inspira"/>
            </a:endParaRPr>
          </a:p>
        </p:txBody>
      </p:sp>
      <p:grpSp>
        <p:nvGrpSpPr>
          <p:cNvPr id="9" name="Group 4"/>
          <p:cNvGrpSpPr/>
          <p:nvPr/>
        </p:nvGrpSpPr>
        <p:grpSpPr>
          <a:xfrm>
            <a:off x="539552" y="2188372"/>
            <a:ext cx="7115323" cy="3565525"/>
            <a:chOff x="-165248" y="2057399"/>
            <a:chExt cx="7115323" cy="3565525"/>
          </a:xfrm>
        </p:grpSpPr>
        <p:sp>
          <p:nvSpPr>
            <p:cNvPr id="10" name="Right Brace 9"/>
            <p:cNvSpPr>
              <a:spLocks/>
            </p:cNvSpPr>
            <p:nvPr/>
          </p:nvSpPr>
          <p:spPr bwMode="auto">
            <a:xfrm flipH="1">
              <a:off x="1266824" y="2057399"/>
              <a:ext cx="257175" cy="3565525"/>
            </a:xfrm>
            <a:prstGeom prst="rightBrace">
              <a:avLst>
                <a:gd name="adj1" fmla="val 16605"/>
                <a:gd name="adj2" fmla="val 50000"/>
              </a:avLst>
            </a:prstGeom>
            <a:noFill/>
            <a:ln w="25400">
              <a:solidFill>
                <a:srgbClr val="21418A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GE Inspira"/>
                <a:ea typeface="+mn-ea"/>
                <a:cs typeface="GE Inspira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-165248" y="3303935"/>
              <a:ext cx="1190625" cy="10772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2">
                      <a:lumMod val="50000"/>
                    </a:schemeClr>
                  </a:solidFill>
                  <a:latin typeface="GE Inspira"/>
                  <a:ea typeface="+mn-ea"/>
                  <a:cs typeface="GE Inspira"/>
                </a:rPr>
                <a:t>Rapid Application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2">
                      <a:lumMod val="50000"/>
                    </a:schemeClr>
                  </a:solidFill>
                  <a:latin typeface="GE Inspira"/>
                  <a:ea typeface="+mn-ea"/>
                  <a:cs typeface="GE Inspira"/>
                </a:rPr>
                <a:t>Dev.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2">
                      <a:lumMod val="50000"/>
                    </a:schemeClr>
                  </a:solidFill>
                  <a:latin typeface="GE Inspira"/>
                  <a:ea typeface="+mn-ea"/>
                  <a:cs typeface="GE Inspira"/>
                </a:rPr>
                <a:t>Platform</a:t>
              </a:r>
            </a:p>
          </p:txBody>
        </p:sp>
        <p:pic>
          <p:nvPicPr>
            <p:cNvPr id="12" name="Picture 103" descr="App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438400"/>
              <a:ext cx="4816475" cy="2467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609800" y="5352261"/>
            <a:ext cx="5562600" cy="433387"/>
          </a:xfrm>
          <a:prstGeom prst="roundRect">
            <a:avLst>
              <a:gd name="adj" fmla="val 38097"/>
            </a:avLst>
          </a:prstGeom>
          <a:solidFill>
            <a:srgbClr val="999999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2">
                    <a:lumMod val="50000"/>
                  </a:schemeClr>
                </a:solidFill>
                <a:latin typeface="GE Inspira"/>
                <a:ea typeface="+mn-ea"/>
                <a:cs typeface="GE Inspira"/>
              </a:rPr>
              <a:t>The Network</a:t>
            </a:r>
          </a:p>
        </p:txBody>
      </p:sp>
      <p:grpSp>
        <p:nvGrpSpPr>
          <p:cNvPr id="14" name="Group 3"/>
          <p:cNvGrpSpPr/>
          <p:nvPr/>
        </p:nvGrpSpPr>
        <p:grpSpPr>
          <a:xfrm>
            <a:off x="611560" y="1045373"/>
            <a:ext cx="7365578" cy="1265238"/>
            <a:chOff x="-93240" y="914400"/>
            <a:chExt cx="7365578" cy="1265238"/>
          </a:xfrm>
        </p:grpSpPr>
        <p:grpSp>
          <p:nvGrpSpPr>
            <p:cNvPr id="15" name="Group 109"/>
            <p:cNvGrpSpPr>
              <a:grpSpLocks/>
            </p:cNvGrpSpPr>
            <p:nvPr/>
          </p:nvGrpSpPr>
          <p:grpSpPr bwMode="auto">
            <a:xfrm>
              <a:off x="2319338" y="960438"/>
              <a:ext cx="4953000" cy="1219200"/>
              <a:chOff x="1447800" y="1143000"/>
              <a:chExt cx="4953000" cy="1219200"/>
            </a:xfrm>
          </p:grpSpPr>
          <p:pic>
            <p:nvPicPr>
              <p:cNvPr id="18" name="Picture 11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219201"/>
                <a:ext cx="1447800" cy="1040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10" descr="Screen Shot 2013-07-11 at 5.25.35 AM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1143000"/>
                <a:ext cx="1759857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6"/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0724" y="1195322"/>
                <a:ext cx="1383676" cy="1166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Right Brace 15"/>
            <p:cNvSpPr>
              <a:spLocks/>
            </p:cNvSpPr>
            <p:nvPr/>
          </p:nvSpPr>
          <p:spPr bwMode="auto">
            <a:xfrm flipH="1">
              <a:off x="1295400" y="914400"/>
              <a:ext cx="277812" cy="1055688"/>
            </a:xfrm>
            <a:prstGeom prst="rightBrace">
              <a:avLst>
                <a:gd name="adj1" fmla="val 8339"/>
                <a:gd name="adj2" fmla="val 50000"/>
              </a:avLst>
            </a:prstGeom>
            <a:noFill/>
            <a:ln w="25400">
              <a:solidFill>
                <a:srgbClr val="21418A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chemeClr val="bg2">
                    <a:lumMod val="50000"/>
                  </a:schemeClr>
                </a:solidFill>
                <a:latin typeface="GE Inspira"/>
                <a:ea typeface="+mn-ea"/>
                <a:cs typeface="GE Inspira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-93240" y="1201083"/>
              <a:ext cx="1343025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2">
                      <a:lumMod val="50000"/>
                    </a:schemeClr>
                  </a:solidFill>
                  <a:latin typeface="GE Inspira"/>
                  <a:ea typeface="+mn-ea"/>
                  <a:cs typeface="GE Inspira"/>
                </a:rPr>
                <a:t>Dynamic Applications</a:t>
              </a:r>
            </a:p>
          </p:txBody>
        </p:sp>
      </p:grpSp>
      <p:grpSp>
        <p:nvGrpSpPr>
          <p:cNvPr id="21" name="Group 49"/>
          <p:cNvGrpSpPr/>
          <p:nvPr/>
        </p:nvGrpSpPr>
        <p:grpSpPr>
          <a:xfrm>
            <a:off x="3305454" y="5948546"/>
            <a:ext cx="3994500" cy="792822"/>
            <a:chOff x="2600654" y="5817573"/>
            <a:chExt cx="3994500" cy="79282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email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904" y="6163326"/>
              <a:ext cx="392503" cy="4085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email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060" y="6130243"/>
              <a:ext cx="398483" cy="47302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0950" y="6099378"/>
              <a:ext cx="524204" cy="51101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email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9418" y="6128182"/>
              <a:ext cx="388820" cy="47717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email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4209" y="6177167"/>
              <a:ext cx="330269" cy="379184"/>
            </a:xfrm>
            <a:prstGeom prst="rect">
              <a:avLst/>
            </a:prstGeom>
          </p:spPr>
        </p:pic>
        <p:pic>
          <p:nvPicPr>
            <p:cNvPr id="27" name="Picture 26" descr="factory.png"/>
            <p:cNvPicPr>
              <a:picLocks noChangeAspect="1"/>
            </p:cNvPicPr>
            <p:nvPr/>
          </p:nvPicPr>
          <p:blipFill>
            <a:blip r:embed="rId11" cstate="email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9626" y="6140740"/>
              <a:ext cx="405404" cy="452065"/>
            </a:xfrm>
            <a:prstGeom prst="rect">
              <a:avLst/>
            </a:prstGeom>
          </p:spPr>
        </p:pic>
        <p:pic>
          <p:nvPicPr>
            <p:cNvPr id="28" name="Picture 2" descr="\\psf\Home\Desktop\Graphics Tank\Building Icons_v1b-15.png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654" y="5841313"/>
              <a:ext cx="333102" cy="29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85" y="5827093"/>
              <a:ext cx="272285" cy="27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\\psf\Home\Desktop\Graphics Tank\Building Icons_v1b-15.png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604" y="5838919"/>
              <a:ext cx="333102" cy="29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\\psf\Home\Desktop\Graphics Tank\Building Icons_v1b-15.png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750" y="5838919"/>
              <a:ext cx="333102" cy="29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685" y="5850833"/>
              <a:ext cx="272285" cy="27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\\psf\Home\Desktop\Graphics Tank\Building Icons_v1b-15.png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904" y="5817573"/>
              <a:ext cx="333102" cy="29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00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DIGITAL ROBOTS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089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TRAFFIC DATA CAPTURING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5698706" cy="541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26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POLLUTION DATA CAPTURING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0848"/>
            <a:ext cx="2895786" cy="386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3" y="2026894"/>
            <a:ext cx="5193336" cy="38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27384"/>
            <a:ext cx="10369152" cy="6912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908720"/>
            <a:ext cx="5328592" cy="53285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64904"/>
            <a:ext cx="2592288" cy="25922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320" y="980728"/>
            <a:ext cx="7431360" cy="3962400"/>
          </a:xfrm>
        </p:spPr>
        <p:txBody>
          <a:bodyPr/>
          <a:lstStyle/>
          <a:p>
            <a:pPr algn="ctr">
              <a:spcBef>
                <a:spcPct val="50000"/>
              </a:spcBef>
              <a:buClrTx/>
              <a:buSzTx/>
            </a:pPr>
            <a:endParaRPr lang="en-GB" sz="2400" dirty="0">
              <a:hlinkClick r:id="rId5"/>
            </a:endParaRPr>
          </a:p>
          <a:p>
            <a:pPr algn="ctr">
              <a:spcBef>
                <a:spcPct val="50000"/>
              </a:spcBef>
              <a:buClrTx/>
              <a:buSzTx/>
            </a:pPr>
            <a:endParaRPr lang="en-GB" sz="2400" dirty="0">
              <a:hlinkClick r:id="rId5"/>
            </a:endParaRPr>
          </a:p>
          <a:p>
            <a:pPr algn="ctr">
              <a:spcBef>
                <a:spcPct val="50000"/>
              </a:spcBef>
              <a:buClrTx/>
              <a:buSzTx/>
            </a:pPr>
            <a:endParaRPr lang="en-GB" sz="2400" dirty="0">
              <a:hlinkClick r:id="rId5"/>
            </a:endParaRPr>
          </a:p>
          <a:p>
            <a:pPr algn="ctr">
              <a:spcBef>
                <a:spcPct val="50000"/>
              </a:spcBef>
              <a:buClrTx/>
              <a:buSzTx/>
            </a:pPr>
            <a:endParaRPr lang="en-GB" sz="2400" dirty="0">
              <a:hlinkClick r:id="rId5"/>
            </a:endParaRPr>
          </a:p>
          <a:p>
            <a:pPr algn="ctr">
              <a:spcBef>
                <a:spcPct val="50000"/>
              </a:spcBef>
              <a:buClrTx/>
              <a:buSzTx/>
            </a:pPr>
            <a:endParaRPr lang="en-GB" sz="2400" dirty="0">
              <a:hlinkClick r:id="rId5"/>
            </a:endParaRP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GB" sz="2400" dirty="0">
                <a:hlinkClick r:id="rId5"/>
              </a:rPr>
              <a:t>www.tomy.ro</a:t>
            </a:r>
            <a:endParaRPr lang="en-GB" sz="2400" dirty="0"/>
          </a:p>
          <a:p>
            <a:pPr algn="just">
              <a:spcBef>
                <a:spcPct val="50000"/>
              </a:spcBef>
              <a:buClrTx/>
              <a:buSzTx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628" y="1112547"/>
            <a:ext cx="9577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TOMYbot</a:t>
            </a:r>
            <a:r>
              <a:rPr lang="en-GB" dirty="0"/>
              <a:t> – </a:t>
            </a:r>
            <a:r>
              <a:rPr lang="ro-RO" dirty="0"/>
              <a:t>robot digital pentru asistență, evaluare și suport de decizie pentru implementarea măsurilor de mobilitate durabilă în orașe porturi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5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2.5E-6 0.073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6"/>
          <p:cNvGrpSpPr>
            <a:grpSpLocks/>
          </p:cNvGrpSpPr>
          <p:nvPr/>
        </p:nvGrpSpPr>
        <p:grpSpPr bwMode="auto">
          <a:xfrm>
            <a:off x="6527800" y="0"/>
            <a:ext cx="2616200" cy="6858000"/>
            <a:chOff x="4112" y="0"/>
            <a:chExt cx="1648" cy="4320"/>
          </a:xfrm>
        </p:grpSpPr>
        <p:sp>
          <p:nvSpPr>
            <p:cNvPr id="26629" name="Rectangle 7"/>
            <p:cNvSpPr>
              <a:spLocks noChangeArrowheads="1"/>
            </p:cNvSpPr>
            <p:nvPr/>
          </p:nvSpPr>
          <p:spPr bwMode="auto">
            <a:xfrm>
              <a:off x="4112" y="0"/>
              <a:ext cx="1648" cy="4320"/>
            </a:xfrm>
            <a:prstGeom prst="rect">
              <a:avLst/>
            </a:prstGeom>
            <a:solidFill>
              <a:srgbClr val="134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t-IT" altLang="en-US"/>
            </a:p>
          </p:txBody>
        </p:sp>
        <p:pic>
          <p:nvPicPr>
            <p:cNvPr id="26630" name="Picture 8" descr="EU_left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" y="3203"/>
              <a:ext cx="1019" cy="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6" name="Titolo 9"/>
          <p:cNvSpPr>
            <a:spLocks noGrp="1"/>
          </p:cNvSpPr>
          <p:nvPr>
            <p:ph type="title"/>
          </p:nvPr>
        </p:nvSpPr>
        <p:spPr>
          <a:xfrm>
            <a:off x="381000" y="439738"/>
            <a:ext cx="5867400" cy="6858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Specific Objectives</a:t>
            </a:r>
            <a:endParaRPr lang="it-IT" altLang="en-US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384175" y="1270000"/>
            <a:ext cx="5867400" cy="2014538"/>
          </a:xfrm>
        </p:spPr>
        <p:txBody>
          <a:bodyPr/>
          <a:lstStyle/>
          <a:p>
            <a:pPr marL="285750" indent="-285750" algn="just" eaLnBrk="1" hangingPunct="1">
              <a:buFontTx/>
              <a:buChar char="•"/>
            </a:pPr>
            <a:r>
              <a:rPr lang="en-US" altLang="en-US" dirty="0"/>
              <a:t>Improving the governance by enhanced cooperation between the Municipality and the Port administration in order to plan and implement innovative mobility solutions and of integrated structures of spatial planning</a:t>
            </a:r>
            <a:endParaRPr lang="ro-RO" altLang="en-US" b="0" dirty="0"/>
          </a:p>
          <a:p>
            <a:pPr marL="285750" indent="-285750" algn="just" eaLnBrk="1" hangingPunct="1"/>
            <a:r>
              <a:rPr lang="vi-VN" altLang="en-US" b="0" dirty="0"/>
              <a:t> </a:t>
            </a:r>
          </a:p>
          <a:p>
            <a:pPr marL="285750" indent="-285750" algn="just">
              <a:buFontTx/>
              <a:buChar char="•"/>
            </a:pPr>
            <a:r>
              <a:rPr lang="en-US" altLang="en-US" dirty="0"/>
              <a:t>Creating a more sustainable and healthier</a:t>
            </a:r>
            <a:r>
              <a:rPr lang="en-US" altLang="en-US" b="0" dirty="0"/>
              <a:t> </a:t>
            </a:r>
            <a:r>
              <a:rPr lang="en-US" altLang="en-US" dirty="0"/>
              <a:t>city-port environment</a:t>
            </a:r>
          </a:p>
          <a:p>
            <a:pPr marL="285750" indent="-285750" algn="just">
              <a:buFontTx/>
              <a:buChar char="•"/>
            </a:pPr>
            <a:endParaRPr lang="vi-VN" altLang="en-US" b="0" dirty="0"/>
          </a:p>
          <a:p>
            <a:pPr marL="285750" indent="-285750" algn="just" eaLnBrk="1" hangingPunct="1">
              <a:buFontTx/>
              <a:buChar char="•"/>
            </a:pPr>
            <a:r>
              <a:rPr lang="en-US" altLang="en-US" dirty="0"/>
              <a:t>Development of a transport infrastructure and of an integrated mobility system to attract residents and to support the diversification of the local economy</a:t>
            </a:r>
          </a:p>
          <a:p>
            <a:pPr marL="285750" indent="-285750" algn="just" eaLnBrk="1" hangingPunct="1">
              <a:buFontTx/>
              <a:buChar char="•"/>
            </a:pPr>
            <a:endParaRPr lang="vi-VN" altLang="en-US" b="0" dirty="0"/>
          </a:p>
          <a:p>
            <a:pPr marL="285750" indent="-285750" algn="just" eaLnBrk="1" hangingPunct="1">
              <a:buFontTx/>
              <a:buChar char="•"/>
            </a:pPr>
            <a:r>
              <a:rPr lang="en-US" altLang="en-US" dirty="0"/>
              <a:t>Improving the efficiency of the urban freight transport in the cities in relation with the port</a:t>
            </a:r>
            <a:endParaRPr lang="en-GB" altLang="en-US" b="0" dirty="0"/>
          </a:p>
          <a:p>
            <a:pPr marL="285750" indent="-285750" eaLnBrk="1" hangingPunct="1"/>
            <a:endParaRPr lang="en-GB" altLang="en-US" sz="1600" dirty="0"/>
          </a:p>
          <a:p>
            <a:pPr marL="285750" indent="-285750" eaLnBrk="1" hangingPunct="1">
              <a:buFontTx/>
              <a:buChar char="-"/>
            </a:pPr>
            <a:endParaRPr lang="en-GB" altLang="en-US" sz="1600" dirty="0"/>
          </a:p>
          <a:p>
            <a:pPr marL="285750" indent="-285750" eaLnBrk="1" hangingPunct="1"/>
            <a:endParaRPr lang="en-GB" altLang="en-US" sz="1600" dirty="0"/>
          </a:p>
        </p:txBody>
      </p:sp>
      <p:pic>
        <p:nvPicPr>
          <p:cNvPr id="26628" name="Grafik 2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133600"/>
            <a:ext cx="2032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5536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8" y="2348880"/>
            <a:ext cx="8564785" cy="3960440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283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272808" cy="51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05"/>
            <a:ext cx="9144000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720"/>
            <a:ext cx="9144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96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577"/>
            <a:ext cx="9144000" cy="44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1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015"/>
            <a:ext cx="9144000" cy="39519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7817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356"/>
            <a:ext cx="9144000" cy="38452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 err="1"/>
              <a:t>TOMYbot</a:t>
            </a:r>
            <a:r>
              <a:rPr lang="en-GB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944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VISUM MODELING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5934903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42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VISUM 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182852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9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VISUM MODELING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27800" y="0"/>
            <a:ext cx="2616200" cy="6858000"/>
            <a:chOff x="4112" y="0"/>
            <a:chExt cx="1648" cy="4320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4112" y="0"/>
              <a:ext cx="1648" cy="4320"/>
            </a:xfrm>
            <a:prstGeom prst="rect">
              <a:avLst/>
            </a:prstGeom>
            <a:solidFill>
              <a:srgbClr val="13409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56" name="Picture 8" descr="EU_left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4" y="3203"/>
              <a:ext cx="1019" cy="1004"/>
            </a:xfrm>
            <a:prstGeom prst="rect">
              <a:avLst/>
            </a:prstGeom>
            <a:noFill/>
          </p:spPr>
        </p:pic>
      </p:grpSp>
      <p:pic>
        <p:nvPicPr>
          <p:cNvPr id="12" name="Grafik 2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132856"/>
            <a:ext cx="2032389" cy="228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516216" y="0"/>
            <a:ext cx="262778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79"/>
          <p:cNvGrpSpPr/>
          <p:nvPr/>
        </p:nvGrpSpPr>
        <p:grpSpPr>
          <a:xfrm>
            <a:off x="179512" y="332656"/>
            <a:ext cx="8712968" cy="6192688"/>
            <a:chOff x="179512" y="332656"/>
            <a:chExt cx="8712968" cy="6192688"/>
          </a:xfrm>
        </p:grpSpPr>
        <p:grpSp>
          <p:nvGrpSpPr>
            <p:cNvPr id="4" name="Group 53"/>
            <p:cNvGrpSpPr/>
            <p:nvPr/>
          </p:nvGrpSpPr>
          <p:grpSpPr>
            <a:xfrm>
              <a:off x="179512" y="332656"/>
              <a:ext cx="8712968" cy="6192688"/>
              <a:chOff x="179512" y="332656"/>
              <a:chExt cx="8712968" cy="6192688"/>
            </a:xfrm>
          </p:grpSpPr>
          <p:pic>
            <p:nvPicPr>
              <p:cNvPr id="18" name="Picture 17" descr="Constanta-Casino-view.jpg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3528" y="332656"/>
                <a:ext cx="8568952" cy="6192688"/>
              </a:xfrm>
              <a:prstGeom prst="rect">
                <a:avLst/>
              </a:prstGeom>
            </p:spPr>
          </p:pic>
          <p:sp>
            <p:nvSpPr>
              <p:cNvPr id="19" name="Oval 18"/>
              <p:cNvSpPr/>
              <p:nvPr/>
            </p:nvSpPr>
            <p:spPr>
              <a:xfrm>
                <a:off x="2987824" y="1916832"/>
                <a:ext cx="3331194" cy="288032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LU" b="1" dirty="0">
                    <a:solidFill>
                      <a:schemeClr val="accent2"/>
                    </a:solidFill>
                  </a:rPr>
                  <a:t>CONSTANTA</a:t>
                </a:r>
              </a:p>
              <a:p>
                <a:pPr algn="ctr"/>
                <a:r>
                  <a:rPr lang="fr-LU" b="1" dirty="0">
                    <a:solidFill>
                      <a:schemeClr val="accent2"/>
                    </a:solidFill>
                  </a:rPr>
                  <a:t>LOCAL</a:t>
                </a:r>
              </a:p>
              <a:p>
                <a:pPr algn="ctr"/>
                <a:r>
                  <a:rPr lang="fr-LU" b="1" dirty="0">
                    <a:solidFill>
                      <a:schemeClr val="accent2"/>
                    </a:solidFill>
                  </a:rPr>
                  <a:t>CONSORTIUM</a:t>
                </a:r>
              </a:p>
            </p:txBody>
          </p:sp>
          <p:grpSp>
            <p:nvGrpSpPr>
              <p:cNvPr id="5" name="Group 21"/>
              <p:cNvGrpSpPr/>
              <p:nvPr/>
            </p:nvGrpSpPr>
            <p:grpSpPr>
              <a:xfrm>
                <a:off x="2699792" y="548680"/>
                <a:ext cx="3960440" cy="792088"/>
                <a:chOff x="2987824" y="836712"/>
                <a:chExt cx="3672408" cy="914400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3131840" y="836712"/>
                  <a:ext cx="3528392" cy="9144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987824" y="836712"/>
                  <a:ext cx="3672408" cy="8171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Local Authority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Municipality of  Constanta</a:t>
                  </a:r>
                </a:p>
              </p:txBody>
            </p:sp>
          </p:grpSp>
          <p:grpSp>
            <p:nvGrpSpPr>
              <p:cNvPr id="6" name="Group 49"/>
              <p:cNvGrpSpPr/>
              <p:nvPr/>
            </p:nvGrpSpPr>
            <p:grpSpPr>
              <a:xfrm>
                <a:off x="395536" y="1268760"/>
                <a:ext cx="2304256" cy="1728192"/>
                <a:chOff x="395536" y="1268760"/>
                <a:chExt cx="2304256" cy="1728192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467544" y="1268760"/>
                  <a:ext cx="2088232" cy="172819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95536" y="1303600"/>
                  <a:ext cx="2304256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b="1" dirty="0">
                      <a:latin typeface="+mn-lt"/>
                    </a:rPr>
                    <a:t>Local Authorities </a:t>
                  </a:r>
                </a:p>
                <a:p>
                  <a:pPr algn="ctr"/>
                  <a:r>
                    <a:rPr lang="en-US" sz="1800" b="1" dirty="0">
                      <a:latin typeface="+mn-lt"/>
                    </a:rPr>
                    <a:t>From </a:t>
                  </a:r>
                </a:p>
                <a:p>
                  <a:pPr algn="ctr"/>
                  <a:r>
                    <a:rPr lang="en-US" sz="1800" b="1" dirty="0">
                      <a:latin typeface="+mn-lt"/>
                    </a:rPr>
                    <a:t>Metropolitan Area</a:t>
                  </a:r>
                </a:p>
                <a:p>
                  <a:pPr algn="ctr"/>
                  <a:r>
                    <a:rPr lang="en-US" sz="1800" b="1" i="1" dirty="0">
                      <a:solidFill>
                        <a:schemeClr val="accent2"/>
                      </a:solidFill>
                      <a:latin typeface="+mn-lt"/>
                    </a:rPr>
                    <a:t>Metropolitan Area </a:t>
                  </a:r>
                </a:p>
                <a:p>
                  <a:pPr algn="ctr"/>
                  <a:r>
                    <a:rPr lang="en-US" sz="1800" b="1" i="1" dirty="0">
                      <a:solidFill>
                        <a:schemeClr val="accent2"/>
                      </a:solidFill>
                      <a:latin typeface="+mn-lt"/>
                    </a:rPr>
                    <a:t>Association</a:t>
                  </a:r>
                  <a:endParaRPr lang="en-US" sz="1800" dirty="0">
                    <a:latin typeface="+mn-lt"/>
                  </a:endParaRPr>
                </a:p>
              </p:txBody>
            </p:sp>
          </p:grpSp>
          <p:grpSp>
            <p:nvGrpSpPr>
              <p:cNvPr id="7" name="Group 50"/>
              <p:cNvGrpSpPr/>
              <p:nvPr/>
            </p:nvGrpSpPr>
            <p:grpSpPr>
              <a:xfrm>
                <a:off x="6660232" y="1268760"/>
                <a:ext cx="2088232" cy="1728192"/>
                <a:chOff x="6660232" y="1268760"/>
                <a:chExt cx="2088232" cy="1728192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6660232" y="1268760"/>
                  <a:ext cx="2088232" cy="172819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660232" y="1549241"/>
                  <a:ext cx="2088232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Businesses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Constanta 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Port Authority </a:t>
                  </a:r>
                </a:p>
              </p:txBody>
            </p:sp>
          </p:grpSp>
          <p:grpSp>
            <p:nvGrpSpPr>
              <p:cNvPr id="8" name="Group 51"/>
              <p:cNvGrpSpPr/>
              <p:nvPr/>
            </p:nvGrpSpPr>
            <p:grpSpPr>
              <a:xfrm>
                <a:off x="6588224" y="3140968"/>
                <a:ext cx="2232248" cy="1728192"/>
                <a:chOff x="6588224" y="3140968"/>
                <a:chExt cx="2232248" cy="1728192"/>
              </a:xfrm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6660232" y="3140968"/>
                  <a:ext cx="2088232" cy="172819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6588224" y="3257689"/>
                  <a:ext cx="2232248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Know-how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European 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Integrated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Projects </a:t>
                  </a:r>
                  <a:endParaRPr lang="en-US" sz="2000" dirty="0">
                    <a:latin typeface="+mn-lt"/>
                  </a:endParaRPr>
                </a:p>
              </p:txBody>
            </p:sp>
          </p:grpSp>
          <p:grpSp>
            <p:nvGrpSpPr>
              <p:cNvPr id="9" name="Group 48"/>
              <p:cNvGrpSpPr/>
              <p:nvPr/>
            </p:nvGrpSpPr>
            <p:grpSpPr>
              <a:xfrm>
                <a:off x="179512" y="3140968"/>
                <a:ext cx="2520280" cy="1728192"/>
                <a:chOff x="179512" y="3140968"/>
                <a:chExt cx="2520280" cy="1728192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467544" y="3140968"/>
                  <a:ext cx="2088232" cy="172819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79512" y="3212976"/>
                  <a:ext cx="2520280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Research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“</a:t>
                  </a:r>
                  <a:r>
                    <a:rPr lang="en-US" sz="2000" b="1" i="1" dirty="0" err="1">
                      <a:solidFill>
                        <a:schemeClr val="accent2"/>
                      </a:solidFill>
                      <a:latin typeface="+mn-lt"/>
                    </a:rPr>
                    <a:t>Ovidius</a:t>
                  </a:r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” 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University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of Constanta</a:t>
                  </a:r>
                </a:p>
              </p:txBody>
            </p:sp>
          </p:grpSp>
          <p:grpSp>
            <p:nvGrpSpPr>
              <p:cNvPr id="10" name="Group 47"/>
              <p:cNvGrpSpPr/>
              <p:nvPr/>
            </p:nvGrpSpPr>
            <p:grpSpPr>
              <a:xfrm>
                <a:off x="1979712" y="4941168"/>
                <a:ext cx="2376264" cy="1512168"/>
                <a:chOff x="1979712" y="4941168"/>
                <a:chExt cx="2376264" cy="1512168"/>
              </a:xfrm>
            </p:grpSpPr>
            <p:sp>
              <p:nvSpPr>
                <p:cNvPr id="33" name="Rounded Rectangle 32"/>
                <p:cNvSpPr/>
                <p:nvPr/>
              </p:nvSpPr>
              <p:spPr>
                <a:xfrm>
                  <a:off x="2123728" y="4941168"/>
                  <a:ext cx="2088232" cy="151216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979712" y="5149641"/>
                  <a:ext cx="2376264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Innovation</a:t>
                  </a:r>
                </a:p>
                <a:p>
                  <a:pPr algn="ctr"/>
                  <a:r>
                    <a:rPr lang="en-US" sz="2000" b="1" i="1" dirty="0" err="1">
                      <a:solidFill>
                        <a:schemeClr val="accent2"/>
                      </a:solidFill>
                      <a:latin typeface="+mn-lt"/>
                    </a:rPr>
                    <a:t>MEDGreen</a:t>
                  </a:r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 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Cluster</a:t>
                  </a:r>
                </a:p>
              </p:txBody>
            </p:sp>
          </p:grpSp>
          <p:grpSp>
            <p:nvGrpSpPr>
              <p:cNvPr id="11" name="Group 46"/>
              <p:cNvGrpSpPr/>
              <p:nvPr/>
            </p:nvGrpSpPr>
            <p:grpSpPr>
              <a:xfrm>
                <a:off x="4788024" y="4894128"/>
                <a:ext cx="2160240" cy="1631216"/>
                <a:chOff x="4788024" y="4894128"/>
                <a:chExt cx="2160240" cy="1631216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4788024" y="4941168"/>
                  <a:ext cx="2088232" cy="151216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788024" y="4894128"/>
                  <a:ext cx="2160240" cy="16312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Civil society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European Center for Development</a:t>
                  </a:r>
                </a:p>
                <a:p>
                  <a:pPr algn="ctr"/>
                  <a:r>
                    <a:rPr lang="en-US" sz="2000" b="1" i="1" dirty="0">
                      <a:solidFill>
                        <a:schemeClr val="accent2"/>
                      </a:solidFill>
                      <a:latin typeface="+mn-lt"/>
                    </a:rPr>
                    <a:t>Association 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>
            <a:xfrm>
              <a:off x="4572000" y="1340768"/>
              <a:ext cx="0" cy="5760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42" idx="1"/>
            </p:cNvCxnSpPr>
            <p:nvPr/>
          </p:nvCxnSpPr>
          <p:spPr>
            <a:xfrm flipH="1">
              <a:off x="6084168" y="2057073"/>
              <a:ext cx="576064" cy="57983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9" idx="3"/>
            </p:cNvCxnSpPr>
            <p:nvPr/>
          </p:nvCxnSpPr>
          <p:spPr>
            <a:xfrm>
              <a:off x="2555776" y="2132856"/>
              <a:ext cx="720080" cy="43204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2555776" y="3861048"/>
              <a:ext cx="504056" cy="28803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6228184" y="3789040"/>
              <a:ext cx="432048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3059832" y="4365104"/>
              <a:ext cx="415834" cy="56582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5580112" y="4509120"/>
              <a:ext cx="288032" cy="42181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8812497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VISUM 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/>
              <a:t>Evaluation toolbox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8849549" cy="41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0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/>
              <a:t>Evaluation toolbox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544" y="1340768"/>
            <a:ext cx="8147248" cy="5229200"/>
            <a:chOff x="0" y="0"/>
            <a:chExt cx="10925175" cy="71707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4732310"/>
              <a:ext cx="10810875" cy="2438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8487"/>
            <a:stretch/>
          </p:blipFill>
          <p:spPr>
            <a:xfrm>
              <a:off x="0" y="0"/>
              <a:ext cx="10906125" cy="472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01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/>
              <a:t>Evaluation toolbox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8" y="2276872"/>
            <a:ext cx="3105294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3105294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890" y="962321"/>
            <a:ext cx="3937227" cy="10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22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/>
              <a:t>Evaluation toolbox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315" b="11366"/>
          <a:stretch/>
        </p:blipFill>
        <p:spPr>
          <a:xfrm>
            <a:off x="323528" y="1988840"/>
            <a:ext cx="8464398" cy="35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95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404664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Helvetica" charset="0"/>
              </a:defRPr>
            </a:lvl9pPr>
          </a:lstStyle>
          <a:p>
            <a:r>
              <a:rPr lang="en-GB" kern="0" dirty="0"/>
              <a:t>Evaluation toolbox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3035913" cy="2430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436" y="1492519"/>
            <a:ext cx="3125481" cy="243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245160"/>
            <a:ext cx="3466110" cy="2430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281138"/>
            <a:ext cx="3509312" cy="2430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928" y="1490536"/>
            <a:ext cx="2954931" cy="243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27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US" dirty="0"/>
              <a:t>Collecting data from the ground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0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US" dirty="0"/>
              <a:t>Collecting data from the ground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490" y="2050450"/>
            <a:ext cx="8407020" cy="433280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title: 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numerical computation infrastructure of the Ovidius University of Constanta for modeling, simulation and processing of massive data structures by the establishment of a Cloud Computing Data Center. Contract no. 252/29.05.2020, MySMIS code 124984, Operational Program Competitivity, Priority Axis – Scientific Research, Technology Development and Innovation in the support of economic competitivitness and business development, Project type: Cloud Computing and Massive Data Processing Infrastructures.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organization: Institute for Nanotechnologies and Alternative Energy Sources at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Ovidius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University of Constanta.</a:t>
            </a:r>
          </a:p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</a:t>
            </a:r>
            <a:r>
              <a:rPr lang="ro-RO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is the development of a data center for cloud computing consisting on the infrastructure, operation procedures, integration in the national network and in the EOSC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79716"/>
            <a:ext cx="7886700" cy="1325563"/>
          </a:xfrm>
        </p:spPr>
        <p:txBody>
          <a:bodyPr/>
          <a:lstStyle/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  <a:r>
              <a:rPr lang="ro-RO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Ovidius Cyber Cloud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CD27B-743C-4FC8-ADAD-FD1089F731F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407" y="299833"/>
            <a:ext cx="12668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B36B9-0119-4B3C-98D9-61633902929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081" y="299833"/>
            <a:ext cx="971550" cy="90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B8AC8E-66F6-47A2-880E-85ED12BAA3B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5480" y="299833"/>
            <a:ext cx="1038225" cy="96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F564AC-AB96-4D48-8ABA-59701AEA8527}"/>
              </a:ext>
            </a:extLst>
          </p:cNvPr>
          <p:cNvSpPr/>
          <p:nvPr/>
        </p:nvSpPr>
        <p:spPr>
          <a:xfrm>
            <a:off x="0" y="6536044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200" b="1" dirty="0">
                <a:latin typeface="Trebuchet MS" panose="020B0603020202020204" pitchFamily="34" charset="0"/>
              </a:rPr>
              <a:t>Co-</a:t>
            </a:r>
            <a:r>
              <a:rPr lang="ro-RO" sz="1200" b="1" dirty="0" err="1">
                <a:latin typeface="Trebuchet MS" panose="020B0603020202020204" pitchFamily="34" charset="0"/>
              </a:rPr>
              <a:t>financed</a:t>
            </a:r>
            <a:r>
              <a:rPr lang="ro-RO" sz="1200" b="1" dirty="0">
                <a:latin typeface="Trebuchet MS" panose="020B0603020202020204" pitchFamily="34" charset="0"/>
              </a:rPr>
              <a:t> </a:t>
            </a:r>
            <a:r>
              <a:rPr lang="ro-RO" sz="1200" b="1" dirty="0" err="1">
                <a:latin typeface="Trebuchet MS" panose="020B0603020202020204" pitchFamily="34" charset="0"/>
              </a:rPr>
              <a:t>project</a:t>
            </a:r>
            <a:r>
              <a:rPr lang="ro-RO" sz="1200" b="1" dirty="0">
                <a:latin typeface="Trebuchet MS" panose="020B0603020202020204" pitchFamily="34" charset="0"/>
              </a:rPr>
              <a:t> </a:t>
            </a:r>
            <a:r>
              <a:rPr lang="ro-RO" sz="1200" b="1" dirty="0" err="1">
                <a:latin typeface="Trebuchet MS" panose="020B0603020202020204" pitchFamily="34" charset="0"/>
              </a:rPr>
              <a:t>by</a:t>
            </a:r>
            <a:r>
              <a:rPr lang="ro-RO" sz="1200" b="1" dirty="0">
                <a:latin typeface="Trebuchet MS" panose="020B0603020202020204" pitchFamily="34" charset="0"/>
              </a:rPr>
              <a:t> </a:t>
            </a:r>
            <a:r>
              <a:rPr lang="ro-RO" sz="1200" b="1" dirty="0" err="1">
                <a:latin typeface="Trebuchet MS" panose="020B0603020202020204" pitchFamily="34" charset="0"/>
              </a:rPr>
              <a:t>the</a:t>
            </a:r>
            <a:r>
              <a:rPr lang="ro-RO" sz="1200" b="1" dirty="0">
                <a:latin typeface="Trebuchet MS" panose="020B0603020202020204" pitchFamily="34" charset="0"/>
              </a:rPr>
              <a:t> European Regional </a:t>
            </a:r>
            <a:r>
              <a:rPr lang="ro-RO" sz="1200" b="1" dirty="0" err="1">
                <a:latin typeface="Trebuchet MS" panose="020B0603020202020204" pitchFamily="34" charset="0"/>
              </a:rPr>
              <a:t>Development</a:t>
            </a:r>
            <a:r>
              <a:rPr lang="ro-RO" sz="1200" b="1" dirty="0">
                <a:latin typeface="Trebuchet MS" panose="020B0603020202020204" pitchFamily="34" charset="0"/>
              </a:rPr>
              <a:t> Fund </a:t>
            </a:r>
            <a:r>
              <a:rPr lang="ro-RO" sz="1200" b="1" dirty="0" err="1">
                <a:latin typeface="Trebuchet MS" panose="020B0603020202020204" pitchFamily="34" charset="0"/>
              </a:rPr>
              <a:t>through</a:t>
            </a:r>
            <a:r>
              <a:rPr lang="ro-RO" sz="1200" b="1" dirty="0">
                <a:latin typeface="Trebuchet MS" panose="020B0603020202020204" pitchFamily="34" charset="0"/>
              </a:rPr>
              <a:t> </a:t>
            </a:r>
            <a:r>
              <a:rPr lang="ro-RO" sz="1200" b="1" dirty="0" err="1">
                <a:latin typeface="Trebuchet MS" panose="020B0603020202020204" pitchFamily="34" charset="0"/>
              </a:rPr>
              <a:t>the</a:t>
            </a:r>
            <a:r>
              <a:rPr lang="ro-RO" sz="1200" b="1" dirty="0">
                <a:latin typeface="Trebuchet MS" panose="020B0603020202020204" pitchFamily="34" charset="0"/>
              </a:rPr>
              <a:t> </a:t>
            </a:r>
            <a:r>
              <a:rPr lang="ro-RO" sz="1200" b="1" dirty="0" err="1">
                <a:latin typeface="Trebuchet MS" panose="020B0603020202020204" pitchFamily="34" charset="0"/>
              </a:rPr>
              <a:t>Competitiveness</a:t>
            </a:r>
            <a:r>
              <a:rPr lang="ro-RO" sz="1200" b="1" dirty="0">
                <a:latin typeface="Trebuchet MS" panose="020B0603020202020204" pitchFamily="34" charset="0"/>
              </a:rPr>
              <a:t> </a:t>
            </a:r>
            <a:r>
              <a:rPr lang="ro-RO" sz="1200" b="1" dirty="0" err="1">
                <a:latin typeface="Trebuchet MS" panose="020B0603020202020204" pitchFamily="34" charset="0"/>
              </a:rPr>
              <a:t>Operational</a:t>
            </a:r>
            <a:r>
              <a:rPr lang="ro-RO" sz="1200" b="1" dirty="0">
                <a:latin typeface="Trebuchet MS" panose="020B0603020202020204" pitchFamily="34" charset="0"/>
              </a:rPr>
              <a:t> Program</a:t>
            </a:r>
            <a:endParaRPr lang="en-GB" sz="1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DCD368-4AAB-4725-8863-9E179026FEBA}"/>
              </a:ext>
            </a:extLst>
          </p:cNvPr>
          <p:cNvCxnSpPr/>
          <p:nvPr/>
        </p:nvCxnSpPr>
        <p:spPr>
          <a:xfrm>
            <a:off x="368490" y="6491728"/>
            <a:ext cx="8407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929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2816"/>
            <a:ext cx="7488832" cy="4752528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implementation of the sustainable transport measures requires a very professional approach and for this purpose, a Decision Support System might be extremely useful;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collection and processing of reliable data is the crucial element of the appropriate functioning of such a digital platform;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Building a system for data collection and processing is a very challenging process and it might be considered as a whole project on its own;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It is an iterative process and has a valuable impact also in the implementation of the sustainable transport measures;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36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6527800" y="0"/>
            <a:ext cx="2616200" cy="6858000"/>
            <a:chOff x="4112" y="0"/>
            <a:chExt cx="1648" cy="4320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4112" y="0"/>
              <a:ext cx="1648" cy="4320"/>
            </a:xfrm>
            <a:prstGeom prst="rect">
              <a:avLst/>
            </a:prstGeom>
            <a:solidFill>
              <a:srgbClr val="13409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56" name="Picture 8" descr="EU_left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4" y="3203"/>
              <a:ext cx="1019" cy="1004"/>
            </a:xfrm>
            <a:prstGeom prst="rect">
              <a:avLst/>
            </a:prstGeom>
            <a:noFill/>
          </p:spPr>
        </p:pic>
      </p:grp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266700" y="41418"/>
            <a:ext cx="5867400" cy="685800"/>
          </a:xfrm>
        </p:spPr>
        <p:txBody>
          <a:bodyPr/>
          <a:lstStyle/>
          <a:p>
            <a:r>
              <a:rPr lang="it-IT" dirty="0"/>
              <a:t>Specific measures for Constanta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381000" y="1009282"/>
            <a:ext cx="5867400" cy="5372046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US" dirty="0"/>
              <a:t>New models of mobility governance for port cities</a:t>
            </a:r>
            <a:r>
              <a:rPr lang="it-IT" dirty="0"/>
              <a:t>: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1CTA1 – </a:t>
            </a:r>
            <a:r>
              <a:rPr lang="en-US" dirty="0"/>
              <a:t>Demonstration of SUMP strategies to strengthen the core to growth pole accessibility for economic and social cohesion</a:t>
            </a:r>
            <a:endParaRPr lang="it-IT" dirty="0"/>
          </a:p>
          <a:p>
            <a:pPr marL="854075" lvl="1" indent="-285750" algn="just">
              <a:buFontTx/>
              <a:buChar char="-"/>
            </a:pPr>
            <a:r>
              <a:rPr lang="it-IT" dirty="0"/>
              <a:t>1CTA2 – Establishing decision-support forum 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Life styles based on new types of mobility to port cities</a:t>
            </a:r>
            <a:r>
              <a:rPr lang="it-IT" dirty="0"/>
              <a:t>: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2CTA1 – </a:t>
            </a:r>
            <a:r>
              <a:rPr lang="en-US" dirty="0"/>
              <a:t>Allocating road space for walking and cycling</a:t>
            </a:r>
            <a:endParaRPr lang="it-IT" dirty="0"/>
          </a:p>
          <a:p>
            <a:pPr marL="854075" lvl="1" indent="-285750" algn="just">
              <a:buFontTx/>
              <a:buChar char="-"/>
            </a:pPr>
            <a:r>
              <a:rPr lang="it-IT" dirty="0"/>
              <a:t>2CTA2 – </a:t>
            </a:r>
            <a:r>
              <a:rPr lang="en-US" dirty="0"/>
              <a:t>Reducing car dependency for port workers</a:t>
            </a:r>
            <a:endParaRPr lang="it-IT" dirty="0"/>
          </a:p>
          <a:p>
            <a:pPr marL="854075" lvl="1" indent="-285750" algn="just">
              <a:buFontTx/>
              <a:buChar char="-"/>
            </a:pPr>
            <a:r>
              <a:rPr lang="it-IT" dirty="0"/>
              <a:t>2CTA3 – Raising awareness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2CTA4 – Implementing virtual e-mobility</a:t>
            </a:r>
          </a:p>
          <a:p>
            <a:pPr marL="854075" lvl="1" indent="-285750" algn="just">
              <a:buFontTx/>
              <a:buChar char="-"/>
            </a:pPr>
            <a:endParaRPr lang="it-IT" dirty="0"/>
          </a:p>
        </p:txBody>
      </p:sp>
      <p:pic>
        <p:nvPicPr>
          <p:cNvPr id="12" name="Grafik 2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132856"/>
            <a:ext cx="2032389" cy="228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3426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48780"/>
            <a:ext cx="3528392" cy="3960440"/>
          </a:xfrm>
        </p:spPr>
        <p:txBody>
          <a:bodyPr/>
          <a:lstStyle/>
          <a:p>
            <a:r>
              <a:rPr lang="en-GB" dirty="0"/>
              <a:t>Thank you for your attention!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&amp;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Please, send me your comments at:</a:t>
            </a:r>
            <a:br>
              <a:rPr lang="en-GB" dirty="0"/>
            </a:br>
            <a:br>
              <a:rPr lang="en-GB" dirty="0"/>
            </a:br>
            <a:r>
              <a:rPr lang="en-GB" sz="2000" dirty="0"/>
              <a:t>emamut@univ-ovidius.ro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976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6527800" y="0"/>
            <a:ext cx="2616200" cy="6858000"/>
            <a:chOff x="4112" y="0"/>
            <a:chExt cx="1648" cy="4320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4112" y="0"/>
              <a:ext cx="1648" cy="4320"/>
            </a:xfrm>
            <a:prstGeom prst="rect">
              <a:avLst/>
            </a:prstGeom>
            <a:solidFill>
              <a:srgbClr val="13409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56" name="Picture 8" descr="EU_left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4" y="3203"/>
              <a:ext cx="1019" cy="1004"/>
            </a:xfrm>
            <a:prstGeom prst="rect">
              <a:avLst/>
            </a:prstGeom>
            <a:noFill/>
          </p:spPr>
        </p:pic>
      </p:grp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266700" y="41418"/>
            <a:ext cx="5867400" cy="685800"/>
          </a:xfrm>
        </p:spPr>
        <p:txBody>
          <a:bodyPr/>
          <a:lstStyle/>
          <a:p>
            <a:r>
              <a:rPr lang="it-IT" dirty="0"/>
              <a:t>Specific measures for Constanta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381000" y="1009282"/>
            <a:ext cx="6033112" cy="5372046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en-US" dirty="0"/>
              <a:t>Efficient and sustainable mobility for port cities</a:t>
            </a:r>
            <a:r>
              <a:rPr lang="it-IT" dirty="0"/>
              <a:t>: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3CTA1 – Transferring real-time information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3CTA2 – </a:t>
            </a:r>
            <a:r>
              <a:rPr lang="en-US" dirty="0"/>
              <a:t>Improving seamless mobility through TEN network nodes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3CTA3 – </a:t>
            </a:r>
            <a:r>
              <a:rPr lang="en-US" dirty="0"/>
              <a:t>Charging e-busses with alternative energy</a:t>
            </a:r>
            <a:endParaRPr lang="it-IT" dirty="0"/>
          </a:p>
          <a:p>
            <a:pPr marL="854075" lvl="1" indent="-285750" algn="just">
              <a:buFontTx/>
              <a:buChar char="-"/>
            </a:pPr>
            <a:r>
              <a:rPr lang="it-IT" dirty="0"/>
              <a:t>3CTA4 – Enforcing parking strategy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insuring a harmonized and effective model for goods transport</a:t>
            </a:r>
            <a:r>
              <a:rPr lang="it-IT" dirty="0"/>
              <a:t>:</a:t>
            </a:r>
          </a:p>
          <a:p>
            <a:pPr marL="854075" lvl="1" indent="-285750" algn="just">
              <a:buFontTx/>
              <a:buChar char="-"/>
            </a:pPr>
            <a:r>
              <a:rPr lang="it-IT" dirty="0"/>
              <a:t>4CTA1 – </a:t>
            </a:r>
            <a:r>
              <a:rPr lang="en-US" dirty="0"/>
              <a:t>Mapping freight traffic flows and designing a distribution plan</a:t>
            </a:r>
            <a:endParaRPr lang="it-IT" dirty="0"/>
          </a:p>
          <a:p>
            <a:pPr marL="854075" lvl="1" indent="-285750" algn="just">
              <a:buFontTx/>
              <a:buChar char="-"/>
            </a:pPr>
            <a:endParaRPr lang="it-IT" dirty="0"/>
          </a:p>
        </p:txBody>
      </p:sp>
      <p:pic>
        <p:nvPicPr>
          <p:cNvPr id="12" name="Grafik 2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132856"/>
            <a:ext cx="2032389" cy="228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893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THE CONTEXT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5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THE CONTEXT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83343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3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867400" cy="685800"/>
          </a:xfrm>
        </p:spPr>
        <p:txBody>
          <a:bodyPr/>
          <a:lstStyle/>
          <a:p>
            <a:r>
              <a:rPr lang="en-GB" dirty="0"/>
              <a:t>THE CONTEXT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15580"/>
            <a:ext cx="5115073" cy="56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5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56" y="332656"/>
            <a:ext cx="6994756" cy="685800"/>
          </a:xfrm>
        </p:spPr>
        <p:txBody>
          <a:bodyPr/>
          <a:lstStyle/>
          <a:p>
            <a:r>
              <a:rPr lang="en-GB" dirty="0"/>
              <a:t>DECISION SUPPORT SYSTEMS FOR INNOVATION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2" y="1772816"/>
            <a:ext cx="85551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86075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10843</TotalTime>
  <Words>804</Words>
  <Application>Microsoft Office PowerPoint</Application>
  <PresentationFormat>On-screen Show (4:3)</PresentationFormat>
  <Paragraphs>141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GE Inspira</vt:lpstr>
      <vt:lpstr>Helvetica</vt:lpstr>
      <vt:lpstr>Times New Roman</vt:lpstr>
      <vt:lpstr>Trebuchet MS</vt:lpstr>
      <vt:lpstr>Wingdings</vt:lpstr>
      <vt:lpstr>Standarddesign</vt:lpstr>
      <vt:lpstr>PowerPoint Presentation</vt:lpstr>
      <vt:lpstr>Specific Objectives</vt:lpstr>
      <vt:lpstr>PowerPoint Presentation</vt:lpstr>
      <vt:lpstr>Specific measures for Constanta</vt:lpstr>
      <vt:lpstr>Specific measures for Constanta</vt:lpstr>
      <vt:lpstr>THE CONTEXT</vt:lpstr>
      <vt:lpstr>THE CONTEXT</vt:lpstr>
      <vt:lpstr>THE CONTEXT</vt:lpstr>
      <vt:lpstr>DECISION SUPPORT SYSTEMS FOR INNOVATION</vt:lpstr>
      <vt:lpstr>PowerPoint Presentation</vt:lpstr>
      <vt:lpstr>PLATFORM FUNCTIONALITY</vt:lpstr>
      <vt:lpstr>CONCEPT</vt:lpstr>
      <vt:lpstr>INTEGRATING PLATFORMS</vt:lpstr>
      <vt:lpstr>Internet of Things - IoT</vt:lpstr>
      <vt:lpstr>Internet of Things - IoT</vt:lpstr>
      <vt:lpstr>DIGITAL ROBOTS</vt:lpstr>
      <vt:lpstr>TRAFFIC DATA CAPTURING</vt:lpstr>
      <vt:lpstr>POLLUTION DATA CAPTURING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VISUM MODELING</vt:lpstr>
      <vt:lpstr>VISUM MODELING</vt:lpstr>
      <vt:lpstr>VISUM MODELING</vt:lpstr>
      <vt:lpstr>VISUM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Collecting data from the ground</vt:lpstr>
      <vt:lpstr>Collecting data from the ground</vt:lpstr>
      <vt:lpstr>Next steps: Ovidius Cyber Cloud </vt:lpstr>
      <vt:lpstr>Conclusions</vt:lpstr>
      <vt:lpstr>Thank you for your attention!  &amp;  Please, send me your comments at:  emamut@univ-ovidius.ro </vt:lpstr>
    </vt:vector>
  </TitlesOfParts>
  <Company>Forschungsgesellschaft Mobilität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Mag. Margit Braun</dc:creator>
  <cp:lastModifiedBy>Eden Mamut</cp:lastModifiedBy>
  <cp:revision>496</cp:revision>
  <cp:lastPrinted>2016-08-08T12:34:26Z</cp:lastPrinted>
  <dcterms:created xsi:type="dcterms:W3CDTF">2005-02-15T12:56:09Z</dcterms:created>
  <dcterms:modified xsi:type="dcterms:W3CDTF">2020-10-30T14:18:58Z</dcterms:modified>
</cp:coreProperties>
</file>