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15"/>
  </p:notesMasterIdLst>
  <p:sldIdLst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778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isa Cauhé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4654D27-A430-49F4-8525-35E83F4B54DE}">
  <a:tblStyle styleId="{34654D27-A430-49F4-8525-35E83F4B54D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17A5BA9-AB7B-4BE9-8142-46BBE2059D1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8ACC52D-B8FC-42DC-A72E-27A88AF9724C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46"/>
    <p:restoredTop sz="94732"/>
  </p:normalViewPr>
  <p:slideViewPr>
    <p:cSldViewPr snapToGrid="0">
      <p:cViewPr varScale="1">
        <p:scale>
          <a:sx n="265" d="100"/>
          <a:sy n="265" d="100"/>
        </p:scale>
        <p:origin x="1624" y="184"/>
      </p:cViewPr>
      <p:guideLst>
        <p:guide orient="horz" pos="277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7f365ebf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g7f365ebf8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g7f365ebf8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a69fc4e628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a69fc4e628_2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ga69fc4e628_2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9f1fc9d87a_4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9f1fc9d87a_4_2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g9f1fc9d87a_4_2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a69fc4e628_1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a69fc4e628_10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ga69fc4e628_1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8ce91a2b6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8ce91a2b6f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8ce91a2b6f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a60115edf2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a60115edf2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a60115edf2_0_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53f1e9b24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53f1e9b248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53f1e9b248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a69fc4e628_2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a69fc4e628_2_2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ga69fc4e628_2_2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a69fc4e628_2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a69fc4e628_2_2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ga69fc4e628_2_2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a60115edf2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a60115edf2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ga60115edf2_0_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9f1fc9d87a_4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9f1fc9d87a_4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a60115edf2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a60115edf2_0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ga60115edf2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329919" y="2490809"/>
            <a:ext cx="4543746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title"/>
          </p:nvPr>
        </p:nvSpPr>
        <p:spPr>
          <a:xfrm>
            <a:off x="329919" y="1948714"/>
            <a:ext cx="4815417" cy="521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2"/>
          </p:nvPr>
        </p:nvSpPr>
        <p:spPr>
          <a:xfrm>
            <a:off x="354634" y="3636204"/>
            <a:ext cx="1936583" cy="250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body" idx="3"/>
          </p:nvPr>
        </p:nvSpPr>
        <p:spPr>
          <a:xfrm>
            <a:off x="354634" y="3353555"/>
            <a:ext cx="1936583" cy="250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>
  <p:cSld name="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176645" y="1369219"/>
            <a:ext cx="8754341" cy="319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2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ubTitle" idx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2 columns">
  <p:cSld name="Text 2 column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ubTitle" idx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3"/>
          </p:nvPr>
        </p:nvSpPr>
        <p:spPr>
          <a:xfrm>
            <a:off x="4649932" y="1369219"/>
            <a:ext cx="4317422" cy="319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">
  <p:cSld name="3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176646" y="1369217"/>
            <a:ext cx="2811410" cy="319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2"/>
          </p:nvPr>
        </p:nvSpPr>
        <p:spPr>
          <a:xfrm>
            <a:off x="3180000" y="1369217"/>
            <a:ext cx="2783999" cy="319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3"/>
          </p:nvPr>
        </p:nvSpPr>
        <p:spPr>
          <a:xfrm>
            <a:off x="6155944" y="1369216"/>
            <a:ext cx="2783999" cy="3197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ubTitle" idx="4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mage">
  <p:cSld name="Text + imag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>
            <a:spLocks noGrp="1"/>
          </p:cNvSpPr>
          <p:nvPr>
            <p:ph type="pic" idx="2"/>
          </p:nvPr>
        </p:nvSpPr>
        <p:spPr>
          <a:xfrm>
            <a:off x="4649933" y="1370013"/>
            <a:ext cx="4275858" cy="319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ubTitle" idx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3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546242" y="816345"/>
            <a:ext cx="1656681" cy="358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900"/>
              <a:buFont typeface="Arial"/>
              <a:buNone/>
            </a:pPr>
            <a:r>
              <a:rPr lang="fr-FR" sz="9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www.egi.eu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E67AD"/>
              </a:buClr>
              <a:buSzPts val="900"/>
              <a:buFont typeface="Arial"/>
              <a:buNone/>
            </a:pPr>
            <a:r>
              <a:rPr lang="fr-FR" sz="900" b="0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@EGI_eInfra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723100" y="4558808"/>
            <a:ext cx="2173781" cy="309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lang="fr-FR" sz="7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The work of the EGI Foundation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lang="fr-FR" sz="700" b="0" i="1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is partly funded by the European Commission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lang="fr-FR" sz="700" b="0" i="1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under H2020 Framework Programme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6761" y="4558808"/>
            <a:ext cx="471315" cy="30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2418" y="1050147"/>
            <a:ext cx="133824" cy="118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60238" y="2080636"/>
            <a:ext cx="2136858" cy="1641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2986" y="892073"/>
            <a:ext cx="113256" cy="11895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"/>
          <p:cNvSpPr txBox="1"/>
          <p:nvPr/>
        </p:nvSpPr>
        <p:spPr>
          <a:xfrm>
            <a:off x="2624575" y="53846"/>
            <a:ext cx="4091495" cy="44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EGI: Advanced Computing for Research</a:t>
            </a:r>
            <a:endParaRPr sz="1800" b="1" i="0" u="none" strike="noStrike" cap="non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/>
        </p:nvSpPr>
        <p:spPr>
          <a:xfrm>
            <a:off x="6359778" y="4909725"/>
            <a:ext cx="980136" cy="1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800"/>
              <a:buFont typeface="Arial"/>
              <a:buNone/>
            </a:pPr>
            <a:r>
              <a:rPr lang="fr-FR" sz="800" b="0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@EGI_eInfra</a:t>
            </a:r>
            <a:endParaRPr sz="800" b="0" i="0" u="none" strike="noStrike" cap="non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"/>
          <p:cNvSpPr txBox="1"/>
          <p:nvPr/>
        </p:nvSpPr>
        <p:spPr>
          <a:xfrm>
            <a:off x="5481272" y="4909682"/>
            <a:ext cx="716899" cy="16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800"/>
              <a:buFont typeface="Arial"/>
              <a:buNone/>
            </a:pPr>
            <a:r>
              <a:rPr lang="fr-FR" sz="8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www.egi.eu</a:t>
            </a:r>
            <a:endParaRPr sz="800" b="0" i="0" u="none" strike="noStrike" cap="non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" name="Google Shape;29;p4"/>
          <p:cNvCxnSpPr/>
          <p:nvPr/>
        </p:nvCxnSpPr>
        <p:spPr>
          <a:xfrm>
            <a:off x="6150117" y="4965272"/>
            <a:ext cx="0" cy="17822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" name="Google Shape;30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52255" y="61362"/>
            <a:ext cx="523131" cy="40266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/>
          <p:nvPr/>
        </p:nvSpPr>
        <p:spPr>
          <a:xfrm>
            <a:off x="7425794" y="4923175"/>
            <a:ext cx="9453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-FR" sz="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r>
              <a:rPr lang="fr-FR"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fr-FR" sz="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lang="fr-FR"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fr-FR" sz="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"/>
          <p:cNvSpPr txBox="1"/>
          <p:nvPr/>
        </p:nvSpPr>
        <p:spPr>
          <a:xfrm>
            <a:off x="8783491" y="4915226"/>
            <a:ext cx="38985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fr-FR"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276638" y="4965272"/>
            <a:ext cx="119690" cy="10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29503" y="4965701"/>
            <a:ext cx="93380" cy="9807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/>
          <p:nvPr/>
        </p:nvSpPr>
        <p:spPr>
          <a:xfrm>
            <a:off x="49447" y="4940168"/>
            <a:ext cx="1770600" cy="1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800"/>
              <a:buFont typeface="Arial"/>
              <a:buNone/>
            </a:pPr>
            <a:r>
              <a:rPr lang="fr-FR" sz="800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EGI Virtual Conference 2020</a:t>
            </a:r>
            <a:endParaRPr sz="800" b="0" i="0" u="none" strike="noStrike" cap="non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3platform.jrc.ec.europa.eu/digital-innovation-hub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hyperlink" Target="mailto:sy.holsinger@egi.e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hyperlink" Target="https://ec.europa.eu/digital-single-market/en/digital-innovation-hubs" TargetMode="External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hyperlink" Target="https://s3platform.jrc.ec.europa.eu/digital-innovation-hubs-tool" TargetMode="External"/><Relationship Id="rId4" Type="http://schemas.openxmlformats.org/officeDocument/2006/relationships/hyperlink" Target="https://ec.europa.eu/digital-single-market/en/news/country-contact-points-european-digital-innovation-hub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5"/>
          <p:cNvSpPr txBox="1">
            <a:spLocks noGrp="1"/>
          </p:cNvSpPr>
          <p:nvPr>
            <p:ph type="title"/>
          </p:nvPr>
        </p:nvSpPr>
        <p:spPr>
          <a:xfrm>
            <a:off x="216425" y="1969399"/>
            <a:ext cx="4815300" cy="10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noProof="0" dirty="0"/>
              <a:t>Establishing a Membership Model for Industry</a:t>
            </a:r>
          </a:p>
        </p:txBody>
      </p:sp>
      <p:sp>
        <p:nvSpPr>
          <p:cNvPr id="244" name="Google Shape;244;p25"/>
          <p:cNvSpPr txBox="1">
            <a:spLocks noGrp="1"/>
          </p:cNvSpPr>
          <p:nvPr>
            <p:ph type="body" idx="2"/>
          </p:nvPr>
        </p:nvSpPr>
        <p:spPr>
          <a:xfrm>
            <a:off x="354625" y="3574275"/>
            <a:ext cx="38769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</a:pPr>
            <a:r>
              <a:rPr lang="en-US" sz="1400" noProof="0" dirty="0"/>
              <a:t>Business Development Manager - EGI Foundation</a:t>
            </a:r>
          </a:p>
        </p:txBody>
      </p:sp>
      <p:sp>
        <p:nvSpPr>
          <p:cNvPr id="245" name="Google Shape;245;p25"/>
          <p:cNvSpPr txBox="1">
            <a:spLocks noGrp="1"/>
          </p:cNvSpPr>
          <p:nvPr>
            <p:ph type="body" idx="3"/>
          </p:nvPr>
        </p:nvSpPr>
        <p:spPr>
          <a:xfrm>
            <a:off x="354634" y="3220305"/>
            <a:ext cx="1936500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US" sz="2200" noProof="0" dirty="0"/>
              <a:t>Sy Holsinger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4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/>
              <a:t>EGI Industry Membership Model</a:t>
            </a:r>
          </a:p>
        </p:txBody>
      </p:sp>
      <p:sp>
        <p:nvSpPr>
          <p:cNvPr id="403" name="Google Shape;403;p34"/>
          <p:cNvSpPr txBox="1">
            <a:spLocks noGrp="1"/>
          </p:cNvSpPr>
          <p:nvPr>
            <p:ph type="subTitle" idx="2"/>
          </p:nvPr>
        </p:nvSpPr>
        <p:spPr>
          <a:xfrm>
            <a:off x="2579076" y="628358"/>
            <a:ext cx="4728900" cy="36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 noProof="0" dirty="0"/>
              <a:t>Criteria, Benefits and Fees</a:t>
            </a:r>
          </a:p>
        </p:txBody>
      </p:sp>
      <p:graphicFrame>
        <p:nvGraphicFramePr>
          <p:cNvPr id="404" name="Google Shape;404;p34"/>
          <p:cNvGraphicFramePr/>
          <p:nvPr/>
        </p:nvGraphicFramePr>
        <p:xfrm>
          <a:off x="5771300" y="1761425"/>
          <a:ext cx="3254575" cy="2057400"/>
        </p:xfrm>
        <a:graphic>
          <a:graphicData uri="http://schemas.openxmlformats.org/drawingml/2006/table">
            <a:tbl>
              <a:tblPr>
                <a:noFill/>
                <a:tableStyleId>{717A5BA9-AB7B-4BE9-8142-46BBE2059D1E}</a:tableStyleId>
              </a:tblPr>
              <a:tblGrid>
                <a:gridCol w="928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2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2675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b="1"/>
                        <a:t>Type</a:t>
                      </a:r>
                      <a:endParaRPr sz="800" b="1"/>
                    </a:p>
                  </a:txBody>
                  <a:tcPr marL="63500" marR="63500" marT="63500" marB="63500"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b="1"/>
                        <a:t>Criteria</a:t>
                      </a:r>
                      <a:endParaRPr sz="800" b="1"/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b="1"/>
                        <a:t>Annual Fee</a:t>
                      </a:r>
                      <a:endParaRPr sz="8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434343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700">
                          <a:solidFill>
                            <a:srgbClr val="434343"/>
                          </a:solidFill>
                        </a:rPr>
                        <a:t>Subject to VAT</a:t>
                      </a:r>
                      <a:endParaRPr sz="700" b="1">
                        <a:solidFill>
                          <a:srgbClr val="434343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675">
                <a:tc v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b="1"/>
                        <a:t>Staff</a:t>
                      </a:r>
                      <a:endParaRPr sz="8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b="1"/>
                        <a:t>Turnover</a:t>
                      </a:r>
                      <a:endParaRPr sz="8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b="1"/>
                        <a:t>Balance Sheet</a:t>
                      </a:r>
                      <a:endParaRPr sz="800" b="1"/>
                    </a:p>
                  </a:txBody>
                  <a:tcPr marL="63500" marR="63500" marT="63500" marB="63500"/>
                </a:tc>
                <a:tc v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/>
                        <a:t>Large</a:t>
                      </a:r>
                      <a:endParaRPr sz="8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/>
                        <a:t>≥250</a:t>
                      </a:r>
                      <a:endParaRPr sz="8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/>
                        <a:t>&gt;€50M</a:t>
                      </a:r>
                      <a:endParaRPr sz="8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/>
                        <a:t>&gt;€43M </a:t>
                      </a:r>
                      <a:endParaRPr sz="8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/>
                        <a:t>€24,000</a:t>
                      </a:r>
                      <a:endParaRPr sz="8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/>
                        <a:t>Medium</a:t>
                      </a:r>
                      <a:endParaRPr sz="8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/>
                        <a:t>50-249</a:t>
                      </a:r>
                      <a:endParaRPr sz="8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/>
                        <a:t>≤€50M</a:t>
                      </a:r>
                      <a:endParaRPr sz="8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/>
                        <a:t>≤€43M</a:t>
                      </a:r>
                      <a:endParaRPr sz="8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/>
                        <a:t>€12,000</a:t>
                      </a:r>
                      <a:endParaRPr sz="8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/>
                        <a:t>Small</a:t>
                      </a:r>
                      <a:endParaRPr sz="8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/>
                        <a:t>10-49</a:t>
                      </a:r>
                      <a:endParaRPr sz="8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/>
                        <a:t>≤€10M</a:t>
                      </a:r>
                      <a:endParaRPr sz="8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/>
                        <a:t>≤€10M</a:t>
                      </a:r>
                      <a:endParaRPr sz="8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/>
                        <a:t>€6,000</a:t>
                      </a:r>
                      <a:endParaRPr sz="8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/>
                        <a:t>Micro</a:t>
                      </a:r>
                      <a:endParaRPr sz="8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/>
                        <a:t>&lt;10</a:t>
                      </a:r>
                      <a:endParaRPr sz="8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/>
                        <a:t>≤€2M</a:t>
                      </a:r>
                      <a:endParaRPr sz="8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/>
                        <a:t>≤€2M</a:t>
                      </a:r>
                      <a:endParaRPr sz="8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/>
                        <a:t>€1,500</a:t>
                      </a:r>
                      <a:endParaRPr sz="8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/>
                        <a:t>Startup/Spinoff &lt;3 years</a:t>
                      </a:r>
                      <a:endParaRPr sz="8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/>
                        <a:t>≤5</a:t>
                      </a:r>
                      <a:endParaRPr sz="8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/>
                        <a:t>≤€350K</a:t>
                      </a:r>
                      <a:endParaRPr sz="8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/>
                        <a:t>≤€300K</a:t>
                      </a:r>
                      <a:endParaRPr sz="8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/>
                        <a:t>Free</a:t>
                      </a:r>
                      <a:endParaRPr sz="8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05" name="Google Shape;405;p34"/>
          <p:cNvGraphicFramePr/>
          <p:nvPr/>
        </p:nvGraphicFramePr>
        <p:xfrm>
          <a:off x="77400" y="1201275"/>
          <a:ext cx="5533275" cy="3168477"/>
        </p:xfrm>
        <a:graphic>
          <a:graphicData uri="http://schemas.openxmlformats.org/drawingml/2006/table">
            <a:tbl>
              <a:tblPr>
                <a:noFill/>
                <a:tableStyleId>{A8ACC52D-B8FC-42DC-A72E-27A88AF9724C}</a:tableStyleId>
              </a:tblPr>
              <a:tblGrid>
                <a:gridCol w="401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5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fr-FR" sz="10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Member</a:t>
                      </a:r>
                      <a:endParaRPr sz="10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T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fr-FR" sz="10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Community</a:t>
                      </a:r>
                      <a:endParaRPr sz="10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R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95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fr-FR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Access to basic testbed resources and support, open research datasets, tools and apps</a:t>
                      </a:r>
                      <a:endParaRPr sz="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fr-FR" sz="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sz="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T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fr-FR" sz="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sz="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R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95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Establish Cooperation Agreements</a:t>
                      </a:r>
                      <a:endParaRPr sz="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T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fr-FR" sz="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sz="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R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95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fr-FR" sz="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Presentation and promotion opportunities at EGI events</a:t>
                      </a:r>
                      <a:endParaRPr sz="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fr-FR" sz="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sz="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T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fr-FR" sz="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sz="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R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95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fr-FR" sz="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Join EGI DIH Community i.e. mailing list, dedicated meetings and events</a:t>
                      </a:r>
                      <a:endParaRPr sz="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fr-FR" sz="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r>
                        <a:rPr lang="fr-FR" sz="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T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fr-FR" sz="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sz="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R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95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fr-FR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Opportunity to participate in EC-funded projects with EGI and partners</a:t>
                      </a:r>
                      <a:endParaRPr sz="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fr-FR" sz="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sz="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T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R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95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fr-FR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Eligible for supporting pay-for-use use cases as an integrated EGI provider</a:t>
                      </a:r>
                      <a:endParaRPr sz="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fr-FR" sz="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sz="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T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R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95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fr-FR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Inclusion in marketing material/presentations/website</a:t>
                      </a:r>
                      <a:endParaRPr sz="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fr-FR" sz="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sz="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T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R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95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fr-FR" sz="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Eligible for invitation to selected EGI Council Meetings and contribute to strategies</a:t>
                      </a:r>
                      <a:endParaRPr sz="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fr-FR" sz="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sz="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T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fr-FR" sz="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R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95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fr-FR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Reserved allocation of resources and specialized consultancy</a:t>
                      </a:r>
                      <a:endParaRPr sz="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sz="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T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R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7BA0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06" name="Google Shape;406;p34"/>
          <p:cNvSpPr txBox="1">
            <a:spLocks noGrp="1"/>
          </p:cNvSpPr>
          <p:nvPr>
            <p:ph type="body" idx="1"/>
          </p:nvPr>
        </p:nvSpPr>
        <p:spPr>
          <a:xfrm>
            <a:off x="6075200" y="1302450"/>
            <a:ext cx="2834100" cy="51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500" u="sng" noProof="0" dirty="0"/>
              <a:t>Membership Fees</a:t>
            </a:r>
          </a:p>
        </p:txBody>
      </p:sp>
      <p:sp>
        <p:nvSpPr>
          <p:cNvPr id="407" name="Google Shape;407;p34"/>
          <p:cNvSpPr txBox="1"/>
          <p:nvPr/>
        </p:nvSpPr>
        <p:spPr>
          <a:xfrm>
            <a:off x="5714175" y="3920675"/>
            <a:ext cx="33822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9999" lvl="0" indent="-153499" algn="l" rtl="0">
              <a:spcBef>
                <a:spcPts val="0"/>
              </a:spcBef>
              <a:spcAft>
                <a:spcPts val="0"/>
              </a:spcAft>
              <a:buSzPts val="1000"/>
              <a:buFont typeface="Calibri"/>
              <a:buChar char="➔"/>
            </a:pPr>
            <a:r>
              <a:rPr lang="fr-FR" sz="1000">
                <a:latin typeface="Calibri"/>
                <a:ea typeface="Calibri"/>
                <a:cs typeface="Calibri"/>
                <a:sym typeface="Calibri"/>
              </a:rPr>
              <a:t>For each fee tier, the applicant needs to meet at least 2 of the 3 defined criteria.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179999" lvl="0" indent="-15349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➔"/>
            </a:pPr>
            <a: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Fees not applicable to any private entity already financially contributing as part of an EGI Full Participant (i.e. NGI)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8" name="Google Shape;40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8434" y="267250"/>
            <a:ext cx="1350866" cy="10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5"/>
          <p:cNvSpPr txBox="1">
            <a:spLocks noGrp="1"/>
          </p:cNvSpPr>
          <p:nvPr>
            <p:ph type="body" idx="1"/>
          </p:nvPr>
        </p:nvSpPr>
        <p:spPr>
          <a:xfrm>
            <a:off x="176650" y="1088150"/>
            <a:ext cx="8754300" cy="378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l" rtl="0">
              <a:spcBef>
                <a:spcPts val="750"/>
              </a:spcBef>
              <a:spcAft>
                <a:spcPts val="0"/>
              </a:spcAft>
              <a:buSzPts val="2100"/>
              <a:buChar char="•"/>
            </a:pPr>
            <a:r>
              <a:rPr lang="en-US" sz="2100" noProof="0" dirty="0"/>
              <a:t>Membership model feedback</a:t>
            </a: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-US" sz="1700" noProof="0" dirty="0"/>
              <a:t>Suggestions for improvement</a:t>
            </a: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-US" sz="1700" noProof="0" dirty="0"/>
              <a:t>Expressions of interest</a:t>
            </a: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-US" sz="1700" noProof="0" dirty="0"/>
              <a:t>EGI Council feedback/endorsement (5 Nov)</a:t>
            </a: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 noProof="0" dirty="0"/>
              <a:t>EGI Digital Innovation Hub</a:t>
            </a: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-US" sz="1700" noProof="0" dirty="0"/>
              <a:t>Register in the EC Smart </a:t>
            </a:r>
            <a:r>
              <a:rPr lang="en-US" sz="1700" noProof="0" dirty="0" err="1"/>
              <a:t>Specialitation</a:t>
            </a:r>
            <a:r>
              <a:rPr lang="en-US" sz="1700" noProof="0" dirty="0"/>
              <a:t> Platform </a:t>
            </a:r>
            <a:r>
              <a:rPr lang="en-US" sz="1700" u="sng" noProof="0" dirty="0">
                <a:solidFill>
                  <a:schemeClr val="hlink"/>
                </a:solidFill>
                <a:hlinkClick r:id="rId3"/>
              </a:rPr>
              <a:t>https://s3platform.jrc.ec.europa.eu/digital-innovation-hubs</a:t>
            </a:r>
            <a:endParaRPr lang="en-US" sz="1700" noProof="0"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-US" sz="1700" noProof="0" dirty="0"/>
              <a:t>Update website pages and promotional material</a:t>
            </a: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 noProof="0" dirty="0"/>
              <a:t>Launch and Activities (Jan 2021)</a:t>
            </a: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-US" sz="1700" noProof="0" dirty="0"/>
              <a:t>Mailing list population</a:t>
            </a: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-US" sz="1700" noProof="0" dirty="0"/>
              <a:t>Monthly community meetings</a:t>
            </a: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-US" sz="1700" noProof="0" dirty="0"/>
              <a:t>Bi-monthly member only meetings</a:t>
            </a: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-US" sz="1700" noProof="0" dirty="0"/>
              <a:t>Quarterly newsletter</a:t>
            </a: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1700" noProof="0" dirty="0"/>
              <a:t>Annual F2F meeting</a:t>
            </a:r>
            <a:r>
              <a:rPr lang="en-US" sz="1500" noProof="0" dirty="0"/>
              <a:t> (co-location where possible)</a:t>
            </a: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-US" sz="1700" noProof="0" dirty="0"/>
              <a:t>Annual success story/impact publication</a:t>
            </a:r>
          </a:p>
        </p:txBody>
      </p:sp>
      <p:sp>
        <p:nvSpPr>
          <p:cNvPr id="415" name="Google Shape;415;p35"/>
          <p:cNvSpPr txBox="1">
            <a:spLocks noGrp="1"/>
          </p:cNvSpPr>
          <p:nvPr>
            <p:ph type="title"/>
          </p:nvPr>
        </p:nvSpPr>
        <p:spPr>
          <a:xfrm>
            <a:off x="2579075" y="169150"/>
            <a:ext cx="5210100" cy="34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/>
              <a:t>Moving forward</a:t>
            </a:r>
          </a:p>
        </p:txBody>
      </p:sp>
      <p:sp>
        <p:nvSpPr>
          <p:cNvPr id="416" name="Google Shape;416;p35"/>
          <p:cNvSpPr txBox="1">
            <a:spLocks noGrp="1"/>
          </p:cNvSpPr>
          <p:nvPr>
            <p:ph type="subTitle" idx="2"/>
          </p:nvPr>
        </p:nvSpPr>
        <p:spPr>
          <a:xfrm>
            <a:off x="2579076" y="475958"/>
            <a:ext cx="4728900" cy="36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 noProof="0" dirty="0"/>
              <a:t>Feedback, Interest, Activity Plan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5001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36"/>
          <p:cNvSpPr txBox="1">
            <a:spLocks noGrp="1"/>
          </p:cNvSpPr>
          <p:nvPr>
            <p:ph type="title"/>
          </p:nvPr>
        </p:nvSpPr>
        <p:spPr>
          <a:xfrm>
            <a:off x="5524299" y="1147900"/>
            <a:ext cx="3620700" cy="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1900" noProof="0" dirty="0">
                <a:solidFill>
                  <a:srgbClr val="FFFFFF"/>
                </a:solidFill>
              </a:rPr>
              <a:t>Are you interested in joining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1900" noProof="0" dirty="0">
                <a:solidFill>
                  <a:srgbClr val="FFFFFF"/>
                </a:solidFill>
              </a:rPr>
              <a:t>the EGI Digital Innovation Hub? </a:t>
            </a:r>
            <a:br>
              <a:rPr lang="en-US" sz="1900" noProof="0" dirty="0">
                <a:solidFill>
                  <a:srgbClr val="FFFFFF"/>
                </a:solidFill>
              </a:rPr>
            </a:br>
            <a:br>
              <a:rPr lang="en-US" sz="1900" noProof="0" dirty="0">
                <a:solidFill>
                  <a:srgbClr val="FFFFFF"/>
                </a:solidFill>
              </a:rPr>
            </a:br>
            <a:r>
              <a:rPr lang="en-US" sz="1900" noProof="0" dirty="0">
                <a:solidFill>
                  <a:srgbClr val="FFFFFF"/>
                </a:solidFill>
              </a:rPr>
              <a:t>Send your expression of interest to: </a:t>
            </a:r>
            <a:r>
              <a:rPr lang="en-US" sz="1900" noProof="0" dirty="0" err="1">
                <a:solidFill>
                  <a:srgbClr val="FFFFFF"/>
                </a:solidFill>
              </a:rPr>
              <a:t>business@egi.eu</a:t>
            </a:r>
            <a:r>
              <a:rPr lang="en-US" sz="1900" noProof="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24" name="Google Shape;424;p36"/>
          <p:cNvSpPr txBox="1">
            <a:spLocks noGrp="1"/>
          </p:cNvSpPr>
          <p:nvPr>
            <p:ph type="title"/>
          </p:nvPr>
        </p:nvSpPr>
        <p:spPr>
          <a:xfrm>
            <a:off x="5842325" y="3417375"/>
            <a:ext cx="2639700" cy="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1900" noProof="0" dirty="0">
                <a:solidFill>
                  <a:srgbClr val="FFFFFF"/>
                </a:solidFill>
              </a:rPr>
              <a:t>Thank you :)</a:t>
            </a:r>
            <a:br>
              <a:rPr lang="en-US" sz="1900" noProof="0" dirty="0">
                <a:solidFill>
                  <a:srgbClr val="FFFFFF"/>
                </a:solidFill>
              </a:rPr>
            </a:br>
            <a:br>
              <a:rPr lang="en-US" sz="1900" noProof="0" dirty="0">
                <a:solidFill>
                  <a:srgbClr val="FFFFFF"/>
                </a:solidFill>
              </a:rPr>
            </a:br>
            <a:r>
              <a:rPr lang="en-US" sz="1500" b="0" noProof="0" dirty="0">
                <a:solidFill>
                  <a:srgbClr val="FFFFFF"/>
                </a:solidFill>
              </a:rPr>
              <a:t>Contacts: </a:t>
            </a:r>
            <a:r>
              <a:rPr lang="en-US" sz="1500" b="0" u="sng" noProof="0" dirty="0" err="1">
                <a:solidFill>
                  <a:schemeClr val="hlink"/>
                </a:solidFill>
                <a:hlinkClick r:id="rId4"/>
              </a:rPr>
              <a:t>sy.holsinger</a:t>
            </a:r>
            <a:r>
              <a:rPr lang="en-US" sz="1500" b="0" u="sng" noProof="0" dirty="0" err="1">
                <a:solidFill>
                  <a:schemeClr val="hlink"/>
                </a:solidFill>
                <a:hlinkClick r:id="rId4"/>
              </a:rPr>
              <a:t>@egi.eu</a:t>
            </a:r>
            <a:r>
              <a:rPr lang="en-US" sz="1500" b="0" noProof="0" dirty="0">
                <a:solidFill>
                  <a:srgbClr val="FFFFFF"/>
                </a:solidFill>
              </a:rPr>
              <a:t> 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1500" b="0" noProof="0" dirty="0">
                <a:solidFill>
                  <a:srgbClr val="FFFFFF"/>
                </a:solidFill>
              </a:rPr>
              <a:t>     @</a:t>
            </a:r>
            <a:r>
              <a:rPr lang="en-US" sz="1500" b="0" noProof="0" dirty="0" err="1">
                <a:solidFill>
                  <a:srgbClr val="FFFFFF"/>
                </a:solidFill>
              </a:rPr>
              <a:t>syholsinger</a:t>
            </a:r>
            <a:endParaRPr lang="en-US" sz="1500" b="0" noProof="0" dirty="0">
              <a:solidFill>
                <a:srgbClr val="FFFFFF"/>
              </a:solidFill>
            </a:endParaRPr>
          </a:p>
        </p:txBody>
      </p:sp>
      <p:pic>
        <p:nvPicPr>
          <p:cNvPr id="425" name="Google Shape;425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1475"/>
            <a:ext cx="1489600" cy="130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38983" y="4198645"/>
            <a:ext cx="211350" cy="21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6"/>
          <p:cNvSpPr txBox="1">
            <a:spLocks noGrp="1"/>
          </p:cNvSpPr>
          <p:nvPr>
            <p:ph type="body" idx="1"/>
          </p:nvPr>
        </p:nvSpPr>
        <p:spPr>
          <a:xfrm>
            <a:off x="194845" y="1014894"/>
            <a:ext cx="8754300" cy="319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spcBef>
                <a:spcPts val="750"/>
              </a:spcBef>
              <a:spcAft>
                <a:spcPts val="0"/>
              </a:spcAft>
              <a:buSzPts val="2300"/>
              <a:buChar char="•"/>
            </a:pPr>
            <a:r>
              <a:rPr lang="en-US" sz="2300" noProof="0" dirty="0"/>
              <a:t>Brief history</a:t>
            </a: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 noProof="0" dirty="0"/>
              <a:t>Value of working between industry and the public sector</a:t>
            </a: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 noProof="0" dirty="0"/>
              <a:t>Engagement results to date</a:t>
            </a: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 noProof="0" dirty="0"/>
              <a:t>Evolving landscape and opportunities</a:t>
            </a: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 noProof="0" dirty="0"/>
              <a:t>Industry Membership model (beta)</a:t>
            </a: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 noProof="0" dirty="0"/>
              <a:t>Actions and activities moving forward</a:t>
            </a:r>
          </a:p>
        </p:txBody>
      </p:sp>
      <p:sp>
        <p:nvSpPr>
          <p:cNvPr id="252" name="Google Shape;252;p26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/>
              <a:t>Outline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7"/>
          <p:cNvSpPr txBox="1">
            <a:spLocks noGrp="1"/>
          </p:cNvSpPr>
          <p:nvPr>
            <p:ph type="title"/>
          </p:nvPr>
        </p:nvSpPr>
        <p:spPr>
          <a:xfrm>
            <a:off x="2579075" y="169150"/>
            <a:ext cx="5093100" cy="34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/>
              <a:t>Brief History</a:t>
            </a:r>
          </a:p>
        </p:txBody>
      </p:sp>
      <p:sp>
        <p:nvSpPr>
          <p:cNvPr id="259" name="Google Shape;259;p27"/>
          <p:cNvSpPr txBox="1">
            <a:spLocks noGrp="1"/>
          </p:cNvSpPr>
          <p:nvPr>
            <p:ph type="subTitle" idx="2"/>
          </p:nvPr>
        </p:nvSpPr>
        <p:spPr>
          <a:xfrm>
            <a:off x="2579076" y="628358"/>
            <a:ext cx="4728900" cy="36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 noProof="0" dirty="0"/>
              <a:t>EGI and Business Engagement</a:t>
            </a:r>
          </a:p>
        </p:txBody>
      </p:sp>
      <p:grpSp>
        <p:nvGrpSpPr>
          <p:cNvPr id="260" name="Google Shape;260;p27"/>
          <p:cNvGrpSpPr/>
          <p:nvPr/>
        </p:nvGrpSpPr>
        <p:grpSpPr>
          <a:xfrm>
            <a:off x="3424877" y="1115270"/>
            <a:ext cx="1471669" cy="3717847"/>
            <a:chOff x="1409392" y="0"/>
            <a:chExt cx="1471669" cy="3717847"/>
          </a:xfrm>
        </p:grpSpPr>
        <p:sp>
          <p:nvSpPr>
            <p:cNvPr id="261" name="Google Shape;261;p27"/>
            <p:cNvSpPr/>
            <p:nvPr/>
          </p:nvSpPr>
          <p:spPr>
            <a:xfrm>
              <a:off x="1729361" y="0"/>
              <a:ext cx="1151700" cy="115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12" y="60000"/>
                  </a:moveTo>
                  <a:lnTo>
                    <a:pt x="8412" y="60000"/>
                  </a:lnTo>
                  <a:cubicBezTo>
                    <a:pt x="8412" y="32962"/>
                    <a:pt x="29287" y="10512"/>
                    <a:pt x="56254" y="8548"/>
                  </a:cubicBezTo>
                  <a:cubicBezTo>
                    <a:pt x="83220" y="6585"/>
                    <a:pt x="107127" y="25775"/>
                    <a:pt x="111044" y="52527"/>
                  </a:cubicBezTo>
                  <a:cubicBezTo>
                    <a:pt x="114960" y="79280"/>
                    <a:pt x="97557" y="104518"/>
                    <a:pt x="71160" y="110366"/>
                  </a:cubicBezTo>
                  <a:lnTo>
                    <a:pt x="70590" y="118429"/>
                  </a:lnTo>
                  <a:lnTo>
                    <a:pt x="56831" y="104888"/>
                  </a:lnTo>
                  <a:lnTo>
                    <a:pt x="72703" y="88504"/>
                  </a:lnTo>
                  <a:lnTo>
                    <a:pt x="72143" y="96442"/>
                  </a:lnTo>
                  <a:cubicBezTo>
                    <a:pt x="90760" y="90239"/>
                    <a:pt x="101708" y="71000"/>
                    <a:pt x="97532" y="51826"/>
                  </a:cubicBezTo>
                  <a:cubicBezTo>
                    <a:pt x="93357" y="32653"/>
                    <a:pt x="75400" y="19709"/>
                    <a:pt x="55890" y="21809"/>
                  </a:cubicBezTo>
                  <a:cubicBezTo>
                    <a:pt x="36379" y="23908"/>
                    <a:pt x="21588" y="40377"/>
                    <a:pt x="21588" y="60000"/>
                  </a:cubicBezTo>
                  <a:close/>
                </a:path>
              </a:pathLst>
            </a:custGeom>
            <a:gradFill>
              <a:gsLst>
                <a:gs pos="0">
                  <a:srgbClr val="5E697B"/>
                </a:gs>
                <a:gs pos="50000">
                  <a:srgbClr val="42536A"/>
                </a:gs>
                <a:gs pos="100000">
                  <a:srgbClr val="38495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7"/>
            <p:cNvSpPr/>
            <p:nvPr/>
          </p:nvSpPr>
          <p:spPr>
            <a:xfrm>
              <a:off x="1983651" y="417152"/>
              <a:ext cx="642600" cy="32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7"/>
            <p:cNvSpPr txBox="1"/>
            <p:nvPr/>
          </p:nvSpPr>
          <p:spPr>
            <a:xfrm>
              <a:off x="1983651" y="417152"/>
              <a:ext cx="642600" cy="32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fr-FR"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fr-FR" sz="2000">
                  <a:latin typeface="Calibri"/>
                  <a:ea typeface="Calibri"/>
                  <a:cs typeface="Calibri"/>
                  <a:sym typeface="Calibri"/>
                </a:rPr>
                <a:t>004</a:t>
              </a:r>
              <a:endParaRPr/>
            </a:p>
          </p:txBody>
        </p:sp>
        <p:sp>
          <p:nvSpPr>
            <p:cNvPr id="264" name="Google Shape;264;p27"/>
            <p:cNvSpPr/>
            <p:nvPr/>
          </p:nvSpPr>
          <p:spPr>
            <a:xfrm>
              <a:off x="1409392" y="661792"/>
              <a:ext cx="1151700" cy="115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478" y="23522"/>
                  </a:moveTo>
                  <a:lnTo>
                    <a:pt x="87161" y="32839"/>
                  </a:lnTo>
                  <a:lnTo>
                    <a:pt x="87161" y="32839"/>
                  </a:lnTo>
                  <a:cubicBezTo>
                    <a:pt x="75941" y="21618"/>
                    <a:pt x="58976" y="18452"/>
                    <a:pt x="44464" y="24870"/>
                  </a:cubicBezTo>
                  <a:cubicBezTo>
                    <a:pt x="29952" y="31288"/>
                    <a:pt x="20880" y="45969"/>
                    <a:pt x="21631" y="61819"/>
                  </a:cubicBezTo>
                  <a:cubicBezTo>
                    <a:pt x="22383" y="77669"/>
                    <a:pt x="32803" y="91426"/>
                    <a:pt x="47857" y="96442"/>
                  </a:cubicBezTo>
                  <a:lnTo>
                    <a:pt x="47297" y="88504"/>
                  </a:lnTo>
                  <a:lnTo>
                    <a:pt x="63169" y="104888"/>
                  </a:lnTo>
                  <a:lnTo>
                    <a:pt x="49410" y="118429"/>
                  </a:lnTo>
                  <a:lnTo>
                    <a:pt x="48840" y="110366"/>
                  </a:lnTo>
                  <a:cubicBezTo>
                    <a:pt x="27397" y="105615"/>
                    <a:pt x="11313" y="87808"/>
                    <a:pt x="8761" y="65993"/>
                  </a:cubicBezTo>
                  <a:cubicBezTo>
                    <a:pt x="6210" y="44178"/>
                    <a:pt x="17750" y="23140"/>
                    <a:pt x="37518" y="13568"/>
                  </a:cubicBezTo>
                  <a:cubicBezTo>
                    <a:pt x="57287" y="3997"/>
                    <a:pt x="80948" y="7991"/>
                    <a:pt x="96478" y="23522"/>
                  </a:cubicBezTo>
                  <a:close/>
                </a:path>
              </a:pathLst>
            </a:custGeom>
            <a:gradFill>
              <a:gsLst>
                <a:gs pos="0">
                  <a:srgbClr val="5E697B"/>
                </a:gs>
                <a:gs pos="50000">
                  <a:srgbClr val="42536A"/>
                </a:gs>
                <a:gs pos="100000">
                  <a:srgbClr val="38495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7"/>
            <p:cNvSpPr/>
            <p:nvPr/>
          </p:nvSpPr>
          <p:spPr>
            <a:xfrm>
              <a:off x="1662386" y="1080431"/>
              <a:ext cx="642600" cy="32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7"/>
            <p:cNvSpPr txBox="1"/>
            <p:nvPr/>
          </p:nvSpPr>
          <p:spPr>
            <a:xfrm>
              <a:off x="1662386" y="1080431"/>
              <a:ext cx="642600" cy="32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fr-FR"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201</a:t>
              </a:r>
              <a:r>
                <a:rPr lang="fr-FR" sz="2000"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  <p:sp>
          <p:nvSpPr>
            <p:cNvPr id="267" name="Google Shape;267;p27"/>
            <p:cNvSpPr/>
            <p:nvPr/>
          </p:nvSpPr>
          <p:spPr>
            <a:xfrm>
              <a:off x="1729361" y="1326558"/>
              <a:ext cx="1151700" cy="115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3522" y="23522"/>
                  </a:moveTo>
                  <a:lnTo>
                    <a:pt x="23522" y="23522"/>
                  </a:lnTo>
                  <a:cubicBezTo>
                    <a:pt x="39052" y="7991"/>
                    <a:pt x="62713" y="3997"/>
                    <a:pt x="82482" y="13568"/>
                  </a:cubicBezTo>
                  <a:cubicBezTo>
                    <a:pt x="102250" y="23140"/>
                    <a:pt x="113790" y="44178"/>
                    <a:pt x="111239" y="65993"/>
                  </a:cubicBezTo>
                  <a:cubicBezTo>
                    <a:pt x="108687" y="87808"/>
                    <a:pt x="92603" y="105615"/>
                    <a:pt x="71160" y="110366"/>
                  </a:cubicBezTo>
                  <a:lnTo>
                    <a:pt x="70590" y="118429"/>
                  </a:lnTo>
                  <a:lnTo>
                    <a:pt x="56831" y="104888"/>
                  </a:lnTo>
                  <a:lnTo>
                    <a:pt x="72703" y="88504"/>
                  </a:lnTo>
                  <a:lnTo>
                    <a:pt x="72143" y="96442"/>
                  </a:lnTo>
                  <a:cubicBezTo>
                    <a:pt x="87197" y="91426"/>
                    <a:pt x="97617" y="77669"/>
                    <a:pt x="98369" y="61819"/>
                  </a:cubicBezTo>
                  <a:cubicBezTo>
                    <a:pt x="99120" y="45969"/>
                    <a:pt x="90048" y="31288"/>
                    <a:pt x="75536" y="24870"/>
                  </a:cubicBezTo>
                  <a:cubicBezTo>
                    <a:pt x="61024" y="18452"/>
                    <a:pt x="44059" y="21618"/>
                    <a:pt x="32839" y="32839"/>
                  </a:cubicBezTo>
                  <a:close/>
                </a:path>
              </a:pathLst>
            </a:custGeom>
            <a:gradFill>
              <a:gsLst>
                <a:gs pos="0">
                  <a:srgbClr val="5E697B"/>
                </a:gs>
                <a:gs pos="50000">
                  <a:srgbClr val="42536A"/>
                </a:gs>
                <a:gs pos="100000">
                  <a:srgbClr val="38495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7"/>
            <p:cNvSpPr/>
            <p:nvPr/>
          </p:nvSpPr>
          <p:spPr>
            <a:xfrm>
              <a:off x="1983651" y="1743338"/>
              <a:ext cx="642600" cy="32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7"/>
            <p:cNvSpPr txBox="1"/>
            <p:nvPr/>
          </p:nvSpPr>
          <p:spPr>
            <a:xfrm>
              <a:off x="1983651" y="1743338"/>
              <a:ext cx="642600" cy="32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fr-FR"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2015</a:t>
              </a:r>
              <a:endParaRPr/>
            </a:p>
          </p:txBody>
        </p:sp>
        <p:sp>
          <p:nvSpPr>
            <p:cNvPr id="270" name="Google Shape;270;p27"/>
            <p:cNvSpPr/>
            <p:nvPr/>
          </p:nvSpPr>
          <p:spPr>
            <a:xfrm>
              <a:off x="1409392" y="1989465"/>
              <a:ext cx="1151700" cy="115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478" y="23522"/>
                  </a:moveTo>
                  <a:lnTo>
                    <a:pt x="87161" y="32839"/>
                  </a:lnTo>
                  <a:lnTo>
                    <a:pt x="87161" y="32839"/>
                  </a:lnTo>
                  <a:cubicBezTo>
                    <a:pt x="75941" y="21618"/>
                    <a:pt x="58976" y="18452"/>
                    <a:pt x="44464" y="24870"/>
                  </a:cubicBezTo>
                  <a:cubicBezTo>
                    <a:pt x="29952" y="31288"/>
                    <a:pt x="20880" y="45969"/>
                    <a:pt x="21631" y="61819"/>
                  </a:cubicBezTo>
                  <a:cubicBezTo>
                    <a:pt x="22383" y="77669"/>
                    <a:pt x="32803" y="91426"/>
                    <a:pt x="47857" y="96442"/>
                  </a:cubicBezTo>
                  <a:lnTo>
                    <a:pt x="47297" y="88504"/>
                  </a:lnTo>
                  <a:lnTo>
                    <a:pt x="63169" y="104888"/>
                  </a:lnTo>
                  <a:lnTo>
                    <a:pt x="49410" y="118429"/>
                  </a:lnTo>
                  <a:lnTo>
                    <a:pt x="48840" y="110366"/>
                  </a:lnTo>
                  <a:cubicBezTo>
                    <a:pt x="27397" y="105615"/>
                    <a:pt x="11313" y="87808"/>
                    <a:pt x="8761" y="65993"/>
                  </a:cubicBezTo>
                  <a:cubicBezTo>
                    <a:pt x="6210" y="44178"/>
                    <a:pt x="17750" y="23140"/>
                    <a:pt x="37518" y="13568"/>
                  </a:cubicBezTo>
                  <a:cubicBezTo>
                    <a:pt x="57287" y="3997"/>
                    <a:pt x="80948" y="7991"/>
                    <a:pt x="96478" y="23522"/>
                  </a:cubicBezTo>
                  <a:close/>
                </a:path>
              </a:pathLst>
            </a:custGeom>
            <a:gradFill>
              <a:gsLst>
                <a:gs pos="0">
                  <a:srgbClr val="5E697B"/>
                </a:gs>
                <a:gs pos="50000">
                  <a:srgbClr val="42536A"/>
                </a:gs>
                <a:gs pos="100000">
                  <a:srgbClr val="38495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7"/>
            <p:cNvSpPr/>
            <p:nvPr/>
          </p:nvSpPr>
          <p:spPr>
            <a:xfrm>
              <a:off x="1662386" y="2406618"/>
              <a:ext cx="642600" cy="32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7"/>
            <p:cNvSpPr txBox="1"/>
            <p:nvPr/>
          </p:nvSpPr>
          <p:spPr>
            <a:xfrm>
              <a:off x="1662386" y="2406618"/>
              <a:ext cx="642600" cy="32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fr-FR"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201</a:t>
              </a:r>
              <a:r>
                <a:rPr lang="fr-FR" sz="2000"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/>
            </a:p>
          </p:txBody>
        </p:sp>
        <p:sp>
          <p:nvSpPr>
            <p:cNvPr id="273" name="Google Shape;273;p27"/>
            <p:cNvSpPr/>
            <p:nvPr/>
          </p:nvSpPr>
          <p:spPr>
            <a:xfrm>
              <a:off x="1811244" y="2727847"/>
              <a:ext cx="989400" cy="990000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gradFill>
              <a:gsLst>
                <a:gs pos="0">
                  <a:srgbClr val="5E697B"/>
                </a:gs>
                <a:gs pos="50000">
                  <a:srgbClr val="42536A"/>
                </a:gs>
                <a:gs pos="100000">
                  <a:srgbClr val="38495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7"/>
            <p:cNvSpPr/>
            <p:nvPr/>
          </p:nvSpPr>
          <p:spPr>
            <a:xfrm>
              <a:off x="1983651" y="3069897"/>
              <a:ext cx="642600" cy="32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7"/>
            <p:cNvSpPr txBox="1"/>
            <p:nvPr/>
          </p:nvSpPr>
          <p:spPr>
            <a:xfrm>
              <a:off x="1983651" y="3069897"/>
              <a:ext cx="642600" cy="32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fr-FR" sz="2000">
                  <a:latin typeface="Calibri"/>
                  <a:ea typeface="Calibri"/>
                  <a:cs typeface="Calibri"/>
                  <a:sym typeface="Calibri"/>
                </a:rPr>
                <a:t>2020</a:t>
              </a:r>
              <a:endParaRPr/>
            </a:p>
          </p:txBody>
        </p:sp>
      </p:grpSp>
      <p:sp>
        <p:nvSpPr>
          <p:cNvPr id="276" name="Google Shape;276;p27"/>
          <p:cNvSpPr txBox="1"/>
          <p:nvPr/>
        </p:nvSpPr>
        <p:spPr>
          <a:xfrm>
            <a:off x="0" y="1917797"/>
            <a:ext cx="32334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EGI Business Model Development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450" marR="0" lvl="0" indent="-6345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•"/>
            </a:pPr>
            <a:r>
              <a:rPr lang="fr-FR" sz="1100">
                <a:latin typeface="Calibri"/>
                <a:ea typeface="Calibri"/>
                <a:cs typeface="Calibri"/>
                <a:sym typeface="Calibri"/>
              </a:rPr>
              <a:t>Sustainability Planning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63450" marR="0" lvl="0" indent="-63450" algn="r" rtl="0"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•"/>
            </a:pPr>
            <a:r>
              <a:rPr lang="fr-FR" sz="1100">
                <a:latin typeface="Calibri"/>
                <a:ea typeface="Calibri"/>
                <a:cs typeface="Calibri"/>
                <a:sym typeface="Calibri"/>
              </a:rPr>
              <a:t>Evolving the EGI Business Model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7"/>
          <p:cNvSpPr txBox="1"/>
          <p:nvPr/>
        </p:nvSpPr>
        <p:spPr>
          <a:xfrm>
            <a:off x="4996139" y="1363656"/>
            <a:ext cx="3685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EGEE Projects (2004-2009)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64800" marR="0" lvl="0" indent="-6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•"/>
            </a:pPr>
            <a:r>
              <a:rPr lang="fr-FR" sz="1100">
                <a:latin typeface="Calibri"/>
                <a:ea typeface="Calibri"/>
                <a:cs typeface="Calibri"/>
                <a:sym typeface="Calibri"/>
              </a:rPr>
              <a:t>Dedicated Programme for Business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64800" marR="0" lvl="0" indent="-6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•"/>
            </a:pPr>
            <a:r>
              <a:rPr lang="fr-FR" sz="1100">
                <a:latin typeface="Calibri"/>
                <a:ea typeface="Calibri"/>
                <a:cs typeface="Calibri"/>
                <a:sym typeface="Calibri"/>
              </a:rPr>
              <a:t>Business Forum and Business Associates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7"/>
          <p:cNvSpPr txBox="1"/>
          <p:nvPr/>
        </p:nvSpPr>
        <p:spPr>
          <a:xfrm>
            <a:off x="4996153" y="2712625"/>
            <a:ext cx="38112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EGI Business Engagement Programme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64800" marR="0" lvl="0" indent="-6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•"/>
            </a:pPr>
            <a:r>
              <a:rPr lang="fr-FR" sz="1100">
                <a:latin typeface="Calibri"/>
                <a:ea typeface="Calibri"/>
                <a:cs typeface="Calibri"/>
                <a:sym typeface="Calibri"/>
              </a:rPr>
              <a:t>Revised programme for Council adoption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64800" marR="0" lvl="0" indent="-64800" algn="l" rtl="0"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•"/>
            </a:pPr>
            <a:r>
              <a:rPr lang="fr-FR" sz="1100">
                <a:latin typeface="Calibri"/>
                <a:ea typeface="Calibri"/>
                <a:cs typeface="Calibri"/>
                <a:sym typeface="Calibri"/>
              </a:rPr>
              <a:t>Onboarding and use cases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7"/>
          <p:cNvSpPr txBox="1"/>
          <p:nvPr/>
        </p:nvSpPr>
        <p:spPr>
          <a:xfrm>
            <a:off x="860925" y="3381900"/>
            <a:ext cx="2372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Digital Innovation Hubs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64800" marR="0" lvl="0" indent="-6480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•"/>
            </a:pPr>
            <a:r>
              <a:rPr lang="fr-FR" sz="1100">
                <a:latin typeface="Calibri"/>
                <a:ea typeface="Calibri"/>
                <a:cs typeface="Calibri"/>
                <a:sym typeface="Calibri"/>
              </a:rPr>
              <a:t>Emerging concept for public-private partnerships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7"/>
          <p:cNvSpPr txBox="1"/>
          <p:nvPr/>
        </p:nvSpPr>
        <p:spPr>
          <a:xfrm>
            <a:off x="4996150" y="3975275"/>
            <a:ext cx="3903000" cy="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Membership Model for Industry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64800" marR="0" lvl="0" indent="-64800" algn="l" rtl="0"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•"/>
            </a:pPr>
            <a:r>
              <a:rPr lang="fr-FR" sz="1100">
                <a:latin typeface="Calibri"/>
                <a:ea typeface="Calibri"/>
                <a:cs typeface="Calibri"/>
                <a:sym typeface="Calibri"/>
              </a:rPr>
              <a:t>Evolving formal engagement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64800" marR="0" lvl="0" indent="-64800" algn="l" rtl="0"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•"/>
            </a:pPr>
            <a:r>
              <a:rPr lang="fr-FR" sz="1100">
                <a:latin typeface="Calibri"/>
                <a:ea typeface="Calibri"/>
                <a:cs typeface="Calibri"/>
                <a:sym typeface="Calibri"/>
              </a:rPr>
              <a:t>Testing fee-based mechanisms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8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/>
              <a:t>Engaging with the private sector</a:t>
            </a:r>
          </a:p>
        </p:txBody>
      </p:sp>
      <p:sp>
        <p:nvSpPr>
          <p:cNvPr id="287" name="Google Shape;287;p28"/>
          <p:cNvSpPr txBox="1">
            <a:spLocks noGrp="1"/>
          </p:cNvSpPr>
          <p:nvPr>
            <p:ph type="subTitle" idx="2"/>
          </p:nvPr>
        </p:nvSpPr>
        <p:spPr>
          <a:xfrm>
            <a:off x="2579076" y="628358"/>
            <a:ext cx="4728900" cy="36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 noProof="0" dirty="0"/>
              <a:t>From research to market – value chain</a:t>
            </a: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lang="en-US" noProof="0" dirty="0"/>
          </a:p>
        </p:txBody>
      </p:sp>
      <p:pic>
        <p:nvPicPr>
          <p:cNvPr id="288" name="Google Shape;28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1650" y="1152833"/>
            <a:ext cx="6696075" cy="36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9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/>
              <a:t>Value of Working with Industry</a:t>
            </a:r>
          </a:p>
        </p:txBody>
      </p:sp>
      <p:sp>
        <p:nvSpPr>
          <p:cNvPr id="295" name="Google Shape;295;p29"/>
          <p:cNvSpPr txBox="1">
            <a:spLocks noGrp="1"/>
          </p:cNvSpPr>
          <p:nvPr>
            <p:ph type="subTitle" idx="2"/>
          </p:nvPr>
        </p:nvSpPr>
        <p:spPr>
          <a:xfrm>
            <a:off x="2579076" y="475958"/>
            <a:ext cx="4728900" cy="36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 noProof="0" dirty="0"/>
              <a:t>For the EGI Federation</a:t>
            </a:r>
          </a:p>
        </p:txBody>
      </p:sp>
      <p:pic>
        <p:nvPicPr>
          <p:cNvPr id="296" name="Google Shape;29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16" y="1366800"/>
            <a:ext cx="1306679" cy="12553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97" name="Google Shape;297;p29"/>
          <p:cNvGraphicFramePr/>
          <p:nvPr/>
        </p:nvGraphicFramePr>
        <p:xfrm>
          <a:off x="1569400" y="1024425"/>
          <a:ext cx="3149250" cy="1644025"/>
        </p:xfrm>
        <a:graphic>
          <a:graphicData uri="http://schemas.openxmlformats.org/drawingml/2006/table">
            <a:tbl>
              <a:tblPr>
                <a:noFill/>
                <a:tableStyleId>{34654D27-A430-49F4-8525-35E83F4B54DE}</a:tableStyleId>
              </a:tblPr>
              <a:tblGrid>
                <a:gridCol w="314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44025">
                <a:tc>
                  <a:txBody>
                    <a:bodyPr/>
                    <a:lstStyle/>
                    <a:p>
                      <a:pPr marL="269999" lvl="0" indent="-256199" algn="just" rtl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Char char="●"/>
                      </a:pPr>
                      <a:r>
                        <a:rPr lang="fr-FR" sz="12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Acquire new knowledge and expertise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9999" lvl="0" indent="-256199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Char char="●"/>
                      </a:pPr>
                      <a:r>
                        <a:rPr lang="fr-FR" sz="12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Share skills and expertise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9999" lvl="0" indent="-256199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Char char="●"/>
                      </a:pPr>
                      <a:r>
                        <a:rPr lang="fr-FR" sz="12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Increase research innovation projects</a:t>
                      </a:r>
                      <a:r>
                        <a:rPr lang="fr-FR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2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outputs 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9999" lvl="0" indent="-256199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Char char="●"/>
                      </a:pPr>
                      <a:r>
                        <a:rPr lang="fr-FR" sz="12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Boost publications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67A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8" name="Google Shape;298;p29"/>
          <p:cNvSpPr txBox="1"/>
          <p:nvPr/>
        </p:nvSpPr>
        <p:spPr>
          <a:xfrm>
            <a:off x="-16401" y="1082550"/>
            <a:ext cx="17433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>
                <a:latin typeface="Calibri"/>
                <a:ea typeface="Calibri"/>
                <a:cs typeface="Calibri"/>
                <a:sym typeface="Calibri"/>
              </a:rPr>
              <a:t>Knowledge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/>
          </a:p>
        </p:txBody>
      </p:sp>
      <p:graphicFrame>
        <p:nvGraphicFramePr>
          <p:cNvPr id="299" name="Google Shape;299;p29"/>
          <p:cNvGraphicFramePr/>
          <p:nvPr/>
        </p:nvGraphicFramePr>
        <p:xfrm>
          <a:off x="1569400" y="3081825"/>
          <a:ext cx="3149250" cy="1644025"/>
        </p:xfrm>
        <a:graphic>
          <a:graphicData uri="http://schemas.openxmlformats.org/drawingml/2006/table">
            <a:tbl>
              <a:tblPr>
                <a:noFill/>
                <a:tableStyleId>{34654D27-A430-49F4-8525-35E83F4B54DE}</a:tableStyleId>
              </a:tblPr>
              <a:tblGrid>
                <a:gridCol w="314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44025">
                <a:tc>
                  <a:txBody>
                    <a:bodyPr/>
                    <a:lstStyle/>
                    <a:p>
                      <a:pPr marL="269999" lvl="0" indent="-256199" algn="just" rtl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Char char="●"/>
                      </a:pPr>
                      <a:r>
                        <a:rPr lang="fr-FR" sz="12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Obtain free licenses or discounts</a:t>
                      </a:r>
                      <a:endParaRPr sz="12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9999" lvl="0" indent="-256199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Char char="●"/>
                      </a:pPr>
                      <a:r>
                        <a:rPr lang="fr-FR" sz="12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Access new category of users</a:t>
                      </a:r>
                      <a:endParaRPr sz="12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9999" lvl="0" indent="-256199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Char char="●"/>
                      </a:pPr>
                      <a:r>
                        <a:rPr lang="fr-FR" sz="12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Expand the base of business sector partners</a:t>
                      </a:r>
                      <a:r>
                        <a:rPr lang="fr-FR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9999" lvl="0" indent="-256199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Char char="●"/>
                      </a:pPr>
                      <a:r>
                        <a:rPr lang="fr-FR" sz="12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Lead to revenue generation</a:t>
                      </a:r>
                      <a:endParaRPr sz="12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67A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0" name="Google Shape;300;p29"/>
          <p:cNvSpPr txBox="1"/>
          <p:nvPr/>
        </p:nvSpPr>
        <p:spPr>
          <a:xfrm>
            <a:off x="-16401" y="3139950"/>
            <a:ext cx="17433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>
                <a:latin typeface="Calibri"/>
                <a:ea typeface="Calibri"/>
                <a:cs typeface="Calibri"/>
                <a:sym typeface="Calibri"/>
              </a:rPr>
              <a:t>Business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/>
          </a:p>
        </p:txBody>
      </p:sp>
      <p:graphicFrame>
        <p:nvGraphicFramePr>
          <p:cNvPr id="301" name="Google Shape;301;p29"/>
          <p:cNvGraphicFramePr/>
          <p:nvPr/>
        </p:nvGraphicFramePr>
        <p:xfrm>
          <a:off x="6293800" y="1024425"/>
          <a:ext cx="2789300" cy="1644025"/>
        </p:xfrm>
        <a:graphic>
          <a:graphicData uri="http://schemas.openxmlformats.org/drawingml/2006/table">
            <a:tbl>
              <a:tblPr>
                <a:noFill/>
                <a:tableStyleId>{34654D27-A430-49F4-8525-35E83F4B54DE}</a:tableStyleId>
              </a:tblPr>
              <a:tblGrid>
                <a:gridCol w="278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44025">
                <a:tc>
                  <a:txBody>
                    <a:bodyPr/>
                    <a:lstStyle/>
                    <a:p>
                      <a:pPr marL="179999" lvl="0" indent="-256199" algn="just" rtl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Char char="●"/>
                      </a:pPr>
                      <a:r>
                        <a:rPr lang="fr-FR" sz="12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 complementary resources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9999" lvl="0" indent="-256199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Char char="●"/>
                      </a:pPr>
                      <a:r>
                        <a:rPr lang="fr-FR" sz="12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Improve technical services offered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9999" lvl="0" indent="-256199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Char char="●"/>
                      </a:pPr>
                      <a:r>
                        <a:rPr lang="fr-FR" sz="12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Offer a wider range of tailor-made products, services or solutions</a:t>
                      </a:r>
                      <a:endParaRPr sz="12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80000" marR="91425" marT="91425" marB="91425"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67A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2" name="Google Shape;302;p29"/>
          <p:cNvSpPr txBox="1"/>
          <p:nvPr/>
        </p:nvSpPr>
        <p:spPr>
          <a:xfrm>
            <a:off x="4707999" y="1082550"/>
            <a:ext cx="17433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>
                <a:latin typeface="Calibri"/>
                <a:ea typeface="Calibri"/>
                <a:cs typeface="Calibri"/>
                <a:sym typeface="Calibri"/>
              </a:rPr>
              <a:t>Service</a:t>
            </a:r>
            <a:endParaRPr/>
          </a:p>
        </p:txBody>
      </p:sp>
      <p:graphicFrame>
        <p:nvGraphicFramePr>
          <p:cNvPr id="303" name="Google Shape;303;p29"/>
          <p:cNvGraphicFramePr/>
          <p:nvPr/>
        </p:nvGraphicFramePr>
        <p:xfrm>
          <a:off x="6293800" y="3081825"/>
          <a:ext cx="2789300" cy="1644025"/>
        </p:xfrm>
        <a:graphic>
          <a:graphicData uri="http://schemas.openxmlformats.org/drawingml/2006/table">
            <a:tbl>
              <a:tblPr>
                <a:noFill/>
                <a:tableStyleId>{34654D27-A430-49F4-8525-35E83F4B54DE}</a:tableStyleId>
              </a:tblPr>
              <a:tblGrid>
                <a:gridCol w="278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44025">
                <a:tc>
                  <a:txBody>
                    <a:bodyPr/>
                    <a:lstStyle/>
                    <a:p>
                      <a:pPr marL="269999" lvl="0" indent="-256199" algn="just" rtl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Char char="●"/>
                      </a:pPr>
                      <a:r>
                        <a:rPr lang="fr-FR" sz="12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Support EC initiatives for supporting start-ups/SMEs</a:t>
                      </a:r>
                      <a:endParaRPr sz="12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9999" lvl="0" indent="-256199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Char char="●"/>
                      </a:pPr>
                      <a:r>
                        <a:rPr lang="fr-FR" sz="12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 part of the EGI mission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9999" lvl="0" indent="-256199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Char char="●"/>
                      </a:pPr>
                      <a:r>
                        <a:rPr lang="fr-FR" sz="12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Demonstrate the value of the EGI services</a:t>
                      </a:r>
                      <a:endParaRPr sz="12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67A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4" name="Google Shape;304;p29"/>
          <p:cNvSpPr txBox="1"/>
          <p:nvPr/>
        </p:nvSpPr>
        <p:spPr>
          <a:xfrm>
            <a:off x="4642449" y="3151325"/>
            <a:ext cx="17433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>
                <a:latin typeface="Calibri"/>
                <a:ea typeface="Calibri"/>
                <a:cs typeface="Calibri"/>
                <a:sym typeface="Calibri"/>
              </a:rPr>
              <a:t>Policy</a:t>
            </a:r>
            <a:endParaRPr/>
          </a:p>
        </p:txBody>
      </p:sp>
      <p:pic>
        <p:nvPicPr>
          <p:cNvPr id="305" name="Google Shape;30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350" y="3535076"/>
            <a:ext cx="1397888" cy="110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09262" y="1445413"/>
            <a:ext cx="1140775" cy="1105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97315" y="3485725"/>
            <a:ext cx="1033575" cy="103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0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/>
              <a:t>Roles and Value for Industry</a:t>
            </a:r>
          </a:p>
        </p:txBody>
      </p:sp>
      <p:sp>
        <p:nvSpPr>
          <p:cNvPr id="314" name="Google Shape;314;p30"/>
          <p:cNvSpPr txBox="1">
            <a:spLocks noGrp="1"/>
          </p:cNvSpPr>
          <p:nvPr>
            <p:ph type="subTitle" idx="2"/>
          </p:nvPr>
        </p:nvSpPr>
        <p:spPr>
          <a:xfrm>
            <a:off x="2579076" y="475958"/>
            <a:ext cx="4728900" cy="36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 noProof="0" dirty="0"/>
              <a:t>Working with the EGI Federation</a:t>
            </a:r>
          </a:p>
        </p:txBody>
      </p:sp>
      <p:sp>
        <p:nvSpPr>
          <p:cNvPr id="315" name="Google Shape;315;p30"/>
          <p:cNvSpPr txBox="1"/>
          <p:nvPr/>
        </p:nvSpPr>
        <p:spPr>
          <a:xfrm>
            <a:off x="5987750" y="2903200"/>
            <a:ext cx="2926366" cy="82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>
                <a:latin typeface="Calibri"/>
                <a:ea typeface="Calibri"/>
                <a:cs typeface="Calibri"/>
                <a:sym typeface="Calibri"/>
              </a:rPr>
              <a:t>Market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/>
          </a:p>
        </p:txBody>
      </p:sp>
      <p:grpSp>
        <p:nvGrpSpPr>
          <p:cNvPr id="316" name="Google Shape;316;p30"/>
          <p:cNvGrpSpPr/>
          <p:nvPr/>
        </p:nvGrpSpPr>
        <p:grpSpPr>
          <a:xfrm>
            <a:off x="239875" y="1118700"/>
            <a:ext cx="3899565" cy="1855800"/>
            <a:chOff x="273781" y="1370065"/>
            <a:chExt cx="5469236" cy="2670600"/>
          </a:xfrm>
        </p:grpSpPr>
        <p:sp>
          <p:nvSpPr>
            <p:cNvPr id="317" name="Google Shape;317;p30"/>
            <p:cNvSpPr txBox="1"/>
            <p:nvPr/>
          </p:nvSpPr>
          <p:spPr>
            <a:xfrm>
              <a:off x="1638717" y="1370065"/>
              <a:ext cx="4104300" cy="267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fr-FR"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Customer</a:t>
              </a:r>
              <a:endParaRPr/>
            </a:p>
            <a:p>
              <a:pPr marL="457200" marR="0" lvl="0" indent="-3175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SzPts val="1400"/>
                <a:buFont typeface="Calibri"/>
                <a:buChar char="●"/>
              </a:pPr>
              <a:r>
                <a:rPr lang="fr-FR">
                  <a:latin typeface="Calibri"/>
                  <a:ea typeface="Calibri"/>
                  <a:cs typeface="Calibri"/>
                  <a:sym typeface="Calibri"/>
                </a:rPr>
                <a:t>Access </a:t>
              </a:r>
              <a:r>
                <a:rPr lang="fr-FR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existing E</a:t>
              </a:r>
              <a:r>
                <a:rPr lang="fr-FR">
                  <a:latin typeface="Calibri"/>
                  <a:ea typeface="Calibri"/>
                  <a:cs typeface="Calibri"/>
                  <a:sym typeface="Calibri"/>
                </a:rPr>
                <a:t>GI</a:t>
              </a:r>
              <a:r>
                <a:rPr lang="fr-FR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services</a:t>
              </a: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lvl="0" indent="-3175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●"/>
              </a:pPr>
              <a:r>
                <a:rPr lang="fr-FR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Adopt new and innovative technologies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lvl="0" indent="-3175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●"/>
              </a:pPr>
              <a:r>
                <a:rPr lang="fr-FR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Reuse open research data sets, tools and applications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18" name="Google Shape;318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73781" y="2096872"/>
              <a:ext cx="1143000" cy="17653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9" name="Google Shape;319;p30"/>
          <p:cNvGrpSpPr/>
          <p:nvPr/>
        </p:nvGrpSpPr>
        <p:grpSpPr>
          <a:xfrm>
            <a:off x="4523558" y="1118699"/>
            <a:ext cx="4334944" cy="1818901"/>
            <a:chOff x="6281751" y="1370064"/>
            <a:chExt cx="6079865" cy="2617500"/>
          </a:xfrm>
        </p:grpSpPr>
        <p:sp>
          <p:nvSpPr>
            <p:cNvPr id="320" name="Google Shape;320;p30"/>
            <p:cNvSpPr txBox="1"/>
            <p:nvPr/>
          </p:nvSpPr>
          <p:spPr>
            <a:xfrm>
              <a:off x="8335316" y="1370064"/>
              <a:ext cx="4026300" cy="261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fr-FR"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Provider</a:t>
              </a:r>
              <a:endParaRPr/>
            </a:p>
            <a:p>
              <a:pPr marL="457200" marR="0" lvl="0" indent="-3175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SzPts val="1400"/>
                <a:buFont typeface="Calibri"/>
                <a:buChar char="●"/>
              </a:pPr>
              <a:r>
                <a:rPr lang="fr-FR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Offer services to</a:t>
              </a:r>
              <a:r>
                <a:rPr lang="fr-FR">
                  <a:latin typeface="Calibri"/>
                  <a:ea typeface="Calibri"/>
                  <a:cs typeface="Calibri"/>
                  <a:sym typeface="Calibri"/>
                </a:rPr>
                <a:t> or part of EGI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3175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Calibri"/>
                <a:buChar char="●"/>
              </a:pPr>
              <a:r>
                <a:rPr lang="fr-FR">
                  <a:latin typeface="Calibri"/>
                  <a:ea typeface="Calibri"/>
                  <a:cs typeface="Calibri"/>
                  <a:sym typeface="Calibri"/>
                </a:rPr>
                <a:t>Expand and strengthen the customer base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lvl="0" indent="-3175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Calibri"/>
                <a:buChar char="●"/>
              </a:pPr>
              <a:r>
                <a:rPr lang="fr-FR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Participate in the procurement framework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1" name="Google Shape;321;p3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81751" y="2011356"/>
              <a:ext cx="2078796" cy="16561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2" name="Google Shape;322;p30"/>
          <p:cNvGrpSpPr/>
          <p:nvPr/>
        </p:nvGrpSpPr>
        <p:grpSpPr>
          <a:xfrm>
            <a:off x="116150" y="2976175"/>
            <a:ext cx="4190187" cy="1951488"/>
            <a:chOff x="100253" y="4043075"/>
            <a:chExt cx="5876840" cy="2808300"/>
          </a:xfrm>
        </p:grpSpPr>
        <p:sp>
          <p:nvSpPr>
            <p:cNvPr id="323" name="Google Shape;323;p30"/>
            <p:cNvSpPr txBox="1"/>
            <p:nvPr/>
          </p:nvSpPr>
          <p:spPr>
            <a:xfrm>
              <a:off x="1672694" y="4043075"/>
              <a:ext cx="4304400" cy="28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fr-FR"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Partner</a:t>
              </a:r>
              <a:endParaRPr/>
            </a:p>
            <a:p>
              <a:pPr marL="457200" marR="0" lvl="0" indent="-3175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SzPts val="1400"/>
                <a:buFont typeface="Calibri"/>
                <a:buChar char="●"/>
              </a:pPr>
              <a:r>
                <a:rPr lang="fr-FR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Co-develop new products, services, </a:t>
              </a:r>
              <a:r>
                <a:rPr lang="fr-FR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solutions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3175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Calibri"/>
                <a:buChar char="●"/>
              </a:pPr>
              <a:r>
                <a:rPr lang="fr-FR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Contribute as a partner to proposals for funded projects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lvl="0" indent="-3175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●"/>
              </a:pPr>
              <a:r>
                <a:rPr lang="fr-FR">
                  <a:latin typeface="Calibri"/>
                  <a:ea typeface="Calibri"/>
                  <a:cs typeface="Calibri"/>
                  <a:sym typeface="Calibri"/>
                </a:rPr>
                <a:t>Team up with experts on distributed computing systems and an array of research domains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4" name="Google Shape;324;p3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0253" y="4710833"/>
              <a:ext cx="1862938" cy="17263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5" name="Google Shape;325;p30"/>
          <p:cNvSpPr txBox="1"/>
          <p:nvPr/>
        </p:nvSpPr>
        <p:spPr>
          <a:xfrm>
            <a:off x="5987750" y="3295800"/>
            <a:ext cx="3137400" cy="13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 visibility on a European and global scale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Network with an international community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direct input to shape future services of EGI for business opportunities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6" name="Google Shape;326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59476" y="3372113"/>
            <a:ext cx="1328276" cy="1191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2044" y="1374725"/>
            <a:ext cx="1827974" cy="591301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31"/>
          <p:cNvSpPr txBox="1">
            <a:spLocks noGrp="1"/>
          </p:cNvSpPr>
          <p:nvPr>
            <p:ph type="body" idx="1"/>
          </p:nvPr>
        </p:nvSpPr>
        <p:spPr>
          <a:xfrm>
            <a:off x="3154950" y="1040350"/>
            <a:ext cx="2834100" cy="51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 u="sng" noProof="0" dirty="0"/>
              <a:t>Use Cases and Pilots</a:t>
            </a:r>
          </a:p>
        </p:txBody>
      </p:sp>
      <p:sp>
        <p:nvSpPr>
          <p:cNvPr id="334" name="Google Shape;334;p31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/>
              <a:t>Business Engagement</a:t>
            </a:r>
          </a:p>
        </p:txBody>
      </p:sp>
      <p:sp>
        <p:nvSpPr>
          <p:cNvPr id="335" name="Google Shape;335;p31"/>
          <p:cNvSpPr txBox="1">
            <a:spLocks noGrp="1"/>
          </p:cNvSpPr>
          <p:nvPr>
            <p:ph type="subTitle" idx="2"/>
          </p:nvPr>
        </p:nvSpPr>
        <p:spPr>
          <a:xfrm>
            <a:off x="2579076" y="475958"/>
            <a:ext cx="4728900" cy="36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 noProof="0" dirty="0"/>
              <a:t>Results to date</a:t>
            </a:r>
          </a:p>
        </p:txBody>
      </p:sp>
      <p:sp>
        <p:nvSpPr>
          <p:cNvPr id="336" name="Google Shape;336;p31"/>
          <p:cNvSpPr txBox="1">
            <a:spLocks noGrp="1"/>
          </p:cNvSpPr>
          <p:nvPr>
            <p:ph type="body" idx="1"/>
          </p:nvPr>
        </p:nvSpPr>
        <p:spPr>
          <a:xfrm>
            <a:off x="849825" y="2901725"/>
            <a:ext cx="3133200" cy="51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 u="sng" noProof="0" dirty="0"/>
              <a:t>Partnerships and Providers</a:t>
            </a:r>
          </a:p>
        </p:txBody>
      </p:sp>
      <p:sp>
        <p:nvSpPr>
          <p:cNvPr id="337" name="Google Shape;337;p31"/>
          <p:cNvSpPr txBox="1">
            <a:spLocks noGrp="1"/>
          </p:cNvSpPr>
          <p:nvPr>
            <p:ph type="body" idx="1"/>
          </p:nvPr>
        </p:nvSpPr>
        <p:spPr>
          <a:xfrm>
            <a:off x="6152250" y="2889475"/>
            <a:ext cx="1955400" cy="51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 u="sng" noProof="0" dirty="0"/>
              <a:t>Projects</a:t>
            </a:r>
          </a:p>
        </p:txBody>
      </p:sp>
      <p:pic>
        <p:nvPicPr>
          <p:cNvPr id="338" name="Google Shape;33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779" y="3481000"/>
            <a:ext cx="1219246" cy="38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7588" y="4024948"/>
            <a:ext cx="572225" cy="77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70650" y="3416225"/>
            <a:ext cx="913274" cy="64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51751" y="1651925"/>
            <a:ext cx="1738800" cy="1063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53501" y="1710699"/>
            <a:ext cx="1325840" cy="106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3511" y="1673687"/>
            <a:ext cx="845888" cy="118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121850" y="3372275"/>
            <a:ext cx="613150" cy="64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882151" y="3491550"/>
            <a:ext cx="845900" cy="597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3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054775" y="3489762"/>
            <a:ext cx="795600" cy="498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3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551300" y="4277675"/>
            <a:ext cx="1118250" cy="264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3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893442" y="4110163"/>
            <a:ext cx="1118255" cy="44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3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005696" y="4256750"/>
            <a:ext cx="1336342" cy="3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3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051425" y="4702637"/>
            <a:ext cx="1443800" cy="38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31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223476" y="1692388"/>
            <a:ext cx="1827968" cy="1211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1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202919" y="1658484"/>
            <a:ext cx="1738808" cy="1211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1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375525" y="3993225"/>
            <a:ext cx="795600" cy="521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1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2579068" y="3830780"/>
            <a:ext cx="845900" cy="84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1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2368613" y="3401438"/>
            <a:ext cx="1027337" cy="52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1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2965125" y="4615668"/>
            <a:ext cx="952400" cy="460907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31"/>
          <p:cNvSpPr txBox="1"/>
          <p:nvPr/>
        </p:nvSpPr>
        <p:spPr>
          <a:xfrm>
            <a:off x="7366225" y="4524275"/>
            <a:ext cx="1738800" cy="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00"/>
              <a:t>*several others to start in 2021</a:t>
            </a:r>
            <a:endParaRPr sz="9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2"/>
          <p:cNvSpPr txBox="1">
            <a:spLocks noGrp="1"/>
          </p:cNvSpPr>
          <p:nvPr>
            <p:ph type="body" idx="1"/>
          </p:nvPr>
        </p:nvSpPr>
        <p:spPr>
          <a:xfrm>
            <a:off x="174150" y="951625"/>
            <a:ext cx="6551100" cy="3958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" noProof="0" dirty="0"/>
          </a:p>
          <a:p>
            <a:pPr marL="457200" lvl="0" indent="-33020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-US" sz="1600" noProof="0" dirty="0"/>
              <a:t>The DIH concept/term is increasing in popularity as the means for describing public-private partnerships</a:t>
            </a: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-US" sz="1400" noProof="0" dirty="0"/>
              <a:t>Improves communications and marketing; also more concrete/tangible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 sz="1600" noProof="0" dirty="0"/>
              <a:t>Re-branding EGI Business Engagement </a:t>
            </a:r>
            <a:r>
              <a:rPr lang="en-US" sz="1600" noProof="0" dirty="0" err="1"/>
              <a:t>Programme</a:t>
            </a:r>
            <a:r>
              <a:rPr lang="en-US" sz="1600" noProof="0" dirty="0"/>
              <a:t> as an EGI DIH</a:t>
            </a: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</a:pPr>
            <a:r>
              <a:rPr lang="en-US" sz="1400" noProof="0" dirty="0"/>
              <a:t>Separate EGI business activities and the “EOSC DIH”</a:t>
            </a: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-US" sz="1400" noProof="0" dirty="0"/>
              <a:t>Clearer mechanism for industry to join EGI not connected to its governance</a:t>
            </a: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-US" sz="1600" noProof="0" dirty="0"/>
              <a:t>Funding opportunities</a:t>
            </a: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-US" sz="1400" u="sng" noProof="0" dirty="0">
                <a:solidFill>
                  <a:schemeClr val="hlink"/>
                </a:solidFill>
                <a:hlinkClick r:id="rId3"/>
              </a:rPr>
              <a:t>Future Financial Framework (2021-2027)</a:t>
            </a:r>
            <a:r>
              <a:rPr lang="en-US" sz="1400" noProof="0" dirty="0"/>
              <a:t>: European Digital Innovation Hubs in Digital Europe </a:t>
            </a:r>
            <a:r>
              <a:rPr lang="en-US" sz="1400" noProof="0" dirty="0" err="1"/>
              <a:t>Programme</a:t>
            </a:r>
            <a:r>
              <a:rPr lang="en-US" sz="1400" noProof="0" dirty="0"/>
              <a:t> + </a:t>
            </a:r>
            <a:r>
              <a:rPr lang="en-US" sz="1400" u="sng" noProof="0" dirty="0">
                <a:solidFill>
                  <a:schemeClr val="hlink"/>
                </a:solidFill>
                <a:hlinkClick r:id="rId4"/>
              </a:rPr>
              <a:t>Country contact points established for EDIHs</a:t>
            </a:r>
            <a:endParaRPr lang="en-US" sz="1400" noProof="0" dirty="0"/>
          </a:p>
          <a:p>
            <a: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</a:pPr>
            <a:r>
              <a:rPr lang="en-US" sz="1400" noProof="0" dirty="0"/>
              <a:t>No blocking issues to register in the </a:t>
            </a:r>
            <a:r>
              <a:rPr lang="en-US" sz="1400" u="sng" noProof="0" dirty="0">
                <a:solidFill>
                  <a:schemeClr val="hlink"/>
                </a:solidFill>
                <a:hlinkClick r:id="rId5"/>
              </a:rPr>
              <a:t>EC DIH Catalogue</a:t>
            </a:r>
            <a:endParaRPr lang="en-US" sz="1400" noProof="0" dirty="0"/>
          </a:p>
          <a:p>
            <a: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</a:pPr>
            <a:r>
              <a:rPr lang="en-US" sz="1400" noProof="0" dirty="0"/>
              <a:t>Apply for project funding for EGI under the DIH umbrella + increase local engagement</a:t>
            </a: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400" noProof="0" dirty="0"/>
              <a:t>Paid service provisioning</a:t>
            </a:r>
          </a:p>
          <a:p>
            <a: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 sz="1400" noProof="0" dirty="0"/>
              <a:t>Join pool of providers to support paid use cases</a:t>
            </a:r>
          </a:p>
        </p:txBody>
      </p:sp>
      <p:pic>
        <p:nvPicPr>
          <p:cNvPr id="363" name="Google Shape;363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41175" y="1891000"/>
            <a:ext cx="2051350" cy="107852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32"/>
          <p:cNvSpPr txBox="1"/>
          <p:nvPr/>
        </p:nvSpPr>
        <p:spPr>
          <a:xfrm>
            <a:off x="2579075" y="169150"/>
            <a:ext cx="42621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500" b="1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Evolving Landscape</a:t>
            </a:r>
            <a:endParaRPr sz="2500" b="1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32"/>
          <p:cNvSpPr txBox="1"/>
          <p:nvPr/>
        </p:nvSpPr>
        <p:spPr>
          <a:xfrm>
            <a:off x="2579075" y="475950"/>
            <a:ext cx="591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fr-FR" sz="20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Digital Innovation Hubs and Paid Service Provisioning</a:t>
            </a:r>
            <a:endParaRPr sz="2000" i="1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6" name="Google Shape;366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41175" y="1178963"/>
            <a:ext cx="2248325" cy="432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79559" y="3248725"/>
            <a:ext cx="1771551" cy="82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3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/>
              <a:t>EGI Governance Bodies</a:t>
            </a:r>
          </a:p>
        </p:txBody>
      </p:sp>
      <p:sp>
        <p:nvSpPr>
          <p:cNvPr id="374" name="Google Shape;374;p33"/>
          <p:cNvSpPr txBox="1">
            <a:spLocks noGrp="1"/>
          </p:cNvSpPr>
          <p:nvPr>
            <p:ph type="subTitle" idx="2"/>
          </p:nvPr>
        </p:nvSpPr>
        <p:spPr>
          <a:xfrm>
            <a:off x="2579076" y="628358"/>
            <a:ext cx="4728900" cy="36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 noProof="0" dirty="0"/>
              <a:t>Relations with EGI DIH</a:t>
            </a:r>
          </a:p>
        </p:txBody>
      </p:sp>
      <p:grpSp>
        <p:nvGrpSpPr>
          <p:cNvPr id="375" name="Google Shape;375;p33"/>
          <p:cNvGrpSpPr/>
          <p:nvPr/>
        </p:nvGrpSpPr>
        <p:grpSpPr>
          <a:xfrm>
            <a:off x="309866" y="1219125"/>
            <a:ext cx="8478306" cy="3293613"/>
            <a:chOff x="545902" y="1330608"/>
            <a:chExt cx="10090819" cy="4809598"/>
          </a:xfrm>
        </p:grpSpPr>
        <p:sp>
          <p:nvSpPr>
            <p:cNvPr id="376" name="Google Shape;376;p33"/>
            <p:cNvSpPr/>
            <p:nvPr/>
          </p:nvSpPr>
          <p:spPr>
            <a:xfrm>
              <a:off x="3143672" y="1330608"/>
              <a:ext cx="7344900" cy="442200"/>
            </a:xfrm>
            <a:prstGeom prst="roundRect">
              <a:avLst>
                <a:gd name="adj" fmla="val 16667"/>
              </a:avLst>
            </a:prstGeom>
            <a:solidFill>
              <a:srgbClr val="A5A5A5"/>
            </a:solidFill>
            <a:ln w="12700" cap="flat" cmpd="sng">
              <a:solidFill>
                <a:srgbClr val="78787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9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EGI Council</a:t>
              </a:r>
              <a:endParaRPr sz="1900"/>
            </a:p>
          </p:txBody>
        </p:sp>
        <p:sp>
          <p:nvSpPr>
            <p:cNvPr id="377" name="Google Shape;377;p33"/>
            <p:cNvSpPr/>
            <p:nvPr/>
          </p:nvSpPr>
          <p:spPr>
            <a:xfrm>
              <a:off x="3143672" y="1854984"/>
              <a:ext cx="7370100" cy="421800"/>
            </a:xfrm>
            <a:prstGeom prst="roundRect">
              <a:avLst>
                <a:gd name="adj" fmla="val 16667"/>
              </a:avLst>
            </a:prstGeom>
            <a:solidFill>
              <a:srgbClr val="A5A5A5"/>
            </a:solidFill>
            <a:ln w="12700" cap="flat" cmpd="sng">
              <a:solidFill>
                <a:srgbClr val="78787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9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EGI Executive Board</a:t>
              </a:r>
              <a:endParaRPr sz="1900"/>
            </a:p>
          </p:txBody>
        </p:sp>
        <p:sp>
          <p:nvSpPr>
            <p:cNvPr id="378" name="Google Shape;378;p33"/>
            <p:cNvSpPr/>
            <p:nvPr/>
          </p:nvSpPr>
          <p:spPr>
            <a:xfrm>
              <a:off x="545902" y="1340775"/>
              <a:ext cx="2309700" cy="936000"/>
            </a:xfrm>
            <a:prstGeom prst="roundRect">
              <a:avLst>
                <a:gd name="adj" fmla="val 16667"/>
              </a:avLst>
            </a:prstGeom>
            <a:solidFill>
              <a:srgbClr val="70AD47"/>
            </a:solidFill>
            <a:ln w="12700" cap="flat" cmpd="sng">
              <a:solidFill>
                <a:srgbClr val="517E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SIB </a:t>
              </a:r>
              <a:endParaRPr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(Strategy and Innovation Board)</a:t>
              </a:r>
              <a:endParaRPr sz="1500"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9" name="Google Shape;379;p33"/>
            <p:cNvGrpSpPr/>
            <p:nvPr/>
          </p:nvGrpSpPr>
          <p:grpSpPr>
            <a:xfrm>
              <a:off x="2987001" y="2585506"/>
              <a:ext cx="7649720" cy="3554700"/>
              <a:chOff x="4113" y="0"/>
              <a:chExt cx="7649720" cy="3554700"/>
            </a:xfrm>
          </p:grpSpPr>
          <p:sp>
            <p:nvSpPr>
              <p:cNvPr id="380" name="Google Shape;380;p33"/>
              <p:cNvSpPr/>
              <p:nvPr/>
            </p:nvSpPr>
            <p:spPr>
              <a:xfrm>
                <a:off x="4113" y="0"/>
                <a:ext cx="1443300" cy="3554700"/>
              </a:xfrm>
              <a:prstGeom prst="roundRect">
                <a:avLst>
                  <a:gd name="adj" fmla="val 10000"/>
                </a:avLst>
              </a:prstGeom>
              <a:solidFill>
                <a:srgbClr val="F7D5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sp>
            <p:nvSpPr>
              <p:cNvPr id="381" name="Google Shape;381;p33"/>
              <p:cNvSpPr txBox="1"/>
              <p:nvPr/>
            </p:nvSpPr>
            <p:spPr>
              <a:xfrm>
                <a:off x="4113" y="0"/>
                <a:ext cx="1443300" cy="106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80000" tIns="80000" rIns="80000" bIns="80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00"/>
                  <a:buFont typeface="Calibri"/>
                  <a:buNone/>
                </a:pPr>
                <a:r>
                  <a:rPr lang="fr-FR" sz="1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Services &amp; Solutions</a:t>
                </a:r>
                <a:endParaRPr sz="600"/>
              </a:p>
            </p:txBody>
          </p:sp>
          <p:sp>
            <p:nvSpPr>
              <p:cNvPr id="382" name="Google Shape;382;p33"/>
              <p:cNvSpPr/>
              <p:nvPr/>
            </p:nvSpPr>
            <p:spPr>
              <a:xfrm>
                <a:off x="84887" y="1029094"/>
                <a:ext cx="1270200" cy="1510800"/>
              </a:xfrm>
              <a:prstGeom prst="roundRect">
                <a:avLst>
                  <a:gd name="adj" fmla="val 10000"/>
                </a:avLst>
              </a:prstGeom>
              <a:solidFill>
                <a:srgbClr val="ED7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FR" sz="11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SSB </a:t>
                </a:r>
                <a:endParaRPr sz="11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FR" sz="11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(Service and Solutions Board)</a:t>
                </a:r>
                <a:endParaRPr sz="600"/>
              </a:p>
            </p:txBody>
          </p:sp>
          <p:sp>
            <p:nvSpPr>
              <p:cNvPr id="383" name="Google Shape;383;p33"/>
              <p:cNvSpPr/>
              <p:nvPr/>
            </p:nvSpPr>
            <p:spPr>
              <a:xfrm>
                <a:off x="1555718" y="0"/>
                <a:ext cx="1443300" cy="3554700"/>
              </a:xfrm>
              <a:prstGeom prst="roundRect">
                <a:avLst>
                  <a:gd name="adj" fmla="val 10000"/>
                </a:avLst>
              </a:prstGeom>
              <a:solidFill>
                <a:srgbClr val="F7D5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sp>
            <p:nvSpPr>
              <p:cNvPr id="384" name="Google Shape;384;p33"/>
              <p:cNvSpPr txBox="1"/>
              <p:nvPr/>
            </p:nvSpPr>
            <p:spPr>
              <a:xfrm>
                <a:off x="1555718" y="0"/>
                <a:ext cx="1443300" cy="106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80000" tIns="80000" rIns="80000" bIns="80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00"/>
                  <a:buFont typeface="Calibri"/>
                  <a:buNone/>
                </a:pPr>
                <a:r>
                  <a:rPr lang="fr-FR" sz="1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Technology</a:t>
                </a:r>
                <a:endParaRPr sz="600"/>
              </a:p>
            </p:txBody>
          </p:sp>
          <p:sp>
            <p:nvSpPr>
              <p:cNvPr id="385" name="Google Shape;385;p33"/>
              <p:cNvSpPr/>
              <p:nvPr/>
            </p:nvSpPr>
            <p:spPr>
              <a:xfrm>
                <a:off x="3107323" y="0"/>
                <a:ext cx="1443300" cy="3554700"/>
              </a:xfrm>
              <a:prstGeom prst="roundRect">
                <a:avLst>
                  <a:gd name="adj" fmla="val 10000"/>
                </a:avLst>
              </a:prstGeom>
              <a:solidFill>
                <a:srgbClr val="F7D5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sp>
            <p:nvSpPr>
              <p:cNvPr id="386" name="Google Shape;386;p33"/>
              <p:cNvSpPr/>
              <p:nvPr/>
            </p:nvSpPr>
            <p:spPr>
              <a:xfrm>
                <a:off x="4658928" y="0"/>
                <a:ext cx="1443300" cy="3554700"/>
              </a:xfrm>
              <a:prstGeom prst="roundRect">
                <a:avLst>
                  <a:gd name="adj" fmla="val 10000"/>
                </a:avLst>
              </a:prstGeom>
              <a:solidFill>
                <a:srgbClr val="F7D5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sp>
            <p:nvSpPr>
              <p:cNvPr id="387" name="Google Shape;387;p33"/>
              <p:cNvSpPr txBox="1"/>
              <p:nvPr/>
            </p:nvSpPr>
            <p:spPr>
              <a:xfrm>
                <a:off x="4658928" y="0"/>
                <a:ext cx="1443300" cy="106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80000" tIns="80000" rIns="80000" bIns="80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00"/>
                  <a:buFont typeface="Calibri"/>
                  <a:buNone/>
                </a:pPr>
                <a:r>
                  <a:rPr lang="fr-FR" sz="1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Operations</a:t>
                </a:r>
                <a:endParaRPr sz="13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" name="Google Shape;388;p33"/>
              <p:cNvSpPr/>
              <p:nvPr/>
            </p:nvSpPr>
            <p:spPr>
              <a:xfrm>
                <a:off x="6210533" y="0"/>
                <a:ext cx="1443300" cy="3554700"/>
              </a:xfrm>
              <a:prstGeom prst="roundRect">
                <a:avLst>
                  <a:gd name="adj" fmla="val 10000"/>
                </a:avLst>
              </a:prstGeom>
              <a:solidFill>
                <a:srgbClr val="F7D5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sp>
            <p:nvSpPr>
              <p:cNvPr id="389" name="Google Shape;389;p33"/>
              <p:cNvSpPr txBox="1"/>
              <p:nvPr/>
            </p:nvSpPr>
            <p:spPr>
              <a:xfrm>
                <a:off x="6210533" y="0"/>
                <a:ext cx="1443300" cy="106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80000" tIns="80000" rIns="80000" bIns="80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00"/>
                  <a:buFont typeface="Calibri"/>
                  <a:buNone/>
                </a:pPr>
                <a:r>
                  <a:rPr lang="fr-FR" sz="1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Users</a:t>
                </a:r>
                <a:endParaRPr sz="600"/>
              </a:p>
            </p:txBody>
          </p:sp>
          <p:sp>
            <p:nvSpPr>
              <p:cNvPr id="390" name="Google Shape;390;p33"/>
              <p:cNvSpPr txBox="1"/>
              <p:nvPr/>
            </p:nvSpPr>
            <p:spPr>
              <a:xfrm>
                <a:off x="3107323" y="0"/>
                <a:ext cx="1443300" cy="106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80000" tIns="80000" rIns="80000" bIns="80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00"/>
                  <a:buFont typeface="Calibri"/>
                  <a:buNone/>
                </a:pPr>
                <a:r>
                  <a:rPr lang="fr-FR" sz="1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Security</a:t>
                </a:r>
                <a:endParaRPr sz="600"/>
              </a:p>
            </p:txBody>
          </p:sp>
        </p:grpSp>
        <p:sp>
          <p:nvSpPr>
            <p:cNvPr id="391" name="Google Shape;391;p33"/>
            <p:cNvSpPr/>
            <p:nvPr/>
          </p:nvSpPr>
          <p:spPr>
            <a:xfrm>
              <a:off x="4592250" y="3607450"/>
              <a:ext cx="1343100" cy="1510800"/>
            </a:xfrm>
            <a:prstGeom prst="roundRect">
              <a:avLst>
                <a:gd name="adj" fmla="val 10000"/>
              </a:avLst>
            </a:pr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TCB</a:t>
              </a:r>
              <a:endPara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(Technology Coordination Board)</a:t>
              </a:r>
              <a:endParaRPr sz="600"/>
            </a:p>
          </p:txBody>
        </p:sp>
        <p:sp>
          <p:nvSpPr>
            <p:cNvPr id="392" name="Google Shape;392;p33"/>
            <p:cNvSpPr/>
            <p:nvPr/>
          </p:nvSpPr>
          <p:spPr>
            <a:xfrm>
              <a:off x="6176763" y="3607450"/>
              <a:ext cx="1270200" cy="1510800"/>
            </a:xfrm>
            <a:prstGeom prst="roundRect">
              <a:avLst>
                <a:gd name="adj" fmla="val 10000"/>
              </a:avLst>
            </a:pr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SPG</a:t>
              </a:r>
              <a:endPara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(Security Policy Group)</a:t>
              </a:r>
              <a:endParaRPr sz="600"/>
            </a:p>
          </p:txBody>
        </p:sp>
        <p:sp>
          <p:nvSpPr>
            <p:cNvPr id="393" name="Google Shape;393;p33"/>
            <p:cNvSpPr/>
            <p:nvPr/>
          </p:nvSpPr>
          <p:spPr>
            <a:xfrm>
              <a:off x="7761300" y="3607450"/>
              <a:ext cx="1270200" cy="1510800"/>
            </a:xfrm>
            <a:prstGeom prst="roundRect">
              <a:avLst>
                <a:gd name="adj" fmla="val 10000"/>
              </a:avLst>
            </a:pr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OMB </a:t>
              </a:r>
              <a:endPara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(Operations Management Board)</a:t>
              </a:r>
              <a:endParaRPr sz="600"/>
            </a:p>
          </p:txBody>
        </p:sp>
        <p:sp>
          <p:nvSpPr>
            <p:cNvPr id="394" name="Google Shape;394;p33"/>
            <p:cNvSpPr/>
            <p:nvPr/>
          </p:nvSpPr>
          <p:spPr>
            <a:xfrm>
              <a:off x="9298775" y="3607450"/>
              <a:ext cx="1270200" cy="1510800"/>
            </a:xfrm>
            <a:prstGeom prst="roundRect">
              <a:avLst>
                <a:gd name="adj" fmla="val 10000"/>
              </a:avLst>
            </a:pr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UCB </a:t>
              </a:r>
              <a:endPara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(User Community Board)</a:t>
              </a:r>
              <a:endParaRPr sz="600"/>
            </a:p>
          </p:txBody>
        </p:sp>
        <p:sp>
          <p:nvSpPr>
            <p:cNvPr id="395" name="Google Shape;395;p33"/>
            <p:cNvSpPr/>
            <p:nvPr/>
          </p:nvSpPr>
          <p:spPr>
            <a:xfrm>
              <a:off x="628075" y="2997400"/>
              <a:ext cx="2028900" cy="2730900"/>
            </a:xfrm>
            <a:prstGeom prst="roundRect">
              <a:avLst>
                <a:gd name="adj" fmla="val 16667"/>
              </a:avLst>
            </a:prstGeom>
            <a:solidFill>
              <a:srgbClr val="C9DAF8"/>
            </a:solidFill>
            <a:ln w="38100" cap="flat" cmpd="sng">
              <a:solidFill>
                <a:srgbClr val="44546A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300">
                  <a:latin typeface="Calibri"/>
                  <a:ea typeface="Calibri"/>
                  <a:cs typeface="Calibri"/>
                  <a:sym typeface="Calibri"/>
                </a:rPr>
                <a:t>Industry</a:t>
              </a:r>
              <a:endParaRPr sz="13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33"/>
            <p:cNvSpPr/>
            <p:nvPr/>
          </p:nvSpPr>
          <p:spPr>
            <a:xfrm>
              <a:off x="782725" y="3702625"/>
              <a:ext cx="1719600" cy="1415700"/>
            </a:xfrm>
            <a:prstGeom prst="roundRect">
              <a:avLst>
                <a:gd name="adj" fmla="val 16667"/>
              </a:avLst>
            </a:prstGeom>
            <a:solidFill>
              <a:srgbClr val="4472C4"/>
            </a:solidFill>
            <a:ln w="38100" cap="flat" cmpd="sng">
              <a:solidFill>
                <a:srgbClr val="44546A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3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DIH</a:t>
              </a:r>
              <a:endParaRPr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3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(Digital Innovation Hub)</a:t>
              </a:r>
              <a:endParaRPr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HOM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889</Words>
  <Application>Microsoft Macintosh PowerPoint</Application>
  <PresentationFormat>On-screen Show (16:9)</PresentationFormat>
  <Paragraphs>209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Courier New</vt:lpstr>
      <vt:lpstr>Calibri</vt:lpstr>
      <vt:lpstr>Arial</vt:lpstr>
      <vt:lpstr>Noto Sans Symbols</vt:lpstr>
      <vt:lpstr>HOME</vt:lpstr>
      <vt:lpstr>CONTENT</vt:lpstr>
      <vt:lpstr>Establishing a Membership Model for Industry</vt:lpstr>
      <vt:lpstr>Outline</vt:lpstr>
      <vt:lpstr>Brief History</vt:lpstr>
      <vt:lpstr>Engaging with the private sector</vt:lpstr>
      <vt:lpstr>Value of Working with Industry</vt:lpstr>
      <vt:lpstr>Roles and Value for Industry</vt:lpstr>
      <vt:lpstr>Business Engagement</vt:lpstr>
      <vt:lpstr>PowerPoint Presentation</vt:lpstr>
      <vt:lpstr>EGI Governance Bodies</vt:lpstr>
      <vt:lpstr>EGI Industry Membership Model</vt:lpstr>
      <vt:lpstr>Moving forward</vt:lpstr>
      <vt:lpstr>Are you interested in joining the EGI Digital Innovation Hub?   Send your expression of interest to: business@egi.eu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Sy Holsinger</cp:lastModifiedBy>
  <cp:revision>3</cp:revision>
  <dcterms:modified xsi:type="dcterms:W3CDTF">2020-11-02T09:52:18Z</dcterms:modified>
</cp:coreProperties>
</file>