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Nuni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78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35" roundtripDataSignature="AMtx7mjY0zaZYtRW2xQ4o0Tykg3Oam+k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78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Nunito-italic.fntdata"/><Relationship Id="rId10" Type="http://schemas.openxmlformats.org/officeDocument/2006/relationships/slide" Target="slides/slide4.xml"/><Relationship Id="rId32" Type="http://schemas.openxmlformats.org/officeDocument/2006/relationships/font" Target="fonts/Nunito-bold.fntdata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690fefc09_0_2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690fefc09_0_2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a690fefc09_0_2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67bb729d7_7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67bb729d7_7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a67bb729d7_7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690fefc09_0_3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a690fefc09_0_3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690fefc09_0_3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a690fefc09_0_3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a690fefc09_0_3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690fefc09_0_3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a690fefc09_0_3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a690fefc09_0_3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690fefc09_0_3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a690fefc09_0_3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a690fefc09_0_3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690fefc09_0_4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a690fefc09_0_4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a690fefc09_0_4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690fefc09_0_4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690fefc09_0_4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a690fefc09_0_4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690fefc09_0_4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a690fefc09_0_4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a690fefc09_0_4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690fefc09_0_6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690fefc09_0_6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a690fefc09_0_6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90fefc09_0_5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90fefc09_0_5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a690fefc09_0_5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a690fefc09_0_5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a690fefc09_0_5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a690fefc09_0_5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a690fefc09_0_5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a690fefc09_0_5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a690fefc09_0_5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a71a3ca49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a71a3ca49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a71a3ca49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p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690fefc09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a690fefc09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690fefc09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690fefc09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a690fefc09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690fefc09_0_6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690fefc09_0_6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a690fefc09_0_6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690fefc09_0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a690fefc09_0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690fefc09_0_1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a690fefc09_0_1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690fefc09_0_2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a690fefc09_0_2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/>
          <p:nvPr>
            <p:ph idx="1" type="subTitle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1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5"/>
          <p:cNvSpPr txBox="1"/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5"/>
          <p:cNvSpPr txBox="1"/>
          <p:nvPr>
            <p:ph idx="2" type="body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5"/>
          <p:cNvSpPr txBox="1"/>
          <p:nvPr>
            <p:ph idx="3" type="body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">
  <p:cSld name="1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53f72c9169_15_41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53f72c9169_15_41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53f72c9169_15_41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8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38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">
  <p:cSld name="1 Colum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9"/>
          <p:cNvSpPr txBox="1"/>
          <p:nvPr>
            <p:ph idx="1" type="subTitle"/>
          </p:nvPr>
        </p:nvSpPr>
        <p:spPr>
          <a:xfrm>
            <a:off x="2579076" y="471269"/>
            <a:ext cx="472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39"/>
          <p:cNvSpPr txBox="1"/>
          <p:nvPr>
            <p:ph idx="2" type="body"/>
          </p:nvPr>
        </p:nvSpPr>
        <p:spPr>
          <a:xfrm>
            <a:off x="190500" y="915668"/>
            <a:ext cx="87630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39"/>
          <p:cNvSpPr txBox="1"/>
          <p:nvPr>
            <p:ph type="title"/>
          </p:nvPr>
        </p:nvSpPr>
        <p:spPr>
          <a:xfrm>
            <a:off x="2579077" y="126859"/>
            <a:ext cx="47289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40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41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41"/>
          <p:cNvSpPr txBox="1"/>
          <p:nvPr>
            <p:ph idx="2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41"/>
          <p:cNvSpPr txBox="1"/>
          <p:nvPr>
            <p:ph idx="3" type="body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3 Column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42"/>
          <p:cNvSpPr txBox="1"/>
          <p:nvPr>
            <p:ph idx="2" type="body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42"/>
          <p:cNvSpPr txBox="1"/>
          <p:nvPr>
            <p:ph idx="3" type="body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42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42"/>
          <p:cNvSpPr txBox="1"/>
          <p:nvPr>
            <p:ph idx="4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/>
          <p:nvPr>
            <p:ph idx="2" type="pic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43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43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43"/>
          <p:cNvSpPr txBox="1"/>
          <p:nvPr>
            <p:ph idx="3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1" i="0" lang="fr-FR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0" i="0" lang="fr-FR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4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fr-FR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fr-FR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fr-FR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4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b="1" i="0" sz="1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7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1" i="0" lang="fr-FR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" name="Google Shape;33;p37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" name="Google Shape;3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7"/>
          <p:cNvSpPr txBox="1"/>
          <p:nvPr/>
        </p:nvSpPr>
        <p:spPr>
          <a:xfrm>
            <a:off x="7425796" y="4923175"/>
            <a:ext cx="806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fr-FR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02-04/11</a:t>
            </a:r>
            <a:r>
              <a:rPr b="1" i="0" lang="fr-FR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1" lang="fr-FR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7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fr-FR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10" Type="http://schemas.openxmlformats.org/officeDocument/2006/relationships/image" Target="../media/image14.png"/><Relationship Id="rId9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hyperlink" Target="http://go.egi.eu/zoom2" TargetMode="External"/><Relationship Id="rId5" Type="http://schemas.openxmlformats.org/officeDocument/2006/relationships/hyperlink" Target="https://indico.egi.eu/event/5267/" TargetMode="External"/><Relationship Id="rId6" Type="http://schemas.openxmlformats.org/officeDocument/2006/relationships/image" Target="../media/image53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3" Type="http://schemas.openxmlformats.org/officeDocument/2006/relationships/hyperlink" Target="https://indico.egi.eu/event/5091/" TargetMode="External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ws.amazon.com/" TargetMode="External"/><Relationship Id="rId4" Type="http://schemas.openxmlformats.org/officeDocument/2006/relationships/hyperlink" Target="http://cloud.google.com/" TargetMode="External"/><Relationship Id="rId9" Type="http://schemas.openxmlformats.org/officeDocument/2006/relationships/image" Target="../media/image25.png"/><Relationship Id="rId14" Type="http://schemas.openxmlformats.org/officeDocument/2006/relationships/hyperlink" Target="https://indico.egi.eu/event/5092/" TargetMode="External"/><Relationship Id="rId5" Type="http://schemas.openxmlformats.org/officeDocument/2006/relationships/hyperlink" Target="http://azure.microsoft.com/" TargetMode="External"/><Relationship Id="rId6" Type="http://schemas.openxmlformats.org/officeDocument/2006/relationships/hyperlink" Target="http://www.opennebula.org/" TargetMode="External"/><Relationship Id="rId7" Type="http://schemas.openxmlformats.org/officeDocument/2006/relationships/hyperlink" Target="http://www.openstack.org/" TargetMode="External"/><Relationship Id="rId8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marketplace.egi.eu/42-applications-on-demand-beta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Relationship Id="rId4" Type="http://schemas.openxmlformats.org/officeDocument/2006/relationships/image" Target="../media/image43.png"/><Relationship Id="rId5" Type="http://schemas.openxmlformats.org/officeDocument/2006/relationships/hyperlink" Target="http://go.egi.eu/zoom4" TargetMode="External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hyperlink" Target="https://futuregatewayframework.github.io/fgf/update/2019/09/11/fgsg.html" TargetMode="External"/><Relationship Id="rId13" Type="http://schemas.openxmlformats.org/officeDocument/2006/relationships/image" Target="../media/image38.png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fgsg.egi.eu/egissod/web/ssod/" TargetMode="External"/><Relationship Id="rId4" Type="http://schemas.openxmlformats.org/officeDocument/2006/relationships/image" Target="../media/image39.png"/><Relationship Id="rId9" Type="http://schemas.openxmlformats.org/officeDocument/2006/relationships/hyperlink" Target="https://futuregatewayframework.github.io" TargetMode="External"/><Relationship Id="rId14" Type="http://schemas.openxmlformats.org/officeDocument/2006/relationships/image" Target="../media/image44.png"/><Relationship Id="rId5" Type="http://schemas.openxmlformats.org/officeDocument/2006/relationships/hyperlink" Target="https://futuregatewayframework.github.io" TargetMode="External"/><Relationship Id="rId6" Type="http://schemas.openxmlformats.org/officeDocument/2006/relationships/hyperlink" Target="https://futuregatewayframework.github.io/fgf/update/2019/09/11/fgsg.html" TargetMode="External"/><Relationship Id="rId7" Type="http://schemas.openxmlformats.org/officeDocument/2006/relationships/hyperlink" Target="https://github.com/FutureGatewayFramework" TargetMode="External"/><Relationship Id="rId8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ithub.com/ricsxn/liferay-oidc-plugin" TargetMode="External"/><Relationship Id="rId4" Type="http://schemas.openxmlformats.org/officeDocument/2006/relationships/hyperlink" Target="https://www.egi.eu/services/check-in/" TargetMode="External"/><Relationship Id="rId5" Type="http://schemas.openxmlformats.org/officeDocument/2006/relationships/hyperlink" Target="https://marketplace.eosc-portal.eu/services/indigo-identity-and-access-management-iam" TargetMode="External"/><Relationship Id="rId6" Type="http://schemas.openxmlformats.org/officeDocument/2006/relationships/hyperlink" Target="https://ieeexplore.ieee.org/abstract/document/9004845" TargetMode="External"/><Relationship Id="rId7" Type="http://schemas.openxmlformats.org/officeDocument/2006/relationships/image" Target="../media/image41.png"/><Relationship Id="rId8" Type="http://schemas.openxmlformats.org/officeDocument/2006/relationships/hyperlink" Target="http://go.egi.eu/zoom5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png"/><Relationship Id="rId4" Type="http://schemas.openxmlformats.org/officeDocument/2006/relationships/image" Target="../media/image51.png"/><Relationship Id="rId5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49.png"/><Relationship Id="rId5" Type="http://schemas.openxmlformats.org/officeDocument/2006/relationships/hyperlink" Target="https://indico.egi.eu/event/5272/" TargetMode="External"/><Relationship Id="rId6" Type="http://schemas.openxmlformats.org/officeDocument/2006/relationships/hyperlink" Target="http://go.egi.eu/zoom5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csc.fi/" TargetMode="External"/><Relationship Id="rId4" Type="http://schemas.openxmlformats.org/officeDocument/2006/relationships/image" Target="../media/image5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7.png"/><Relationship Id="rId4" Type="http://schemas.openxmlformats.org/officeDocument/2006/relationships/image" Target="../media/image5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github.com/chipster/chipster-openshift/blob/k3s/k3s/README.md" TargetMode="External"/><Relationship Id="rId4" Type="http://schemas.openxmlformats.org/officeDocument/2006/relationships/hyperlink" Target="https://indico.egi.eu/event/5270/" TargetMode="External"/><Relationship Id="rId5" Type="http://schemas.openxmlformats.org/officeDocument/2006/relationships/hyperlink" Target="http://go.egi.eu/zoom5" TargetMode="External"/><Relationship Id="rId6" Type="http://schemas.openxmlformats.org/officeDocument/2006/relationships/image" Target="../media/image52.png"/><Relationship Id="rId7" Type="http://schemas.openxmlformats.org/officeDocument/2006/relationships/hyperlink" Target="https://chipster.csc.fi/manual/courses.html" TargetMode="External"/><Relationship Id="rId8" Type="http://schemas.openxmlformats.org/officeDocument/2006/relationships/image" Target="../media/image50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hyperlink" Target="https://chipster.fedcloud-tf.fedcloud.eu/" TargetMode="External"/><Relationship Id="rId10" Type="http://schemas.openxmlformats.org/officeDocument/2006/relationships/hyperlink" Target="https://chipster.csc.fi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egi.eu/services/notebooks/" TargetMode="External"/><Relationship Id="rId4" Type="http://schemas.openxmlformats.org/officeDocument/2006/relationships/hyperlink" Target="https://notebooks.egi.eu" TargetMode="External"/><Relationship Id="rId9" Type="http://schemas.openxmlformats.org/officeDocument/2006/relationships/hyperlink" Target="https://dashboard.appdb.egi.eu/vmops" TargetMode="External"/><Relationship Id="rId5" Type="http://schemas.openxmlformats.org/officeDocument/2006/relationships/hyperlink" Target="https://dirac.egi.eu/" TargetMode="External"/><Relationship Id="rId6" Type="http://schemas.openxmlformats.org/officeDocument/2006/relationships/hyperlink" Target="https://servproject.i3m.upv.es/ec3/" TargetMode="External"/><Relationship Id="rId7" Type="http://schemas.openxmlformats.org/officeDocument/2006/relationships/hyperlink" Target="https://servproject.i3m.upv.es/ec3-ltos/index.php" TargetMode="External"/><Relationship Id="rId8" Type="http://schemas.openxmlformats.org/officeDocument/2006/relationships/hyperlink" Target="https://fgsg.ct.infn.it/egissod/web/ssod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Relationship Id="rId4" Type="http://schemas.openxmlformats.org/officeDocument/2006/relationships/image" Target="../media/image40.png"/><Relationship Id="rId5" Type="http://schemas.openxmlformats.org/officeDocument/2006/relationships/image" Target="../media/image23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go.egi.eu/zoom4" TargetMode="External"/><Relationship Id="rId4" Type="http://schemas.openxmlformats.org/officeDocument/2006/relationships/hyperlink" Target="http://go.egi.eu/zoom5" TargetMode="External"/><Relationship Id="rId5" Type="http://schemas.openxmlformats.org/officeDocument/2006/relationships/hyperlink" Target="http://go.egi.eu/zoom2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4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notebooks.egi.eu" TargetMode="External"/><Relationship Id="rId4" Type="http://schemas.openxmlformats.org/officeDocument/2006/relationships/image" Target="../media/image28.png"/><Relationship Id="rId5" Type="http://schemas.openxmlformats.org/officeDocument/2006/relationships/hyperlink" Target="http://go.egi.eu/zoom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71" name="Google Shape;7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9" y="0"/>
            <a:ext cx="913308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 txBox="1"/>
          <p:nvPr/>
        </p:nvSpPr>
        <p:spPr>
          <a:xfrm>
            <a:off x="214650" y="162000"/>
            <a:ext cx="65382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fr-FR" sz="29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 HOUSEKEEPING</a:t>
            </a:r>
            <a:endParaRPr b="1" i="0" sz="29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359675" y="759225"/>
            <a:ext cx="4881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Please make sure your microphone and video are deactivated unless the (co)host gives permission.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1465750" y="1629575"/>
            <a:ext cx="4881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              function to ask to speak,</a:t>
            </a:r>
            <a:b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find the option in the “participants” list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2475200" y="2347525"/>
            <a:ext cx="4881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 presentations will be available on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Indico (see session via Timetable).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3267125" y="3034250"/>
            <a:ext cx="5412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you do not see all the Zoom buttons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 the bottom of the Zoom window, move your mouse on that window and buttons will appear.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7057725" y="4240625"/>
            <a:ext cx="1569300" cy="612900"/>
          </a:xfrm>
          <a:prstGeom prst="rect">
            <a:avLst/>
          </a:prstGeom>
          <a:solidFill>
            <a:srgbClr val="4E84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4276800" y="3925300"/>
            <a:ext cx="45555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b="0" i="0" lang="fr-FR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your impressions and experiences on Twitter using #EGI2020 and mention @EGI_eInfra.</a:t>
            </a:r>
            <a:endParaRPr b="0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450" y="819074"/>
            <a:ext cx="246950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450" y="1332543"/>
            <a:ext cx="298200" cy="20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8316" y="1746449"/>
            <a:ext cx="519100" cy="30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40450" y="2381727"/>
            <a:ext cx="408200" cy="3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77249" y="3154700"/>
            <a:ext cx="586352" cy="2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94748" y="4009450"/>
            <a:ext cx="354492" cy="3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10">
            <a:alphaModFix/>
          </a:blip>
          <a:srcRect b="17584" l="8690" r="5693" t="14020"/>
          <a:stretch/>
        </p:blipFill>
        <p:spPr>
          <a:xfrm>
            <a:off x="2833688" y="1755975"/>
            <a:ext cx="671525" cy="2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690fefc09_0_274"/>
          <p:cNvSpPr txBox="1"/>
          <p:nvPr>
            <p:ph idx="1" type="subTitle"/>
          </p:nvPr>
        </p:nvSpPr>
        <p:spPr>
          <a:xfrm>
            <a:off x="3112475" y="275563"/>
            <a:ext cx="60921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/>
              <a:t>Manage computing workloads in an efficient way</a:t>
            </a:r>
            <a:endParaRPr/>
          </a:p>
        </p:txBody>
      </p:sp>
      <p:sp>
        <p:nvSpPr>
          <p:cNvPr id="198" name="Google Shape;198;ga690fefc09_0_274"/>
          <p:cNvSpPr txBox="1"/>
          <p:nvPr>
            <p:ph idx="2" type="body"/>
          </p:nvPr>
        </p:nvSpPr>
        <p:spPr>
          <a:xfrm>
            <a:off x="190500" y="800389"/>
            <a:ext cx="8763000" cy="162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DIRAC provides: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▪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a framework for building distributed computing systems aggregating multiple types of resources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▪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an integrated solution with a reach set of ready to use services for managing computing resources, application workloads and data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A framework shared by multiple experiments, both inside HEP, astronomy, and life sciences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9" name="Google Shape;199;ga690fefc09_0_274"/>
          <p:cNvSpPr txBox="1"/>
          <p:nvPr>
            <p:ph type="title"/>
          </p:nvPr>
        </p:nvSpPr>
        <p:spPr>
          <a:xfrm>
            <a:off x="3159432" y="47775"/>
            <a:ext cx="47289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Workload Manager: Overview</a:t>
            </a:r>
            <a:endParaRPr/>
          </a:p>
        </p:txBody>
      </p:sp>
      <p:pic>
        <p:nvPicPr>
          <p:cNvPr id="200" name="Google Shape;200;ga690fefc09_0_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900" y="2497100"/>
            <a:ext cx="5192174" cy="235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a690fefc09_0_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9800" y="76200"/>
            <a:ext cx="573807" cy="573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67bb729d7_7_0"/>
          <p:cNvSpPr txBox="1"/>
          <p:nvPr>
            <p:ph idx="1" type="subTitle"/>
          </p:nvPr>
        </p:nvSpPr>
        <p:spPr>
          <a:xfrm>
            <a:off x="3112475" y="275563"/>
            <a:ext cx="60921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/>
              <a:t>Manage computing workloads in an efficient way</a:t>
            </a:r>
            <a:endParaRPr/>
          </a:p>
        </p:txBody>
      </p:sp>
      <p:sp>
        <p:nvSpPr>
          <p:cNvPr id="208" name="Google Shape;208;ga67bb729d7_7_0"/>
          <p:cNvSpPr txBox="1"/>
          <p:nvPr>
            <p:ph idx="2" type="body"/>
          </p:nvPr>
        </p:nvSpPr>
        <p:spPr>
          <a:xfrm>
            <a:off x="190500" y="729649"/>
            <a:ext cx="8763000" cy="337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DIRAC provides access to computing and storage resources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▪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EGI grid and cloud resources, storage elements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▪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User community provided resources (computing clusters, file servers)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User access DIRAC with :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▪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Command line</a:t>
            </a:r>
            <a:br>
              <a:rPr lang="fr-FR" sz="1600">
                <a:latin typeface="Nunito"/>
                <a:ea typeface="Nunito"/>
                <a:cs typeface="Nunito"/>
                <a:sym typeface="Nunito"/>
              </a:rPr>
            </a:b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   </a:t>
            </a:r>
            <a:r>
              <a:rPr i="1" lang="fr-FR" sz="1700">
                <a:latin typeface="Nunito"/>
                <a:ea typeface="Nunito"/>
                <a:cs typeface="Nunito"/>
                <a:sym typeface="Nunito"/>
              </a:rPr>
              <a:t>dsub /bin/echo “Hello world!”</a:t>
            </a:r>
            <a:endParaRPr i="1" sz="1700">
              <a:latin typeface="Nunito"/>
              <a:ea typeface="Nunito"/>
              <a:cs typeface="Nunito"/>
              <a:sym typeface="Nuni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▪"/>
            </a:pPr>
            <a:r>
              <a:rPr lang="fr-FR" sz="1700">
                <a:latin typeface="Nunito"/>
                <a:ea typeface="Nunito"/>
                <a:cs typeface="Nunito"/>
                <a:sym typeface="Nunito"/>
              </a:rPr>
              <a:t>Web Portal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▪"/>
            </a:pPr>
            <a:r>
              <a:rPr lang="fr-FR" sz="1700">
                <a:latin typeface="Nunito"/>
                <a:ea typeface="Nunito"/>
                <a:cs typeface="Nunito"/>
                <a:sym typeface="Nunito"/>
              </a:rPr>
              <a:t>Python and REST APIs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▪"/>
            </a:pPr>
            <a:r>
              <a:rPr lang="fr-FR" sz="1700">
                <a:latin typeface="Nunito"/>
                <a:ea typeface="Nunito"/>
                <a:cs typeface="Nunito"/>
                <a:sym typeface="Nunito"/>
              </a:rPr>
              <a:t>Jupyter notebooks (prototype)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•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Support for massive workload and data</a:t>
            </a:r>
            <a:br>
              <a:rPr lang="fr-FR" sz="1600">
                <a:latin typeface="Nunito"/>
                <a:ea typeface="Nunito"/>
                <a:cs typeface="Nunito"/>
                <a:sym typeface="Nunito"/>
              </a:rPr>
            </a:b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operations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Services customizable for the needs of</a:t>
            </a:r>
            <a:br>
              <a:rPr lang="fr-FR" sz="1600">
                <a:latin typeface="Nunito"/>
                <a:ea typeface="Nunito"/>
                <a:cs typeface="Nunito"/>
                <a:sym typeface="Nunito"/>
              </a:rPr>
            </a:b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particular communities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9" name="Google Shape;209;ga67bb729d7_7_0"/>
          <p:cNvSpPr txBox="1"/>
          <p:nvPr>
            <p:ph type="title"/>
          </p:nvPr>
        </p:nvSpPr>
        <p:spPr>
          <a:xfrm>
            <a:off x="3159432" y="47775"/>
            <a:ext cx="47289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Workload Manager: Services</a:t>
            </a:r>
            <a:endParaRPr/>
          </a:p>
        </p:txBody>
      </p:sp>
      <p:pic>
        <p:nvPicPr>
          <p:cNvPr id="210" name="Google Shape;210;ga67bb729d7_7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9800" y="76200"/>
            <a:ext cx="573807" cy="57380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a67bb729d7_7_0"/>
          <p:cNvSpPr txBox="1"/>
          <p:nvPr>
            <p:ph idx="2" type="body"/>
          </p:nvPr>
        </p:nvSpPr>
        <p:spPr>
          <a:xfrm>
            <a:off x="190500" y="4516125"/>
            <a:ext cx="8763000" cy="45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fr-FR" sz="1800"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Clinic session: 04 November, 15:30 - 16:45 CET (</a:t>
            </a:r>
            <a:r>
              <a:rPr b="1" lang="fr-FR" sz="1800" u="sng">
                <a:solidFill>
                  <a:schemeClr val="hlink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  <a:hlinkClick r:id="rId4"/>
              </a:rPr>
              <a:t>http://go.egi.eu/zoom2</a:t>
            </a:r>
            <a:r>
              <a:rPr b="1" lang="fr-FR" sz="1800"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)</a:t>
            </a:r>
            <a:endParaRPr b="1" sz="1800"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2" name="Google Shape;212;ga67bb729d7_7_0"/>
          <p:cNvSpPr txBox="1"/>
          <p:nvPr>
            <p:ph idx="2" type="body"/>
          </p:nvPr>
        </p:nvSpPr>
        <p:spPr>
          <a:xfrm>
            <a:off x="190500" y="4182215"/>
            <a:ext cx="8763000" cy="49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Webinar: </a:t>
            </a:r>
            <a:r>
              <a:rPr lang="fr-FR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DIRAC services for EGI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 23 October 2020, 14:00 CET</a:t>
            </a: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13" name="Google Shape;213;ga67bb729d7_7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3425" y="1682550"/>
            <a:ext cx="4172101" cy="27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690fefc09_0_319"/>
          <p:cNvSpPr txBox="1"/>
          <p:nvPr>
            <p:ph idx="1" type="body"/>
          </p:nvPr>
        </p:nvSpPr>
        <p:spPr>
          <a:xfrm>
            <a:off x="190825" y="842118"/>
            <a:ext cx="87702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b="1"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Elastic Cloud Computing Cluster (EC3)</a:t>
            </a:r>
            <a:r>
              <a:rPr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is a tool to deploy virtual elastic clusters on top of Infrastructure as a Service (IaaS) providers, either public (such as </a:t>
            </a:r>
            <a:r>
              <a:rPr lang="fr-FR" sz="1600" u="sng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Amazon Web Services</a:t>
            </a:r>
            <a:r>
              <a:rPr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fr-FR" sz="1600" u="sng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Cloud</a:t>
            </a:r>
            <a:r>
              <a:rPr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or </a:t>
            </a:r>
            <a:r>
              <a:rPr lang="fr-FR" sz="1600" u="sng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Microsoft Azure</a:t>
            </a:r>
            <a:r>
              <a:rPr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) or on-premises (such as </a:t>
            </a:r>
            <a:r>
              <a:rPr lang="fr-FR" sz="1600" u="sng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OpenNebula</a:t>
            </a:r>
            <a:r>
              <a:rPr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fr-FR" sz="1600" u="sng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OpenStack</a:t>
            </a:r>
            <a:r>
              <a:rPr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etc)</a:t>
            </a:r>
            <a:endParaRPr sz="16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19" name="Google Shape;219;ga690fefc09_0_3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25900" y="99500"/>
            <a:ext cx="4144668" cy="632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a690fefc09_0_319"/>
          <p:cNvSpPr txBox="1"/>
          <p:nvPr/>
        </p:nvSpPr>
        <p:spPr>
          <a:xfrm>
            <a:off x="112975" y="1763813"/>
            <a:ext cx="4754700" cy="22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ource Sans Pro"/>
              <a:buChar char="•"/>
            </a:pPr>
            <a:r>
              <a:rPr b="1" i="0" lang="fr-FR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EC3 </a:t>
            </a:r>
            <a:r>
              <a:rPr b="0" i="0" lang="fr-FR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deploys and configures </a:t>
            </a:r>
            <a:r>
              <a:rPr b="1" i="0" lang="fr-FR" sz="1600" u="none" cap="none" strike="noStrike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virtual</a:t>
            </a:r>
            <a:r>
              <a:rPr b="0" i="0" lang="fr-FR" sz="1600" u="none" cap="none" strike="noStrike">
                <a:solidFill>
                  <a:srgbClr val="3C3C3C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i="0" lang="fr-FR" sz="1600" u="none" cap="none" strike="noStrike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elastic</a:t>
            </a:r>
            <a:r>
              <a:rPr b="0" i="0" lang="fr-FR" sz="1600" u="none" cap="none" strike="noStrike">
                <a:solidFill>
                  <a:srgbClr val="3C3C3C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0" i="0" lang="fr-FR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clusters. It relies on</a:t>
            </a:r>
            <a:r>
              <a:rPr b="0" i="0" lang="fr-FR" sz="1600" u="none" cap="none" strike="noStrike">
                <a:solidFill>
                  <a:srgbClr val="3C3C3C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i="0" lang="fr-FR" sz="1600" u="none" cap="none" strike="noStrike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IM</a:t>
            </a:r>
            <a:r>
              <a:rPr b="0" i="0" lang="fr-FR" sz="1600" u="none" cap="none" strike="noStrike">
                <a:solidFill>
                  <a:srgbClr val="3C3C3C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0" i="0" lang="fr-FR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to deploy the machines and on </a:t>
            </a:r>
            <a:r>
              <a:rPr b="1" i="0" lang="fr-FR" sz="1600" u="none" cap="none" strike="noStrike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CLUES</a:t>
            </a:r>
            <a:r>
              <a:rPr b="0" i="0" lang="fr-FR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br>
              <a:rPr b="0" i="0" lang="fr-FR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fr-FR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to automatically manage the elasticity. </a:t>
            </a:r>
            <a:endParaRPr b="0" i="0" sz="1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ource Sans Pro"/>
              <a:buChar char="•"/>
            </a:pPr>
            <a:r>
              <a:rPr b="0" i="0" lang="fr-FR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Offers a set of predefined templates </a:t>
            </a:r>
            <a:br>
              <a:rPr b="0" i="0" lang="fr-FR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0" lang="fr-FR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to configure the resources through</a:t>
            </a:r>
            <a:r>
              <a:rPr b="0" i="0" lang="fr-FR" sz="1600" u="none" cap="none" strike="noStrike">
                <a:solidFill>
                  <a:srgbClr val="3C3C3C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i="0" lang="fr-FR" sz="1600" u="none" cap="none" strike="noStrike">
                <a:solidFill>
                  <a:srgbClr val="85200C"/>
                </a:solidFill>
                <a:latin typeface="Nunito"/>
                <a:ea typeface="Nunito"/>
                <a:cs typeface="Nunito"/>
                <a:sym typeface="Nunito"/>
              </a:rPr>
              <a:t>Ansible</a:t>
            </a:r>
            <a:r>
              <a:rPr b="0" i="0" lang="fr-FR" sz="1600" u="none" cap="none" strike="noStrike">
                <a:solidFill>
                  <a:srgbClr val="3C3C3C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endParaRPr b="0" i="0" sz="1600" u="none" cap="none" strike="noStrike">
              <a:solidFill>
                <a:srgbClr val="3C3C3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"/>
              <a:buChar char="•"/>
            </a:pPr>
            <a:r>
              <a:rPr b="0" i="0" lang="fr-FR" sz="1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Kubernetes, Mesos, SLURM, Torque, SGE, HTCondor, Nomad.</a:t>
            </a:r>
            <a:endParaRPr b="0" i="0" sz="1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" name="Google Shape;221;ga690fefc09_0_319"/>
          <p:cNvSpPr/>
          <p:nvPr/>
        </p:nvSpPr>
        <p:spPr>
          <a:xfrm>
            <a:off x="6429748" y="1960266"/>
            <a:ext cx="2371200" cy="1587900"/>
          </a:xfrm>
          <a:prstGeom prst="ellipse">
            <a:avLst/>
          </a:prstGeom>
          <a:noFill/>
          <a:ln cap="flat" cmpd="sng" w="762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ga690fefc09_0_319"/>
          <p:cNvPicPr preferRelativeResize="0"/>
          <p:nvPr/>
        </p:nvPicPr>
        <p:blipFill rotWithShape="1">
          <a:blip r:embed="rId9">
            <a:alphaModFix/>
          </a:blip>
          <a:srcRect b="4279" l="1526" r="75272" t="-4280"/>
          <a:stretch/>
        </p:blipFill>
        <p:spPr>
          <a:xfrm>
            <a:off x="7319626" y="2161220"/>
            <a:ext cx="617235" cy="55120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a690fefc09_0_319"/>
          <p:cNvSpPr txBox="1"/>
          <p:nvPr/>
        </p:nvSpPr>
        <p:spPr>
          <a:xfrm>
            <a:off x="7666401" y="2656838"/>
            <a:ext cx="10662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CLUES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a690fefc09_0_319"/>
          <p:cNvSpPr/>
          <p:nvPr/>
        </p:nvSpPr>
        <p:spPr>
          <a:xfrm>
            <a:off x="4867540" y="1992622"/>
            <a:ext cx="2371200" cy="1587900"/>
          </a:xfrm>
          <a:prstGeom prst="ellipse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a690fefc09_0_319"/>
          <p:cNvSpPr txBox="1"/>
          <p:nvPr/>
        </p:nvSpPr>
        <p:spPr>
          <a:xfrm>
            <a:off x="4962959" y="2589506"/>
            <a:ext cx="9102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a690fefc09_0_3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39307" y="2118910"/>
            <a:ext cx="812162" cy="71476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a690fefc09_0_319"/>
          <p:cNvSpPr/>
          <p:nvPr/>
        </p:nvSpPr>
        <p:spPr>
          <a:xfrm>
            <a:off x="5607671" y="2686648"/>
            <a:ext cx="2417100" cy="1753200"/>
          </a:xfrm>
          <a:prstGeom prst="ellipse">
            <a:avLst/>
          </a:prstGeom>
          <a:noFill/>
          <a:ln cap="flat" cmpd="sng" w="7620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a690fefc09_0_319"/>
          <p:cNvSpPr txBox="1"/>
          <p:nvPr/>
        </p:nvSpPr>
        <p:spPr>
          <a:xfrm>
            <a:off x="6032062" y="3887376"/>
            <a:ext cx="16116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Ansible recipes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ga690fefc09_0_319"/>
          <p:cNvPicPr preferRelativeResize="0"/>
          <p:nvPr/>
        </p:nvPicPr>
        <p:blipFill rotWithShape="1">
          <a:blip r:embed="rId11">
            <a:alphaModFix/>
          </a:blip>
          <a:srcRect b="17512" l="0" r="0" t="0"/>
          <a:stretch/>
        </p:blipFill>
        <p:spPr>
          <a:xfrm>
            <a:off x="6549936" y="3492462"/>
            <a:ext cx="568618" cy="50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a690fefc09_0_319"/>
          <p:cNvPicPr preferRelativeResize="0"/>
          <p:nvPr/>
        </p:nvPicPr>
        <p:blipFill rotWithShape="1">
          <a:blip r:embed="rId12">
            <a:alphaModFix/>
          </a:blip>
          <a:srcRect b="0" l="26976" r="17585" t="0"/>
          <a:stretch/>
        </p:blipFill>
        <p:spPr>
          <a:xfrm>
            <a:off x="6489529" y="2654036"/>
            <a:ext cx="617237" cy="55120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a690fefc09_0_319"/>
          <p:cNvSpPr txBox="1"/>
          <p:nvPr>
            <p:ph idx="1" type="body"/>
          </p:nvPr>
        </p:nvSpPr>
        <p:spPr>
          <a:xfrm>
            <a:off x="190500" y="4106028"/>
            <a:ext cx="8763000" cy="63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Webinars: </a:t>
            </a:r>
            <a:br>
              <a:rPr lang="fr-FR" sz="1600">
                <a:latin typeface="Nunito"/>
                <a:ea typeface="Nunito"/>
                <a:cs typeface="Nunito"/>
                <a:sym typeface="Nunito"/>
              </a:rPr>
            </a:br>
            <a:r>
              <a:rPr lang="fr-FR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13"/>
              </a:rPr>
              <a:t>The Infrastructure Manager (IM)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, 24 June 2020</a:t>
            </a:r>
            <a:br>
              <a:rPr lang="fr-FR"/>
            </a:br>
            <a:r>
              <a:rPr lang="fr-FR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14"/>
              </a:rPr>
              <a:t>Create elastic virtual clusters in the EGI Cloud with the EC3/IM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 01 July 2020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690fefc09_0_335"/>
          <p:cNvSpPr txBox="1"/>
          <p:nvPr>
            <p:ph idx="1" type="body"/>
          </p:nvPr>
        </p:nvSpPr>
        <p:spPr>
          <a:xfrm>
            <a:off x="176650" y="683419"/>
            <a:ext cx="8754300" cy="83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FR" sz="1600">
                <a:latin typeface="Nunito"/>
                <a:ea typeface="Nunito"/>
                <a:cs typeface="Nunito"/>
                <a:sym typeface="Nunito"/>
              </a:rPr>
              <a:t>EC3 as a Service (EC3aaS)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, is a web service offered to the community to facilitate the usage of EC3 to non-experienced users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Access link (through the </a:t>
            </a:r>
            <a:r>
              <a:rPr lang="fr-FR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EGI Marketplace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)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38" name="Google Shape;238;ga690fefc09_0_335"/>
          <p:cNvSpPr txBox="1"/>
          <p:nvPr>
            <p:ph type="title"/>
          </p:nvPr>
        </p:nvSpPr>
        <p:spPr>
          <a:xfrm>
            <a:off x="2579077" y="126859"/>
            <a:ext cx="47289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EC3 as a Service (EC3aaS)</a:t>
            </a:r>
            <a:endParaRPr/>
          </a:p>
        </p:txBody>
      </p:sp>
      <p:pic>
        <p:nvPicPr>
          <p:cNvPr id="239" name="Google Shape;239;ga690fefc09_0_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23550"/>
            <a:ext cx="4637800" cy="30960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40" name="Google Shape;240;ga690fefc09_0_3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9925" y="2790447"/>
            <a:ext cx="4285348" cy="1967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41" name="Google Shape;241;ga690fefc09_0_335"/>
          <p:cNvSpPr/>
          <p:nvPr/>
        </p:nvSpPr>
        <p:spPr>
          <a:xfrm>
            <a:off x="997625" y="2115971"/>
            <a:ext cx="766200" cy="279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a690fefc09_0_335"/>
          <p:cNvSpPr/>
          <p:nvPr/>
        </p:nvSpPr>
        <p:spPr>
          <a:xfrm>
            <a:off x="1226235" y="4312200"/>
            <a:ext cx="1309800" cy="279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690fefc09_0_345"/>
          <p:cNvSpPr txBox="1"/>
          <p:nvPr>
            <p:ph idx="1" type="body"/>
          </p:nvPr>
        </p:nvSpPr>
        <p:spPr>
          <a:xfrm>
            <a:off x="176650" y="683419"/>
            <a:ext cx="8754300" cy="83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A dedicated wizard will guide the user during the configuration process of the cluster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9" name="Google Shape;249;ga690fefc09_0_345"/>
          <p:cNvSpPr txBox="1"/>
          <p:nvPr>
            <p:ph type="title"/>
          </p:nvPr>
        </p:nvSpPr>
        <p:spPr>
          <a:xfrm>
            <a:off x="2579077" y="126859"/>
            <a:ext cx="47289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EC3 as a Service (EC3aaS)</a:t>
            </a:r>
            <a:endParaRPr/>
          </a:p>
        </p:txBody>
      </p:sp>
      <p:pic>
        <p:nvPicPr>
          <p:cNvPr id="250" name="Google Shape;250;ga690fefc09_0_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43" y="1208531"/>
            <a:ext cx="3276112" cy="260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a690fefc09_0_3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721" y="1208012"/>
            <a:ext cx="3238989" cy="257091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a690fefc09_0_345"/>
          <p:cNvSpPr txBox="1"/>
          <p:nvPr/>
        </p:nvSpPr>
        <p:spPr>
          <a:xfrm>
            <a:off x="192825" y="3836588"/>
            <a:ext cx="43188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1.) Choose the Local Resource Management System that can be automatically installed and configured in the elastic virtual cluster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3" name="Google Shape;253;ga690fefc09_0_345"/>
          <p:cNvSpPr txBox="1"/>
          <p:nvPr/>
        </p:nvSpPr>
        <p:spPr>
          <a:xfrm>
            <a:off x="4688625" y="3836588"/>
            <a:ext cx="43188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2.) Select from the list the endpoint of the providers where to deploy the elastic cluster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690fefc09_0_355"/>
          <p:cNvSpPr txBox="1"/>
          <p:nvPr>
            <p:ph idx="1" type="body"/>
          </p:nvPr>
        </p:nvSpPr>
        <p:spPr>
          <a:xfrm>
            <a:off x="176650" y="683419"/>
            <a:ext cx="8754300" cy="83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A dedicated wizard will guide the user during the configuration process of the cluster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0" name="Google Shape;260;ga690fefc09_0_355"/>
          <p:cNvSpPr txBox="1"/>
          <p:nvPr>
            <p:ph type="title"/>
          </p:nvPr>
        </p:nvSpPr>
        <p:spPr>
          <a:xfrm>
            <a:off x="2579077" y="126859"/>
            <a:ext cx="47289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EC3 as a Service (EC3aaS)</a:t>
            </a:r>
            <a:endParaRPr/>
          </a:p>
        </p:txBody>
      </p:sp>
      <p:sp>
        <p:nvSpPr>
          <p:cNvPr id="261" name="Google Shape;261;ga690fefc09_0_355"/>
          <p:cNvSpPr txBox="1"/>
          <p:nvPr/>
        </p:nvSpPr>
        <p:spPr>
          <a:xfrm>
            <a:off x="192825" y="3665150"/>
            <a:ext cx="46482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3.) Configure the cluster selecting the base OS images and in the vCPU cores and RAM to allocate for the front-end and the working nodes.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2" name="Google Shape;262;ga690fefc09_0_355"/>
          <p:cNvSpPr txBox="1"/>
          <p:nvPr/>
        </p:nvSpPr>
        <p:spPr>
          <a:xfrm>
            <a:off x="4841025" y="3665138"/>
            <a:ext cx="43188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4.) Specify the cluster name and the maximum number of nodes of the cluster.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63" name="Google Shape;263;ga690fefc09_0_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141444"/>
            <a:ext cx="3170943" cy="251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a690fefc09_0_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2601" y="1084294"/>
            <a:ext cx="3170943" cy="250256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a690fefc09_0_355"/>
          <p:cNvSpPr txBox="1"/>
          <p:nvPr>
            <p:ph idx="2" type="subTitle"/>
          </p:nvPr>
        </p:nvSpPr>
        <p:spPr>
          <a:xfrm>
            <a:off x="190500" y="4501837"/>
            <a:ext cx="8763000" cy="45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i="0" lang="fr-FR" sz="1800">
                <a:solidFill>
                  <a:srgbClr val="00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Clinic session: 04 November, 15:30 - 16:45 CET (</a:t>
            </a:r>
            <a:r>
              <a:rPr b="1" i="0" lang="fr-FR" sz="1800" u="sng">
                <a:solidFill>
                  <a:srgbClr val="00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http://go.egi.eu/zoom4</a:t>
            </a:r>
            <a:r>
              <a:rPr b="1" i="0" lang="fr-FR" sz="1800">
                <a:solidFill>
                  <a:srgbClr val="00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)</a:t>
            </a:r>
            <a:endParaRPr b="1" i="0" sz="1800">
              <a:solidFill>
                <a:srgbClr val="00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a690fefc09_0_409"/>
          <p:cNvSpPr txBox="1"/>
          <p:nvPr>
            <p:ph type="title"/>
          </p:nvPr>
        </p:nvSpPr>
        <p:spPr>
          <a:xfrm>
            <a:off x="2579075" y="126863"/>
            <a:ext cx="58332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Science Software on Demand (SSoD)</a:t>
            </a:r>
            <a:endParaRPr/>
          </a:p>
        </p:txBody>
      </p:sp>
      <p:pic>
        <p:nvPicPr>
          <p:cNvPr id="272" name="Google Shape;272;ga690fefc09_0_40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975" y="793076"/>
            <a:ext cx="642900" cy="6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a690fefc09_0_409"/>
          <p:cNvSpPr txBox="1"/>
          <p:nvPr/>
        </p:nvSpPr>
        <p:spPr>
          <a:xfrm>
            <a:off x="1041425" y="758550"/>
            <a:ext cx="77664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latin typeface="Nunito"/>
                <a:ea typeface="Nunito"/>
                <a:cs typeface="Nunito"/>
                <a:sym typeface="Nunito"/>
              </a:rPr>
              <a:t>Science Gateway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 instance built on top of the </a:t>
            </a:r>
            <a:r>
              <a:rPr b="1" i="1" lang="fr-FR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FutureGateway Framework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 and the </a:t>
            </a:r>
            <a:r>
              <a:rPr b="1" i="1" lang="fr-FR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6"/>
              </a:rPr>
              <a:t>FGSG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 infrastructure aiming to improve the visibility of these environments in EOSC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4" name="Google Shape;274;ga690fefc09_0_409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21246" y="2982343"/>
            <a:ext cx="642900" cy="649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a690fefc09_0_409"/>
          <p:cNvSpPr txBox="1"/>
          <p:nvPr/>
        </p:nvSpPr>
        <p:spPr>
          <a:xfrm>
            <a:off x="3877725" y="2982350"/>
            <a:ext cx="50493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i="1" lang="fr-FR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9"/>
              </a:rPr>
              <a:t>FutureGateway Framework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 is a software suite aiming to build </a:t>
            </a:r>
            <a:r>
              <a:rPr b="1" lang="fr-FR" sz="1600">
                <a:latin typeface="Nunito"/>
                <a:ea typeface="Nunito"/>
                <a:cs typeface="Nunito"/>
                <a:sym typeface="Nunito"/>
              </a:rPr>
              <a:t>quickly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b="1" lang="fr-FR" sz="1600">
                <a:latin typeface="Nunito"/>
                <a:ea typeface="Nunito"/>
                <a:cs typeface="Nunito"/>
                <a:sym typeface="Nunito"/>
              </a:rPr>
              <a:t>securely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 well structured Science Gateways. Its core component consists of a set of REST APIs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76" name="Google Shape;276;ga690fefc09_0_409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07681" y="1624394"/>
            <a:ext cx="1070050" cy="36743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a690fefc09_0_409"/>
          <p:cNvSpPr txBox="1"/>
          <p:nvPr/>
        </p:nvSpPr>
        <p:spPr>
          <a:xfrm>
            <a:off x="3870275" y="1580375"/>
            <a:ext cx="4937400" cy="12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latin typeface="Nunito"/>
                <a:ea typeface="Nunito"/>
                <a:cs typeface="Nunito"/>
                <a:sym typeface="Nunito"/>
              </a:rPr>
              <a:t>FutureGateway ScienceGateway 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is a multi purpose platform designed to host one or more science gateways totally built on top of docker containers (Compose + Swarm). It also provides computational power exploiting docker containers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78" name="Google Shape;278;ga690fefc09_0_40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02976" y="234956"/>
            <a:ext cx="1070044" cy="4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a690fefc09_0_409"/>
          <p:cNvSpPr txBox="1"/>
          <p:nvPr>
            <p:ph idx="1" type="subTitle"/>
          </p:nvPr>
        </p:nvSpPr>
        <p:spPr>
          <a:xfrm>
            <a:off x="2579076" y="356969"/>
            <a:ext cx="47289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/>
              <a:t>https://fgsg.ct.infn.it/egissod/web/ssod</a:t>
            </a:r>
            <a:endParaRPr sz="1800"/>
          </a:p>
        </p:txBody>
      </p:sp>
      <p:pic>
        <p:nvPicPr>
          <p:cNvPr id="280" name="Google Shape;280;ga690fefc09_0_40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3125" y="1763225"/>
            <a:ext cx="2536348" cy="31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a690fefc09_0_40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19325" y="4179625"/>
            <a:ext cx="2922525" cy="5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690fefc09_0_424"/>
          <p:cNvSpPr txBox="1"/>
          <p:nvPr>
            <p:ph idx="1" type="subTitle"/>
          </p:nvPr>
        </p:nvSpPr>
        <p:spPr>
          <a:xfrm>
            <a:off x="2579076" y="356969"/>
            <a:ext cx="47289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/>
              <a:t>https://fgsg.ct.infn.it/egissod/web/ssod</a:t>
            </a:r>
            <a:endParaRPr sz="1800"/>
          </a:p>
        </p:txBody>
      </p:sp>
      <p:sp>
        <p:nvSpPr>
          <p:cNvPr id="288" name="Google Shape;288;ga690fefc09_0_424"/>
          <p:cNvSpPr txBox="1"/>
          <p:nvPr>
            <p:ph type="title"/>
          </p:nvPr>
        </p:nvSpPr>
        <p:spPr>
          <a:xfrm>
            <a:off x="2579075" y="126863"/>
            <a:ext cx="58332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Science Software on Demand (SSoD)</a:t>
            </a:r>
            <a:endParaRPr/>
          </a:p>
        </p:txBody>
      </p:sp>
      <p:sp>
        <p:nvSpPr>
          <p:cNvPr id="289" name="Google Shape;289;ga690fefc09_0_424"/>
          <p:cNvSpPr txBox="1"/>
          <p:nvPr/>
        </p:nvSpPr>
        <p:spPr>
          <a:xfrm>
            <a:off x="38100" y="731350"/>
            <a:ext cx="8953500" cy="3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b="1"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Liferay 7.1 portal</a:t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b="1" lang="fr-FR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+</a:t>
            </a:r>
            <a:r>
              <a:rPr lang="fr-FR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 customised third party Oauth2 module </a:t>
            </a:r>
            <a:r>
              <a:rPr b="1" lang="fr-FR" sz="15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liferay-oidc-plugin</a:t>
            </a:r>
            <a:endParaRPr b="1"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b="1" lang="fr-FR" sz="1600">
                <a:latin typeface="Nunito"/>
                <a:ea typeface="Nunito"/>
                <a:cs typeface="Nunito"/>
                <a:sym typeface="Nunito"/>
              </a:rPr>
              <a:t>Federated Authentication</a:t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b="1" lang="fr-FR" sz="15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EGI Checkin</a:t>
            </a:r>
            <a:r>
              <a:rPr lang="fr-FR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support EGI federated Authentication and Authorization system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b="1" lang="fr-FR" sz="15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IAM</a:t>
            </a:r>
            <a:r>
              <a:rPr lang="fr-FR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legacy INDIGO-dc authentication  module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b="1" lang="fr-FR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User membership</a:t>
            </a:r>
            <a:r>
              <a:rPr lang="fr-FR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user Authorisation are </a:t>
            </a:r>
            <a:r>
              <a:rPr b="1" lang="fr-FR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managed by both EGI and  the FG</a:t>
            </a:r>
            <a:endParaRPr b="1"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b="1"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Contents</a:t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●"/>
            </a:pPr>
            <a:r>
              <a:rPr b="1" lang="fr-FR" sz="1500">
                <a:latin typeface="Nunito"/>
                <a:ea typeface="Nunito"/>
                <a:cs typeface="Nunito"/>
                <a:sym typeface="Nunito"/>
              </a:rPr>
              <a:t>Welcome			 </a:t>
            </a:r>
            <a:r>
              <a:rPr i="1" lang="fr-FR" sz="1500">
                <a:latin typeface="Nunito"/>
                <a:ea typeface="Nunito"/>
                <a:cs typeface="Nunito"/>
                <a:sym typeface="Nunito"/>
              </a:rPr>
              <a:t>Provides general information about the portal</a:t>
            </a:r>
            <a:endParaRPr i="1" sz="1500">
              <a:latin typeface="Nunito"/>
              <a:ea typeface="Nunito"/>
              <a:cs typeface="Nunito"/>
              <a:sym typeface="Nunito"/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●"/>
            </a:pPr>
            <a:r>
              <a:rPr b="1" lang="fr-FR" sz="1500">
                <a:latin typeface="Nunito"/>
                <a:ea typeface="Nunito"/>
                <a:cs typeface="Nunito"/>
                <a:sym typeface="Nunito"/>
              </a:rPr>
              <a:t>Applications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		 </a:t>
            </a:r>
            <a:r>
              <a:rPr i="1" lang="fr-FR" sz="1500">
                <a:latin typeface="Nunito"/>
                <a:ea typeface="Nunito"/>
                <a:cs typeface="Nunito"/>
                <a:sym typeface="Nunito"/>
              </a:rPr>
              <a:t>Contains several applications made of different use cases:</a:t>
            </a:r>
            <a:endParaRPr i="1" sz="1500">
              <a:latin typeface="Nunito"/>
              <a:ea typeface="Nunito"/>
              <a:cs typeface="Nunito"/>
              <a:sym typeface="Nunito"/>
            </a:endParaRPr>
          </a:p>
          <a:p>
            <a:pPr indent="-3238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fr-FR" sz="1500">
                <a:latin typeface="Nunito"/>
                <a:ea typeface="Nunito"/>
                <a:cs typeface="Nunito"/>
                <a:sym typeface="Nunito"/>
              </a:rPr>
              <a:t>RStudio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		 </a:t>
            </a:r>
            <a:r>
              <a:rPr i="1" lang="fr-FR" sz="1500"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i="1" lang="fr-FR" sz="1500">
                <a:latin typeface="Nunito"/>
                <a:ea typeface="Nunito"/>
                <a:cs typeface="Nunito"/>
                <a:sym typeface="Nunito"/>
              </a:rPr>
              <a:t>aaS cloud example, instantiating a personal RStudio instance</a:t>
            </a:r>
            <a:endParaRPr i="1" sz="1500">
              <a:latin typeface="Nunito"/>
              <a:ea typeface="Nunito"/>
              <a:cs typeface="Nunito"/>
              <a:sym typeface="Nunito"/>
            </a:endParaRPr>
          </a:p>
          <a:p>
            <a:pPr indent="-3238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fr-FR" sz="1500">
                <a:latin typeface="Nunito"/>
                <a:ea typeface="Nunito"/>
                <a:cs typeface="Nunito"/>
                <a:sym typeface="Nunito"/>
              </a:rPr>
              <a:t>Optimal Design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	 </a:t>
            </a:r>
            <a:r>
              <a:rPr i="1" lang="fr-FR" sz="1500">
                <a:latin typeface="Nunito"/>
                <a:ea typeface="Nunito"/>
                <a:cs typeface="Nunito"/>
                <a:sym typeface="Nunito"/>
              </a:rPr>
              <a:t>Sharing simulation information across researchers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 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238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fr-FR" sz="1500">
                <a:latin typeface="Nunito"/>
                <a:ea typeface="Nunito"/>
                <a:cs typeface="Nunito"/>
                <a:sym typeface="Nunito"/>
              </a:rPr>
              <a:t>FAIR Science	 </a:t>
            </a:r>
            <a:r>
              <a:rPr i="1" lang="fr-FR" sz="1500">
                <a:latin typeface="Nunito"/>
                <a:ea typeface="Nunito"/>
                <a:cs typeface="Nunito"/>
                <a:sym typeface="Nunito"/>
              </a:rPr>
              <a:t>Use cases for Reproducibility and Reusability</a:t>
            </a:r>
            <a:endParaRPr i="1" sz="1500">
              <a:latin typeface="Nunito"/>
              <a:ea typeface="Nunito"/>
              <a:cs typeface="Nunito"/>
              <a:sym typeface="Nunito"/>
            </a:endParaRPr>
          </a:p>
          <a:p>
            <a:pPr indent="-3238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fr-FR" sz="1500">
                <a:latin typeface="Nunito"/>
                <a:ea typeface="Nunito"/>
                <a:cs typeface="Nunito"/>
                <a:sym typeface="Nunito"/>
              </a:rPr>
              <a:t>PALMS</a:t>
            </a:r>
            <a:r>
              <a:rPr i="1" lang="fr-FR" sz="1500">
                <a:latin typeface="Nunito"/>
                <a:ea typeface="Nunito"/>
                <a:cs typeface="Nunito"/>
                <a:sym typeface="Nunito"/>
              </a:rPr>
              <a:t>                </a:t>
            </a:r>
            <a:r>
              <a:rPr lang="fr-FR" sz="15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6"/>
              </a:rPr>
              <a:t>Physical Acrivity Lifelong Modeling &amp; Simulation</a:t>
            </a:r>
            <a:endParaRPr b="1" sz="1500">
              <a:latin typeface="Nunito"/>
              <a:ea typeface="Nunito"/>
              <a:cs typeface="Nunito"/>
              <a:sym typeface="Nunito"/>
            </a:endParaRPr>
          </a:p>
          <a:p>
            <a:pPr indent="-3238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●"/>
            </a:pPr>
            <a:r>
              <a:rPr b="1" lang="fr-FR" sz="1500">
                <a:latin typeface="Nunito"/>
                <a:ea typeface="Nunito"/>
                <a:cs typeface="Nunito"/>
                <a:sym typeface="Nunito"/>
              </a:rPr>
              <a:t>Propose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 			 </a:t>
            </a:r>
            <a:r>
              <a:rPr i="1" lang="fr-FR" sz="1500">
                <a:latin typeface="Nunito"/>
                <a:ea typeface="Nunito"/>
                <a:cs typeface="Nunito"/>
                <a:sym typeface="Nunito"/>
              </a:rPr>
              <a:t>How to join FG community and create custom SGs.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0" name="Google Shape;290;ga690fefc09_0_4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2976" y="234956"/>
            <a:ext cx="1070044" cy="4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a690fefc09_0_424"/>
          <p:cNvSpPr txBox="1"/>
          <p:nvPr>
            <p:ph idx="2" type="body"/>
          </p:nvPr>
        </p:nvSpPr>
        <p:spPr>
          <a:xfrm>
            <a:off x="190500" y="4458975"/>
            <a:ext cx="8763000" cy="45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fr-FR" sz="1800"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Clinic session: 04 November, 15:30 - 16:45 CET (</a:t>
            </a:r>
            <a:r>
              <a:rPr b="1" lang="fr-FR" sz="1800" u="sng">
                <a:solidFill>
                  <a:schemeClr val="hlink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  <a:hlinkClick r:id="rId8"/>
              </a:rPr>
              <a:t>http://go.egi.eu/zoom5</a:t>
            </a:r>
            <a:r>
              <a:rPr b="1" lang="fr-FR" sz="1800"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)</a:t>
            </a:r>
            <a:endParaRPr b="1" sz="1800"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690fefc09_0_466"/>
          <p:cNvSpPr txBox="1"/>
          <p:nvPr>
            <p:ph idx="1" type="subTitle"/>
          </p:nvPr>
        </p:nvSpPr>
        <p:spPr>
          <a:xfrm>
            <a:off x="2579076" y="356969"/>
            <a:ext cx="47289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/>
              <a:t>https://dashboard.appdb.egi.eu/vmops</a:t>
            </a:r>
            <a:endParaRPr sz="1800"/>
          </a:p>
        </p:txBody>
      </p:sp>
      <p:sp>
        <p:nvSpPr>
          <p:cNvPr id="298" name="Google Shape;298;ga690fefc09_0_466"/>
          <p:cNvSpPr txBox="1"/>
          <p:nvPr>
            <p:ph idx="2" type="body"/>
          </p:nvPr>
        </p:nvSpPr>
        <p:spPr>
          <a:xfrm>
            <a:off x="0" y="864900"/>
            <a:ext cx="9144000" cy="68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Provides a set of graphical interfaces to high-level services, in order to deploy and manage VAs and VAs on the EGI Federated Cloud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9" name="Google Shape;299;ga690fefc09_0_466"/>
          <p:cNvSpPr txBox="1"/>
          <p:nvPr>
            <p:ph type="title"/>
          </p:nvPr>
        </p:nvSpPr>
        <p:spPr>
          <a:xfrm>
            <a:off x="2579075" y="126863"/>
            <a:ext cx="55806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The EGI VMOps dashboard</a:t>
            </a:r>
            <a:endParaRPr/>
          </a:p>
        </p:txBody>
      </p:sp>
      <p:pic>
        <p:nvPicPr>
          <p:cNvPr id="300" name="Google Shape;300;ga690fefc09_0_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50" y="2762100"/>
            <a:ext cx="3732802" cy="20357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01" name="Google Shape;301;ga690fefc09_0_466"/>
          <p:cNvSpPr txBox="1"/>
          <p:nvPr>
            <p:ph idx="2" type="body"/>
          </p:nvPr>
        </p:nvSpPr>
        <p:spPr>
          <a:xfrm>
            <a:off x="0" y="1474500"/>
            <a:ext cx="9144000" cy="121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Easy VMs deployment with a </a:t>
            </a:r>
            <a:r>
              <a:rPr b="1" lang="fr-FR" sz="1600">
                <a:latin typeface="Nunito"/>
                <a:ea typeface="Nunito"/>
                <a:cs typeface="Nunito"/>
                <a:sym typeface="Nunito"/>
              </a:rPr>
              <a:t>wizard-like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 interface,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▪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Helping users select, configure and deploy a VM in a few clicks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o"/>
            </a:pP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Perform ad-hoc operations on deployed VMs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▪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Manage and monitor the deployed VMs in a single page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2" name="Google Shape;302;ga690fefc09_0_4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925" y="2800675"/>
            <a:ext cx="3844438" cy="20357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03" name="Google Shape;303;ga690fefc09_0_4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1049" y="57500"/>
            <a:ext cx="757775" cy="71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a690fefc09_0_658"/>
          <p:cNvSpPr txBox="1"/>
          <p:nvPr>
            <p:ph idx="1" type="subTitle"/>
          </p:nvPr>
        </p:nvSpPr>
        <p:spPr>
          <a:xfrm>
            <a:off x="2579076" y="367034"/>
            <a:ext cx="47289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/>
              <a:t>https://dashboard.appdb.egi.eu/vmops</a:t>
            </a:r>
            <a:endParaRPr sz="1800"/>
          </a:p>
        </p:txBody>
      </p:sp>
      <p:sp>
        <p:nvSpPr>
          <p:cNvPr id="310" name="Google Shape;310;ga690fefc09_0_658"/>
          <p:cNvSpPr txBox="1"/>
          <p:nvPr>
            <p:ph idx="2" type="body"/>
          </p:nvPr>
        </p:nvSpPr>
        <p:spPr>
          <a:xfrm>
            <a:off x="0" y="864900"/>
            <a:ext cx="9144000" cy="68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Enables users to contact cloud provider administrators for troubleshooting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Informs users about </a:t>
            </a:r>
            <a:r>
              <a:rPr b="1" lang="fr-FR" sz="1600">
                <a:latin typeface="Nunito"/>
                <a:ea typeface="Nunito"/>
                <a:cs typeface="Nunito"/>
                <a:sym typeface="Nunito"/>
              </a:rPr>
              <a:t>cloud provider availability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 to prevent invalid actions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1" name="Google Shape;311;ga690fefc09_0_658"/>
          <p:cNvSpPr txBox="1"/>
          <p:nvPr>
            <p:ph type="title"/>
          </p:nvPr>
        </p:nvSpPr>
        <p:spPr>
          <a:xfrm>
            <a:off x="2579075" y="126863"/>
            <a:ext cx="55806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The EGI VMOps dashboard</a:t>
            </a:r>
            <a:endParaRPr/>
          </a:p>
        </p:txBody>
      </p:sp>
      <p:pic>
        <p:nvPicPr>
          <p:cNvPr id="312" name="Google Shape;312;ga690fefc09_0_6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1049" y="57500"/>
            <a:ext cx="757775" cy="71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a690fefc09_0_6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1400" y="1560700"/>
            <a:ext cx="5068525" cy="231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a690fefc09_0_658"/>
          <p:cNvSpPr txBox="1"/>
          <p:nvPr>
            <p:ph idx="2" type="body"/>
          </p:nvPr>
        </p:nvSpPr>
        <p:spPr>
          <a:xfrm>
            <a:off x="190500" y="3953615"/>
            <a:ext cx="8763000" cy="49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Webinar: </a:t>
            </a:r>
            <a:r>
              <a:rPr lang="fr-FR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Accessing federated clouds in EGI with VMOps Dashboard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, </a:t>
            </a:r>
            <a:br>
              <a:rPr lang="fr-FR" sz="1600">
                <a:latin typeface="Nunito"/>
                <a:ea typeface="Nunito"/>
                <a:cs typeface="Nunito"/>
                <a:sym typeface="Nunito"/>
              </a:rPr>
            </a:b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25 November 2020, 14:00 CET</a:t>
            </a: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5" name="Google Shape;315;ga690fefc09_0_658"/>
          <p:cNvSpPr txBox="1"/>
          <p:nvPr>
            <p:ph idx="2" type="body"/>
          </p:nvPr>
        </p:nvSpPr>
        <p:spPr>
          <a:xfrm>
            <a:off x="190500" y="4478025"/>
            <a:ext cx="8763000" cy="45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fr-FR" sz="1800"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Clinic session: 04 November, 15:30 - 16:45 CET (</a:t>
            </a:r>
            <a:r>
              <a:rPr b="1" lang="fr-FR" sz="1800" u="sng">
                <a:solidFill>
                  <a:schemeClr val="hlink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  <a:hlinkClick r:id="rId6"/>
              </a:rPr>
              <a:t>http://go.egi.eu/zoom5</a:t>
            </a:r>
            <a:r>
              <a:rPr b="1" lang="fr-FR" sz="1800"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)</a:t>
            </a:r>
            <a:r>
              <a:rPr lang="fr-FR" sz="1800"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fr-FR"/>
              <a:t>Data Analytics services </a:t>
            </a:r>
            <a:br>
              <a:rPr lang="fr-FR"/>
            </a:br>
            <a:r>
              <a:rPr lang="fr-FR"/>
              <a:t>in EGI</a:t>
            </a:r>
            <a:endParaRPr/>
          </a:p>
        </p:txBody>
      </p:sp>
      <p:sp>
        <p:nvSpPr>
          <p:cNvPr id="92" name="Google Shape;92;p1"/>
          <p:cNvSpPr txBox="1"/>
          <p:nvPr>
            <p:ph idx="2" type="body"/>
          </p:nvPr>
        </p:nvSpPr>
        <p:spPr>
          <a:xfrm>
            <a:off x="354617" y="3636200"/>
            <a:ext cx="3598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fr-FR"/>
              <a:t>Community Support Team Lead.</a:t>
            </a:r>
            <a:endParaRPr/>
          </a:p>
        </p:txBody>
      </p:sp>
      <p:sp>
        <p:nvSpPr>
          <p:cNvPr id="93" name="Google Shape;93;p1"/>
          <p:cNvSpPr txBox="1"/>
          <p:nvPr>
            <p:ph idx="3" type="body"/>
          </p:nvPr>
        </p:nvSpPr>
        <p:spPr>
          <a:xfrm>
            <a:off x="354618" y="3353550"/>
            <a:ext cx="34590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fr-FR"/>
              <a:t>Giuseppe La Rocca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a690fefc09_0_540"/>
          <p:cNvSpPr txBox="1"/>
          <p:nvPr>
            <p:ph idx="2" type="body"/>
          </p:nvPr>
        </p:nvSpPr>
        <p:spPr>
          <a:xfrm>
            <a:off x="190500" y="763275"/>
            <a:ext cx="8763000" cy="431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Chipster is a user-friendly analysis software for next generation sequencing data such </a:t>
            </a:r>
            <a:br>
              <a:rPr lang="fr-FR" sz="1600">
                <a:latin typeface="Nunito"/>
                <a:ea typeface="Nunito"/>
                <a:cs typeface="Nunito"/>
                <a:sym typeface="Nunito"/>
              </a:rPr>
            </a:b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as scRNA-seq, RNA-seq, ChIP-seq, 16S, etc</a:t>
            </a:r>
            <a:br>
              <a:rPr lang="fr-FR" sz="1600">
                <a:latin typeface="Nunito"/>
                <a:ea typeface="Nunito"/>
                <a:cs typeface="Nunito"/>
                <a:sym typeface="Nunito"/>
              </a:rPr>
            </a:b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Provides an easy access to over </a:t>
            </a:r>
            <a:r>
              <a:rPr b="1" lang="fr-FR" sz="1600">
                <a:latin typeface="Nunito"/>
                <a:ea typeface="Nunito"/>
                <a:cs typeface="Nunito"/>
                <a:sym typeface="Nunito"/>
              </a:rPr>
              <a:t>450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 analysis tools and reference data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▪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Command line tools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▪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R/Bioconductor packages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▪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Free, open source software</a:t>
            </a:r>
            <a:br>
              <a:rPr lang="fr-FR" sz="1600">
                <a:latin typeface="Nunito"/>
                <a:ea typeface="Nunito"/>
                <a:cs typeface="Nunito"/>
                <a:sym typeface="Nunito"/>
              </a:rPr>
            </a:b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Users don’t  need to learn command line syntax of R and dozens of command line application</a:t>
            </a:r>
            <a:br>
              <a:rPr lang="fr-FR" sz="1600">
                <a:latin typeface="Nunito"/>
                <a:ea typeface="Nunito"/>
                <a:cs typeface="Nunito"/>
                <a:sym typeface="Nunito"/>
              </a:rPr>
            </a:b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Chipster enables: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▪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analyze high-throughput data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▪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visualize data efficiently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▪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share analysis sessions</a:t>
            </a:r>
            <a:br>
              <a:rPr lang="fr-FR" sz="1600">
                <a:latin typeface="Nunito"/>
                <a:ea typeface="Nunito"/>
                <a:cs typeface="Nunito"/>
                <a:sym typeface="Nunito"/>
              </a:rPr>
            </a:b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A custom Chipster Web App is available for EGI users</a:t>
            </a:r>
            <a:br>
              <a:rPr lang="fr-FR" sz="1600">
                <a:latin typeface="Nunito"/>
                <a:ea typeface="Nunito"/>
                <a:cs typeface="Nunito"/>
                <a:sym typeface="Nunito"/>
              </a:rPr>
            </a:b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•"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Developed by </a:t>
            </a:r>
            <a:r>
              <a:rPr lang="fr-FR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CSC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, Finland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2" name="Google Shape;322;ga690fefc09_0_5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7975" y="8100"/>
            <a:ext cx="5419052" cy="8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a690fefc09_0_5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21300"/>
            <a:ext cx="8229949" cy="366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a690fefc09_0_546"/>
          <p:cNvSpPr txBox="1"/>
          <p:nvPr/>
        </p:nvSpPr>
        <p:spPr>
          <a:xfrm>
            <a:off x="214029" y="738083"/>
            <a:ext cx="2945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The Chipster web interface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0" name="Google Shape;330;ga690fefc09_0_5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7975" y="8100"/>
            <a:ext cx="5419052" cy="8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a690fefc09_0_553"/>
          <p:cNvSpPr txBox="1"/>
          <p:nvPr>
            <p:ph idx="2" type="body"/>
          </p:nvPr>
        </p:nvSpPr>
        <p:spPr>
          <a:xfrm>
            <a:off x="114300" y="1296675"/>
            <a:ext cx="4399800" cy="133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Chipster code base is open source: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spcBef>
                <a:spcPts val="750"/>
              </a:spcBef>
              <a:spcAft>
                <a:spcPts val="0"/>
              </a:spcAft>
              <a:buSzPts val="1500"/>
              <a:buFont typeface="Nunito"/>
              <a:buChar char="•"/>
            </a:pP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Based  on Kubernetes running on Ubuntu.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•"/>
            </a:pP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Recommended resources: at least 4 cores, 8GB RAM and 1TB Storage space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•"/>
            </a:pP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Easy to </a:t>
            </a:r>
            <a:r>
              <a:rPr lang="fr-FR" sz="15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install</a:t>
            </a:r>
            <a:r>
              <a:rPr lang="fr-FR" sz="1500">
                <a:latin typeface="Nunito"/>
                <a:ea typeface="Nunito"/>
                <a:cs typeface="Nunito"/>
                <a:sym typeface="Nunito"/>
              </a:rPr>
              <a:t> your own Chipster server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ga690fefc09_0_553"/>
          <p:cNvSpPr txBox="1"/>
          <p:nvPr>
            <p:ph idx="1" type="subTitle"/>
          </p:nvPr>
        </p:nvSpPr>
        <p:spPr>
          <a:xfrm>
            <a:off x="190500" y="4020825"/>
            <a:ext cx="8763000" cy="54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i="0"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Webinar: </a:t>
            </a:r>
            <a:r>
              <a:rPr i="0" lang="fr-FR" sz="1600" u="sng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Chipster - a user-friendly bioinformatics software for analyzing high-throughput data</a:t>
            </a:r>
            <a:r>
              <a:rPr i="0" lang="fr-FR" sz="1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 20 Nov. 2020, 14:00 CET</a:t>
            </a:r>
            <a:endParaRPr i="0" sz="16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8" name="Google Shape;338;ga690fefc09_0_553"/>
          <p:cNvSpPr txBox="1"/>
          <p:nvPr>
            <p:ph idx="2" type="body"/>
          </p:nvPr>
        </p:nvSpPr>
        <p:spPr>
          <a:xfrm>
            <a:off x="190500" y="4516125"/>
            <a:ext cx="8763000" cy="45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fr-FR" sz="1800"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Clinic session: 04 November, 15:30 - 16:45 CET (</a:t>
            </a:r>
            <a:r>
              <a:rPr b="1" lang="fr-FR" sz="1800" u="sng">
                <a:solidFill>
                  <a:schemeClr val="hlink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  <a:hlinkClick r:id="rId5"/>
              </a:rPr>
              <a:t>http://go.egi.eu/zoom5</a:t>
            </a:r>
            <a:r>
              <a:rPr b="1" lang="fr-FR" sz="1800"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)</a:t>
            </a:r>
            <a:endParaRPr b="1" sz="1800"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9" name="Google Shape;339;ga690fefc09_0_5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87975" y="8100"/>
            <a:ext cx="5419052" cy="8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a690fefc09_0_553"/>
          <p:cNvSpPr txBox="1"/>
          <p:nvPr>
            <p:ph idx="2" type="body"/>
          </p:nvPr>
        </p:nvSpPr>
        <p:spPr>
          <a:xfrm>
            <a:off x="4533900" y="1220475"/>
            <a:ext cx="4399800" cy="133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Extensive set of training materials and tutorial </a:t>
            </a:r>
            <a:r>
              <a:rPr lang="fr-FR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7"/>
              </a:rPr>
              <a:t>videos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 available: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1" name="Google Shape;341;ga690fefc09_0_5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32425" y="1975338"/>
            <a:ext cx="4307550" cy="159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71a3ca493_0_0"/>
          <p:cNvSpPr txBox="1"/>
          <p:nvPr>
            <p:ph idx="2" type="body"/>
          </p:nvPr>
        </p:nvSpPr>
        <p:spPr>
          <a:xfrm>
            <a:off x="114300" y="825898"/>
            <a:ext cx="8462700" cy="207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750"/>
              </a:spcBef>
              <a:spcAft>
                <a:spcPts val="0"/>
              </a:spcAft>
              <a:buSzPts val="1700"/>
              <a:buFont typeface="Nunito"/>
              <a:buChar char="•"/>
            </a:pP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The EGI Notebooks service: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▪"/>
            </a:pPr>
            <a:r>
              <a:rPr lang="fr-FR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https://www.egi.eu/services/notebooks/</a:t>
            </a: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▪"/>
            </a:pPr>
            <a:r>
              <a:rPr lang="fr-FR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https://notebooks.egi.eu</a:t>
            </a: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•"/>
            </a:pP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The EGI Workload Manager: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▪"/>
            </a:pPr>
            <a:r>
              <a:rPr lang="fr-FR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https://dirac.egi.eu/</a:t>
            </a: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•"/>
            </a:pP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EC3: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▪"/>
            </a:pPr>
            <a:r>
              <a:rPr lang="fr-FR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6"/>
              </a:rPr>
              <a:t>https://servproject.i3m.upv.es/ec3/</a:t>
            </a:r>
            <a:r>
              <a:rPr lang="fr-FR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▪"/>
            </a:pPr>
            <a:r>
              <a:rPr lang="fr-FR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7"/>
              </a:rPr>
              <a:t>https://servproject.i3m.upv.es/ec3-ltos/index.php</a:t>
            </a: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•"/>
            </a:pP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The Science Software on Demand (SSoD):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▪"/>
            </a:pPr>
            <a:r>
              <a:rPr lang="fr-FR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8"/>
              </a:rPr>
              <a:t>https://fgsg.ct.infn.it/egissod/web/ssod</a:t>
            </a: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•"/>
            </a:pP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The EGI VMOps dashboard: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▪"/>
            </a:pPr>
            <a:r>
              <a:rPr lang="fr-FR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9"/>
              </a:rPr>
              <a:t>https://dashboard.appdb.egi.eu/vmops</a:t>
            </a: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•"/>
            </a:pP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Chipster: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▪"/>
            </a:pPr>
            <a:r>
              <a:rPr lang="fr-FR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10"/>
              </a:rPr>
              <a:t>https://chipster.csc.fi/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▪"/>
            </a:pPr>
            <a:r>
              <a:rPr lang="fr-FR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11"/>
              </a:rPr>
              <a:t>https://chipster.fedcloud-tf.fedcloud.eu/</a:t>
            </a:r>
            <a:r>
              <a:rPr lang="fr-FR" sz="1800">
                <a:latin typeface="Nunito"/>
                <a:ea typeface="Nunito"/>
                <a:cs typeface="Nunito"/>
                <a:sym typeface="Nunito"/>
              </a:rPr>
              <a:t> 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8" name="Google Shape;348;ga71a3ca493_0_0"/>
          <p:cNvSpPr txBox="1"/>
          <p:nvPr>
            <p:ph type="title"/>
          </p:nvPr>
        </p:nvSpPr>
        <p:spPr>
          <a:xfrm>
            <a:off x="2579075" y="126863"/>
            <a:ext cx="55806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References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3"/>
          <p:cNvSpPr txBox="1"/>
          <p:nvPr>
            <p:ph idx="1" type="subTitle"/>
          </p:nvPr>
        </p:nvSpPr>
        <p:spPr>
          <a:xfrm>
            <a:off x="329919" y="2490809"/>
            <a:ext cx="4543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sp>
        <p:nvSpPr>
          <p:cNvPr id="355" name="Google Shape;355;p33"/>
          <p:cNvSpPr txBox="1"/>
          <p:nvPr>
            <p:ph type="title"/>
          </p:nvPr>
        </p:nvSpPr>
        <p:spPr>
          <a:xfrm>
            <a:off x="329919" y="1948714"/>
            <a:ext cx="48153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/>
              <a:t>Thank you!</a:t>
            </a:r>
            <a:endParaRPr/>
          </a:p>
        </p:txBody>
      </p:sp>
      <p:sp>
        <p:nvSpPr>
          <p:cNvPr id="356" name="Google Shape;356;p33"/>
          <p:cNvSpPr txBox="1"/>
          <p:nvPr>
            <p:ph idx="2" type="body"/>
          </p:nvPr>
        </p:nvSpPr>
        <p:spPr>
          <a:xfrm>
            <a:off x="354634" y="3636204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57" name="Google Shape;357;p33"/>
          <p:cNvSpPr txBox="1"/>
          <p:nvPr>
            <p:ph idx="3" type="body"/>
          </p:nvPr>
        </p:nvSpPr>
        <p:spPr>
          <a:xfrm>
            <a:off x="354634" y="3353555"/>
            <a:ext cx="19365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idx="1" type="body"/>
          </p:nvPr>
        </p:nvSpPr>
        <p:spPr>
          <a:xfrm>
            <a:off x="176645" y="6834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Overview of the EGI Data Analytics services 25’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The EGI Notebooks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The EGI Workload Manager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The Elastic Cloud Compute Cluster (EC3)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The Science  Software on Demand (SSoD)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The EGI VMOps dashboard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The Chipster suite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Experience/Feedback from the EGI communities: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D4Science experience with the EGI Notebooks service   15’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</a:pPr>
            <a:r>
              <a:rPr lang="fr-FR"/>
              <a:t>EISCAT_3D report with the EGI Workload Manager   15’ 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fr-FR"/>
              <a:t>Q&amp;A   10’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00" name="Google Shape;100;p3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fr-FR"/>
              <a:t>Outline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690fefc09_0_3"/>
          <p:cNvSpPr txBox="1"/>
          <p:nvPr>
            <p:ph type="title"/>
          </p:nvPr>
        </p:nvSpPr>
        <p:spPr>
          <a:xfrm>
            <a:off x="2579074" y="126863"/>
            <a:ext cx="63333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fr-FR" sz="2600"/>
              <a:t>Overview of the EGI Data Analytics services</a:t>
            </a:r>
            <a:endParaRPr sz="2600"/>
          </a:p>
        </p:txBody>
      </p:sp>
      <p:grpSp>
        <p:nvGrpSpPr>
          <p:cNvPr id="106" name="Google Shape;106;ga690fefc09_0_3"/>
          <p:cNvGrpSpPr/>
          <p:nvPr/>
        </p:nvGrpSpPr>
        <p:grpSpPr>
          <a:xfrm>
            <a:off x="291900" y="727703"/>
            <a:ext cx="3255550" cy="3710141"/>
            <a:chOff x="291900" y="970271"/>
            <a:chExt cx="3255550" cy="4946854"/>
          </a:xfrm>
        </p:grpSpPr>
        <p:sp>
          <p:nvSpPr>
            <p:cNvPr id="107" name="Google Shape;107;ga690fefc09_0_3"/>
            <p:cNvSpPr/>
            <p:nvPr/>
          </p:nvSpPr>
          <p:spPr>
            <a:xfrm>
              <a:off x="291900" y="4947225"/>
              <a:ext cx="2946300" cy="96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600">
                  <a:latin typeface="Nunito"/>
                  <a:ea typeface="Nunito"/>
                  <a:cs typeface="Nunito"/>
                  <a:sym typeface="Nunito"/>
                </a:rPr>
                <a:t>Applications on Demand (cloud resources for the long-tail)</a:t>
              </a:r>
              <a:r>
                <a:rPr lang="fr-FR"/>
                <a:t> </a:t>
              </a:r>
              <a:endParaRPr/>
            </a:p>
          </p:txBody>
        </p:sp>
        <p:pic>
          <p:nvPicPr>
            <p:cNvPr id="108" name="Google Shape;108;ga690fefc09_0_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93125" y="970271"/>
              <a:ext cx="700971" cy="757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ga690fefc09_0_3"/>
            <p:cNvSpPr/>
            <p:nvPr/>
          </p:nvSpPr>
          <p:spPr>
            <a:xfrm>
              <a:off x="587525" y="1882500"/>
              <a:ext cx="629400" cy="757800"/>
            </a:xfrm>
            <a:prstGeom prst="down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ga690fefc09_0_3"/>
            <p:cNvSpPr/>
            <p:nvPr/>
          </p:nvSpPr>
          <p:spPr>
            <a:xfrm rot="-5400000">
              <a:off x="-315380" y="3808818"/>
              <a:ext cx="1731900" cy="4530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/>
                <a:t>DIRAC</a:t>
              </a:r>
              <a:endParaRPr/>
            </a:p>
          </p:txBody>
        </p:sp>
        <p:sp>
          <p:nvSpPr>
            <p:cNvPr id="111" name="Google Shape;111;ga690fefc09_0_3"/>
            <p:cNvSpPr/>
            <p:nvPr/>
          </p:nvSpPr>
          <p:spPr>
            <a:xfrm rot="-5400000">
              <a:off x="179492" y="3808818"/>
              <a:ext cx="1731900" cy="4530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/>
                <a:t>EC3</a:t>
              </a:r>
              <a:endParaRPr/>
            </a:p>
          </p:txBody>
        </p:sp>
        <p:sp>
          <p:nvSpPr>
            <p:cNvPr id="112" name="Google Shape;112;ga690fefc09_0_3"/>
            <p:cNvSpPr/>
            <p:nvPr/>
          </p:nvSpPr>
          <p:spPr>
            <a:xfrm rot="-5400000">
              <a:off x="688063" y="3808818"/>
              <a:ext cx="1731900" cy="4530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/>
                <a:t>Notebooks</a:t>
              </a:r>
              <a:endParaRPr/>
            </a:p>
          </p:txBody>
        </p:sp>
        <p:sp>
          <p:nvSpPr>
            <p:cNvPr id="113" name="Google Shape;113;ga690fefc09_0_3"/>
            <p:cNvSpPr/>
            <p:nvPr/>
          </p:nvSpPr>
          <p:spPr>
            <a:xfrm rot="-5400000">
              <a:off x="1182935" y="3808818"/>
              <a:ext cx="1731900" cy="4530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/>
                <a:t>Science Software on Demand</a:t>
              </a:r>
              <a:endParaRPr sz="1100"/>
            </a:p>
          </p:txBody>
        </p:sp>
        <p:sp>
          <p:nvSpPr>
            <p:cNvPr id="114" name="Google Shape;114;ga690fefc09_0_3"/>
            <p:cNvSpPr/>
            <p:nvPr/>
          </p:nvSpPr>
          <p:spPr>
            <a:xfrm rot="-5400000">
              <a:off x="1690649" y="3808818"/>
              <a:ext cx="1731900" cy="4530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/>
                <a:t>VMOps dashboard</a:t>
              </a:r>
              <a:endParaRPr/>
            </a:p>
          </p:txBody>
        </p:sp>
        <p:sp>
          <p:nvSpPr>
            <p:cNvPr id="115" name="Google Shape;115;ga690fefc09_0_3"/>
            <p:cNvSpPr txBox="1"/>
            <p:nvPr/>
          </p:nvSpPr>
          <p:spPr>
            <a:xfrm>
              <a:off x="2982250" y="4361150"/>
              <a:ext cx="565200" cy="48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600"/>
                <a:t>...</a:t>
              </a:r>
              <a:endParaRPr b="1" sz="1600"/>
            </a:p>
          </p:txBody>
        </p:sp>
        <p:pic>
          <p:nvPicPr>
            <p:cNvPr id="116" name="Google Shape;116;ga690fefc09_0_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40432" y="2770182"/>
              <a:ext cx="393500" cy="39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ga690fefc09_0_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73832" y="2770182"/>
              <a:ext cx="393500" cy="39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ga690fefc09_0_3"/>
            <p:cNvSpPr/>
            <p:nvPr/>
          </p:nvSpPr>
          <p:spPr>
            <a:xfrm>
              <a:off x="1273325" y="1882500"/>
              <a:ext cx="629400" cy="757800"/>
            </a:xfrm>
            <a:prstGeom prst="down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ga690fefc09_0_3"/>
            <p:cNvSpPr/>
            <p:nvPr/>
          </p:nvSpPr>
          <p:spPr>
            <a:xfrm>
              <a:off x="1934296" y="1882500"/>
              <a:ext cx="629400" cy="757800"/>
            </a:xfrm>
            <a:prstGeom prst="down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ga690fefc09_0_3"/>
          <p:cNvGrpSpPr/>
          <p:nvPr/>
        </p:nvGrpSpPr>
        <p:grpSpPr>
          <a:xfrm>
            <a:off x="4607275" y="578475"/>
            <a:ext cx="3326100" cy="4145025"/>
            <a:chOff x="4607275" y="771300"/>
            <a:chExt cx="3326100" cy="5526700"/>
          </a:xfrm>
        </p:grpSpPr>
        <p:sp>
          <p:nvSpPr>
            <p:cNvPr id="121" name="Google Shape;121;ga690fefc09_0_3"/>
            <p:cNvSpPr/>
            <p:nvPr/>
          </p:nvSpPr>
          <p:spPr>
            <a:xfrm rot="-5400000">
              <a:off x="3969800" y="3491175"/>
              <a:ext cx="1731900" cy="4530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/>
                <a:t>WeNMR portals</a:t>
              </a:r>
              <a:endParaRPr/>
            </a:p>
          </p:txBody>
        </p:sp>
        <p:pic>
          <p:nvPicPr>
            <p:cNvPr id="122" name="Google Shape;122;ga690fefc09_0_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14810" y="771300"/>
              <a:ext cx="1532315" cy="1084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ga690fefc09_0_3"/>
            <p:cNvSpPr/>
            <p:nvPr/>
          </p:nvSpPr>
          <p:spPr>
            <a:xfrm>
              <a:off x="6378725" y="1958700"/>
              <a:ext cx="629400" cy="757800"/>
            </a:xfrm>
            <a:prstGeom prst="down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ga690fefc09_0_3"/>
            <p:cNvSpPr/>
            <p:nvPr/>
          </p:nvSpPr>
          <p:spPr>
            <a:xfrm>
              <a:off x="4607275" y="4620700"/>
              <a:ext cx="3326100" cy="1677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800">
                  <a:latin typeface="Nunito"/>
                  <a:ea typeface="Nunito"/>
                  <a:cs typeface="Nunito"/>
                  <a:sym typeface="Nunito"/>
                </a:rPr>
                <a:t>Community allocations </a:t>
              </a:r>
              <a:br>
                <a:rPr b="1" lang="fr-FR" sz="1800">
                  <a:latin typeface="Nunito"/>
                  <a:ea typeface="Nunito"/>
                  <a:cs typeface="Nunito"/>
                  <a:sym typeface="Nunito"/>
                </a:rPr>
              </a:br>
              <a:r>
                <a:rPr b="1" lang="fr-FR" sz="1800">
                  <a:latin typeface="Nunito"/>
                  <a:ea typeface="Nunito"/>
                  <a:cs typeface="Nunito"/>
                  <a:sym typeface="Nunito"/>
                </a:rPr>
                <a:t>(IaaS / HTC Federation)</a:t>
              </a:r>
              <a:r>
                <a:rPr lang="fr-FR"/>
                <a:t> </a:t>
              </a:r>
              <a:endParaRPr/>
            </a:p>
          </p:txBody>
        </p:sp>
        <p:sp>
          <p:nvSpPr>
            <p:cNvPr id="125" name="Google Shape;125;ga690fefc09_0_3"/>
            <p:cNvSpPr/>
            <p:nvPr/>
          </p:nvSpPr>
          <p:spPr>
            <a:xfrm rot="-5400000">
              <a:off x="4503200" y="3491175"/>
              <a:ext cx="1731900" cy="4530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/>
                <a:t>DIRAC</a:t>
              </a:r>
              <a:endParaRPr/>
            </a:p>
          </p:txBody>
        </p:sp>
        <p:sp>
          <p:nvSpPr>
            <p:cNvPr id="126" name="Google Shape;126;ga690fefc09_0_3"/>
            <p:cNvSpPr/>
            <p:nvPr/>
          </p:nvSpPr>
          <p:spPr>
            <a:xfrm rot="-5400000">
              <a:off x="5036600" y="3491175"/>
              <a:ext cx="1731900" cy="4530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/>
                <a:t>agInfra notebooks</a:t>
              </a:r>
              <a:endParaRPr/>
            </a:p>
          </p:txBody>
        </p:sp>
        <p:sp>
          <p:nvSpPr>
            <p:cNvPr id="127" name="Google Shape;127;ga690fefc09_0_3"/>
            <p:cNvSpPr txBox="1"/>
            <p:nvPr/>
          </p:nvSpPr>
          <p:spPr>
            <a:xfrm>
              <a:off x="6182650" y="3675350"/>
              <a:ext cx="565200" cy="48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600"/>
                <a:t>...</a:t>
              </a:r>
              <a:endParaRPr b="1" sz="1600"/>
            </a:p>
          </p:txBody>
        </p:sp>
        <p:sp>
          <p:nvSpPr>
            <p:cNvPr id="128" name="Google Shape;128;ga690fefc09_0_3"/>
            <p:cNvSpPr/>
            <p:nvPr/>
          </p:nvSpPr>
          <p:spPr>
            <a:xfrm>
              <a:off x="7064525" y="1958700"/>
              <a:ext cx="629400" cy="757800"/>
            </a:xfrm>
            <a:prstGeom prst="down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ga690fefc09_0_3"/>
            <p:cNvSpPr/>
            <p:nvPr/>
          </p:nvSpPr>
          <p:spPr>
            <a:xfrm>
              <a:off x="5692925" y="1958700"/>
              <a:ext cx="629400" cy="757800"/>
            </a:xfrm>
            <a:prstGeom prst="down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" name="Google Shape;130;ga690fefc09_0_3"/>
          <p:cNvGrpSpPr/>
          <p:nvPr/>
        </p:nvGrpSpPr>
        <p:grpSpPr>
          <a:xfrm>
            <a:off x="1874575" y="4155075"/>
            <a:ext cx="1722714" cy="874126"/>
            <a:chOff x="1874575" y="5540100"/>
            <a:chExt cx="1722714" cy="1165501"/>
          </a:xfrm>
        </p:grpSpPr>
        <p:sp>
          <p:nvSpPr>
            <p:cNvPr id="131" name="Google Shape;131;ga690fefc09_0_3"/>
            <p:cNvSpPr/>
            <p:nvPr/>
          </p:nvSpPr>
          <p:spPr>
            <a:xfrm>
              <a:off x="2696296" y="5540100"/>
              <a:ext cx="629400" cy="757800"/>
            </a:xfrm>
            <a:prstGeom prst="down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2" name="Google Shape;132;ga690fefc09_0_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74575" y="6236318"/>
              <a:ext cx="452999" cy="4692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ga690fefc09_0_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07975" y="6236318"/>
              <a:ext cx="452999" cy="4692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ga690fefc09_0_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44290" y="6236318"/>
              <a:ext cx="452999" cy="4692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" name="Google Shape;135;ga690fefc09_0_3"/>
          <p:cNvGrpSpPr/>
          <p:nvPr/>
        </p:nvGrpSpPr>
        <p:grpSpPr>
          <a:xfrm>
            <a:off x="7705800" y="3465520"/>
            <a:ext cx="1206664" cy="752012"/>
            <a:chOff x="7705800" y="4620693"/>
            <a:chExt cx="1206664" cy="1002683"/>
          </a:xfrm>
        </p:grpSpPr>
        <p:pic>
          <p:nvPicPr>
            <p:cNvPr id="136" name="Google Shape;136;ga690fefc09_0_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59465" y="4620693"/>
              <a:ext cx="452999" cy="4692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ga690fefc09_0_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59465" y="5154093"/>
              <a:ext cx="452999" cy="469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ga690fefc09_0_3"/>
            <p:cNvSpPr/>
            <p:nvPr/>
          </p:nvSpPr>
          <p:spPr>
            <a:xfrm rot="-5400000">
              <a:off x="7806750" y="4678075"/>
              <a:ext cx="461700" cy="663600"/>
            </a:xfrm>
            <a:prstGeom prst="down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ga690fefc09_0_3"/>
          <p:cNvSpPr/>
          <p:nvPr/>
        </p:nvSpPr>
        <p:spPr>
          <a:xfrm rot="-5400000">
            <a:off x="3679951" y="3307988"/>
            <a:ext cx="471900" cy="12303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a690fefc09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00" y="702544"/>
            <a:ext cx="757782" cy="654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a690fefc09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965" y="1396646"/>
            <a:ext cx="714375" cy="71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a690fefc09_0_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550" y="4172427"/>
            <a:ext cx="1630987" cy="91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a690fefc09_0_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774" y="3715100"/>
            <a:ext cx="757775" cy="71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a690fefc09_0_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3571" y="3019557"/>
            <a:ext cx="7143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a690fefc09_0_74"/>
          <p:cNvPicPr preferRelativeResize="0"/>
          <p:nvPr/>
        </p:nvPicPr>
        <p:blipFill rotWithShape="1">
          <a:blip r:embed="rId8">
            <a:alphaModFix/>
          </a:blip>
          <a:srcRect b="0" l="26976" r="17585" t="0"/>
          <a:stretch/>
        </p:blipFill>
        <p:spPr>
          <a:xfrm>
            <a:off x="252250" y="2097243"/>
            <a:ext cx="952502" cy="85057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a690fefc09_0_74"/>
          <p:cNvSpPr txBox="1"/>
          <p:nvPr/>
        </p:nvSpPr>
        <p:spPr>
          <a:xfrm>
            <a:off x="1487350" y="742988"/>
            <a:ext cx="70377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EGI Notebooks: Create interactive documents with live code, visualisations and text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2" name="Google Shape;152;ga690fefc09_0_74"/>
          <p:cNvSpPr txBox="1"/>
          <p:nvPr/>
        </p:nvSpPr>
        <p:spPr>
          <a:xfrm>
            <a:off x="1487350" y="1619288"/>
            <a:ext cx="70377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EGI Workload Manager: Manage computing workloads in an efficient way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3" name="Google Shape;153;ga690fefc09_0_74"/>
          <p:cNvSpPr txBox="1"/>
          <p:nvPr/>
        </p:nvSpPr>
        <p:spPr>
          <a:xfrm>
            <a:off x="1487350" y="2247938"/>
            <a:ext cx="70377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Elastic Cloud Compute Cluster 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(EC3): Deploy virtual elastic clusters on top of Infrastructure as a Service (IaaS) providers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4" name="Google Shape;154;ga690fefc09_0_74"/>
          <p:cNvSpPr txBox="1"/>
          <p:nvPr/>
        </p:nvSpPr>
        <p:spPr>
          <a:xfrm>
            <a:off x="1411150" y="3105188"/>
            <a:ext cx="70377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Science Software on Demand (SSoD): 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Science Gateway for general purpose scientific applications 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5" name="Google Shape;155;ga690fefc09_0_74"/>
          <p:cNvSpPr txBox="1"/>
          <p:nvPr/>
        </p:nvSpPr>
        <p:spPr>
          <a:xfrm>
            <a:off x="1792150" y="4362500"/>
            <a:ext cx="72192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Chipster: A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 user-friendly analysis software for next generation sequencing data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6" name="Google Shape;156;ga690fefc09_0_74"/>
          <p:cNvSpPr txBox="1"/>
          <p:nvPr/>
        </p:nvSpPr>
        <p:spPr>
          <a:xfrm>
            <a:off x="1487350" y="3905300"/>
            <a:ext cx="72192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EGI VMOps: </a:t>
            </a:r>
            <a:r>
              <a:rPr lang="fr-FR" sz="1600">
                <a:latin typeface="Nunito"/>
                <a:ea typeface="Nunito"/>
                <a:cs typeface="Nunito"/>
                <a:sym typeface="Nunito"/>
              </a:rPr>
              <a:t>deploy and manage VMs and VAs on the EGI Federated Cloud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7" name="Google Shape;157;ga690fefc09_0_74"/>
          <p:cNvSpPr txBox="1"/>
          <p:nvPr>
            <p:ph type="title"/>
          </p:nvPr>
        </p:nvSpPr>
        <p:spPr>
          <a:xfrm>
            <a:off x="2579074" y="126863"/>
            <a:ext cx="63333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fr-FR" sz="2600"/>
              <a:t>List of the EGI Data Analytics services</a:t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690fefc09_0_614"/>
          <p:cNvSpPr txBox="1"/>
          <p:nvPr>
            <p:ph type="title"/>
          </p:nvPr>
        </p:nvSpPr>
        <p:spPr>
          <a:xfrm>
            <a:off x="2579075" y="126863"/>
            <a:ext cx="58332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Clinic sessions and Zoom rooms</a:t>
            </a:r>
            <a:endParaRPr/>
          </a:p>
        </p:txBody>
      </p:sp>
      <p:sp>
        <p:nvSpPr>
          <p:cNvPr id="164" name="Google Shape;164;ga690fefc09_0_614"/>
          <p:cNvSpPr txBox="1"/>
          <p:nvPr/>
        </p:nvSpPr>
        <p:spPr>
          <a:xfrm>
            <a:off x="228600" y="1046288"/>
            <a:ext cx="86883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 session no.1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EGI Notebooks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(Enol Fernandez, EGI Foundation)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Elastic Cloud Compute Cluster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(EC3)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(Miguel Caballer, Amanda Calatrava Arroyo, UPV)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Room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fr-F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http://go.egi.eu/zoom4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a690fefc09_0_614"/>
          <p:cNvSpPr txBox="1"/>
          <p:nvPr/>
        </p:nvSpPr>
        <p:spPr>
          <a:xfrm>
            <a:off x="162850" y="570000"/>
            <a:ext cx="86676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04 November, 15:30 - 16:45 CET </a:t>
            </a:r>
            <a:r>
              <a:rPr b="1" lang="fr-FR" sz="1800">
                <a:solidFill>
                  <a:srgbClr val="FF0000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All the clinic sessions will run in parallel!</a:t>
            </a:r>
            <a:endParaRPr b="1" sz="1800">
              <a:solidFill>
                <a:srgbClr val="FF0000"/>
              </a:solidFill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6" name="Google Shape;166;ga690fefc09_0_614"/>
          <p:cNvSpPr txBox="1"/>
          <p:nvPr/>
        </p:nvSpPr>
        <p:spPr>
          <a:xfrm>
            <a:off x="228600" y="2494088"/>
            <a:ext cx="86883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 session no.2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EGI VMOps dashboard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Alexandros Nakos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IASA)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Science Software on Demand (SSoD)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(Riccardo Bruno, INFN)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Chipster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(Kimmo Mattila, CSC)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Room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fr-F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http://go.egi.eu/zoom5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a690fefc09_0_614"/>
          <p:cNvSpPr txBox="1"/>
          <p:nvPr/>
        </p:nvSpPr>
        <p:spPr>
          <a:xfrm>
            <a:off x="228600" y="3999038"/>
            <a:ext cx="8688300" cy="10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 session no.3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Workload Manager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(Andrei Tsaregorodtsev, IN2P3)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Room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fr-F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http://go.egi.eu/zoom2</a:t>
            </a: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690fefc09_0_123"/>
          <p:cNvSpPr txBox="1"/>
          <p:nvPr>
            <p:ph type="title"/>
          </p:nvPr>
        </p:nvSpPr>
        <p:spPr>
          <a:xfrm>
            <a:off x="3188679" y="54846"/>
            <a:ext cx="5554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fr-FR"/>
              <a:t>Jupyter notebooks</a:t>
            </a:r>
            <a:endParaRPr/>
          </a:p>
        </p:txBody>
      </p:sp>
      <p:pic>
        <p:nvPicPr>
          <p:cNvPr id="173" name="Google Shape;173;ga690fefc09_0_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7156"/>
            <a:ext cx="5842703" cy="418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a690fefc09_0_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3800" y="923952"/>
            <a:ext cx="4583898" cy="25784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690fefc09_0_173"/>
          <p:cNvSpPr txBox="1"/>
          <p:nvPr>
            <p:ph idx="1" type="body"/>
          </p:nvPr>
        </p:nvSpPr>
        <p:spPr>
          <a:xfrm>
            <a:off x="190825" y="899269"/>
            <a:ext cx="8770200" cy="21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Service based on JupyterHub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JupyterHub hosted in the EGI Cloud: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•"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Offers Jupyter notebooks ‘as Service’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•"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One-click solution: login and start using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Extra EGI Features: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•"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Login with the EGI AAI Check-In service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•"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Persistent storage for notebooks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•"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Use EGI computing and storage resources from your notebooks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0" name="Google Shape;180;ga690fefc09_0_173"/>
          <p:cNvSpPr txBox="1"/>
          <p:nvPr>
            <p:ph type="title"/>
          </p:nvPr>
        </p:nvSpPr>
        <p:spPr>
          <a:xfrm>
            <a:off x="3188679" y="54846"/>
            <a:ext cx="5554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fr-FR"/>
              <a:t>The EGI Notebooks: Overview</a:t>
            </a:r>
            <a:endParaRPr/>
          </a:p>
        </p:txBody>
      </p:sp>
      <p:sp>
        <p:nvSpPr>
          <p:cNvPr id="181" name="Google Shape;181;ga690fefc09_0_173"/>
          <p:cNvSpPr txBox="1"/>
          <p:nvPr>
            <p:ph idx="2" type="subTitle"/>
          </p:nvPr>
        </p:nvSpPr>
        <p:spPr>
          <a:xfrm>
            <a:off x="3188675" y="242663"/>
            <a:ext cx="59553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/>
              <a:t>Create interactive documents with live code, visualisations and text</a:t>
            </a:r>
            <a:endParaRPr sz="1800"/>
          </a:p>
        </p:txBody>
      </p:sp>
      <p:pic>
        <p:nvPicPr>
          <p:cNvPr id="182" name="Google Shape;182;ga690fefc09_0_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350" y="172238"/>
            <a:ext cx="562650" cy="486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690fefc09_0_223"/>
          <p:cNvSpPr txBox="1"/>
          <p:nvPr>
            <p:ph idx="1" type="body"/>
          </p:nvPr>
        </p:nvSpPr>
        <p:spPr>
          <a:xfrm>
            <a:off x="190825" y="784968"/>
            <a:ext cx="87702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Catch-all instance (</a:t>
            </a:r>
            <a:r>
              <a:rPr lang="fr-FR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https://notebooks.egi.eu</a:t>
            </a: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•"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Available via the Marketplace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•"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Limited resources: 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▪"/>
            </a:pPr>
            <a:r>
              <a:rPr lang="fr-F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 CPU, 1GB RAM and 10GB of persistent storage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•"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Sponsored access (free for the users)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•"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Kills notebooks after 1 hour of inactivity (Directories and files are permanent)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b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Community deployments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•"/>
            </a:pPr>
            <a:r>
              <a:rPr lang="fr-FR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Tailored to specific community with custom computing/storage, e.g.: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▪"/>
            </a:pPr>
            <a:r>
              <a:rPr lang="fr-F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Access to GPUs, fat nodes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▪"/>
            </a:pPr>
            <a:r>
              <a:rPr lang="fr-F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Access to Spark, other BigData/ML environments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unito"/>
              <a:buChar char="▪"/>
            </a:pPr>
            <a:r>
              <a:rPr lang="fr-F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...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8" name="Google Shape;188;ga690fefc09_0_223"/>
          <p:cNvSpPr txBox="1"/>
          <p:nvPr>
            <p:ph type="title"/>
          </p:nvPr>
        </p:nvSpPr>
        <p:spPr>
          <a:xfrm>
            <a:off x="3188679" y="54846"/>
            <a:ext cx="5554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fr-FR"/>
              <a:t>The EGI Notebooks: Service Modes</a:t>
            </a:r>
            <a:endParaRPr/>
          </a:p>
        </p:txBody>
      </p:sp>
      <p:sp>
        <p:nvSpPr>
          <p:cNvPr id="189" name="Google Shape;189;ga690fefc09_0_223"/>
          <p:cNvSpPr txBox="1"/>
          <p:nvPr>
            <p:ph idx="2" type="subTitle"/>
          </p:nvPr>
        </p:nvSpPr>
        <p:spPr>
          <a:xfrm>
            <a:off x="3188675" y="242663"/>
            <a:ext cx="59553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/>
              <a:t>Create interactive documents with live code, visualisations and text</a:t>
            </a:r>
            <a:endParaRPr sz="1800"/>
          </a:p>
        </p:txBody>
      </p:sp>
      <p:pic>
        <p:nvPicPr>
          <p:cNvPr id="190" name="Google Shape;190;ga690fefc09_0_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8350" y="172238"/>
            <a:ext cx="562650" cy="48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a690fefc09_0_223"/>
          <p:cNvSpPr txBox="1"/>
          <p:nvPr>
            <p:ph idx="1" type="body"/>
          </p:nvPr>
        </p:nvSpPr>
        <p:spPr>
          <a:xfrm>
            <a:off x="190500" y="4497075"/>
            <a:ext cx="8763000" cy="45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fr-FR" sz="1800"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Clinic session: 04 November, 15:30 - 16:45 CET (</a:t>
            </a:r>
            <a:r>
              <a:rPr b="1" lang="fr-FR" sz="1800" u="sng">
                <a:solidFill>
                  <a:schemeClr val="hlink"/>
                </a:solidFill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  <a:hlinkClick r:id="rId5"/>
              </a:rPr>
              <a:t>http://go.egi.eu/zoom4</a:t>
            </a:r>
            <a:r>
              <a:rPr b="1" lang="fr-FR" sz="1800">
                <a:highlight>
                  <a:srgbClr val="FFFF00"/>
                </a:highlight>
                <a:latin typeface="Nunito"/>
                <a:ea typeface="Nunito"/>
                <a:cs typeface="Nunito"/>
                <a:sym typeface="Nunito"/>
              </a:rPr>
              <a:t>)</a:t>
            </a:r>
            <a:endParaRPr b="1" sz="1800">
              <a:highlight>
                <a:srgbClr val="FFFF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