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7L1xsF7bbh4pw9M85QKH/UFIo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054308-1E5E-45E9-9391-34042819CD84}">
  <a:tblStyle styleId="{04054308-1E5E-45E9-9391-34042819CD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4b449917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a4b4499178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4b449917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a4b4499178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4b449917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a4b4499178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4b4499178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a4b4499178_0_6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4b449917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a4b4499178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4b44991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a4b449917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4b449917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a4b4499178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4b449917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a4b4499178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4b4499178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a4b4499178_0_6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4b449917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a4b4499178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4b449917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a4b4499178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bg>
      <p:bgPr>
        <a:solidFill>
          <a:schemeClr val="lt1">
            <a:alpha val="70980"/>
          </a:schemeClr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4067944" y="1268760"/>
            <a:ext cx="4824536" cy="42891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"/>
          <p:cNvSpPr txBox="1"/>
          <p:nvPr>
            <p:ph type="ctrTitle"/>
          </p:nvPr>
        </p:nvSpPr>
        <p:spPr>
          <a:xfrm>
            <a:off x="755576" y="162923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A0A2D"/>
              </a:buClr>
              <a:buSzPts val="4400"/>
              <a:buFont typeface="Calibri"/>
              <a:buNone/>
              <a:defRPr b="1">
                <a:solidFill>
                  <a:srgbClr val="AA0A2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350100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  <a:defRPr>
                <a:solidFill>
                  <a:srgbClr val="878787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/>
          <p:nvPr/>
        </p:nvSpPr>
        <p:spPr>
          <a:xfrm>
            <a:off x="6804248" y="85068"/>
            <a:ext cx="2088232" cy="10081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17821" l="4861" r="2710" t="22651"/>
          <a:stretch/>
        </p:blipFill>
        <p:spPr>
          <a:xfrm>
            <a:off x="0" y="0"/>
            <a:ext cx="9138888" cy="16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453020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 rot="5400000">
            <a:off x="2756411" y="189505"/>
            <a:ext cx="362281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878787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878787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3020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3020" y="2492896"/>
            <a:ext cx="8229600" cy="3622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878787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3020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rgbClr val="878787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rgbClr val="878787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53020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878787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878787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878787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878787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453020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878787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1" name="Google Shape;6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878787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692364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AA0A2D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878787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jpg"/><Relationship Id="rId2" Type="http://schemas.openxmlformats.org/officeDocument/2006/relationships/image" Target="../media/image11.png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453020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453020" y="2492896"/>
            <a:ext cx="8229600" cy="3622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78787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6923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AA0A2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7878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" name="Google Shape;8;p3"/>
          <p:cNvPicPr preferRelativeResize="0"/>
          <p:nvPr/>
        </p:nvPicPr>
        <p:blipFill rotWithShape="1">
          <a:blip r:embed="rId1">
            <a:alphaModFix/>
          </a:blip>
          <a:srcRect b="40556" l="0" r="58289" t="0"/>
          <a:stretch/>
        </p:blipFill>
        <p:spPr>
          <a:xfrm>
            <a:off x="4932040" y="2060848"/>
            <a:ext cx="3471322" cy="355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3"/>
          <p:cNvPicPr preferRelativeResize="0"/>
          <p:nvPr/>
        </p:nvPicPr>
        <p:blipFill rotWithShape="1">
          <a:blip r:embed="rId2">
            <a:alphaModFix/>
          </a:blip>
          <a:srcRect b="564" l="11632" r="35222" t="84515"/>
          <a:stretch/>
        </p:blipFill>
        <p:spPr>
          <a:xfrm>
            <a:off x="-4180" y="5393677"/>
            <a:ext cx="9144000" cy="14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248" y="190632"/>
            <a:ext cx="2072640" cy="78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>
            <a:off x="0" y="6745159"/>
            <a:ext cx="6948264" cy="116632"/>
          </a:xfrm>
          <a:prstGeom prst="rect">
            <a:avLst/>
          </a:prstGeom>
          <a:solidFill>
            <a:srgbClr val="9F11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6948264" y="6745614"/>
            <a:ext cx="2195736" cy="116632"/>
          </a:xfrm>
          <a:prstGeom prst="rect">
            <a:avLst/>
          </a:prstGeom>
          <a:solidFill>
            <a:srgbClr val="66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020" y="6262751"/>
            <a:ext cx="3312024" cy="3353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ctrTitle"/>
          </p:nvPr>
        </p:nvSpPr>
        <p:spPr>
          <a:xfrm>
            <a:off x="755576" y="162923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A0A2D"/>
              </a:buClr>
              <a:buSzPts val="4400"/>
              <a:buFont typeface="Calibri"/>
              <a:buNone/>
            </a:pPr>
            <a:r>
              <a:rPr lang="de-DE"/>
              <a:t>OPERAS’ use case</a:t>
            </a:r>
            <a:endParaRPr/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905950" y="3501000"/>
            <a:ext cx="76221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rPr lang="de-DE"/>
              <a:t>Clinic: Authentication-Authorisation services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3633575" y="5474700"/>
            <a:ext cx="54927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692364"/>
                </a:solidFill>
                <a:latin typeface="Calibri"/>
                <a:ea typeface="Calibri"/>
                <a:cs typeface="Calibri"/>
                <a:sym typeface="Calibri"/>
              </a:rPr>
              <a:t>Yoann Moranville (OPERAS/DARIAH)</a:t>
            </a:r>
            <a:endParaRPr sz="1800">
              <a:solidFill>
                <a:srgbClr val="6923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692364"/>
                </a:solidFill>
                <a:latin typeface="Calibri"/>
                <a:ea typeface="Calibri"/>
                <a:cs typeface="Calibri"/>
                <a:sym typeface="Calibri"/>
              </a:rPr>
              <a:t>EGI Conference - 02/11/2020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4b4499178_0_124"/>
          <p:cNvSpPr txBox="1"/>
          <p:nvPr>
            <p:ph type="title"/>
          </p:nvPr>
        </p:nvSpPr>
        <p:spPr>
          <a:xfrm>
            <a:off x="453020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</a:pPr>
            <a:r>
              <a:rPr lang="de-DE"/>
              <a:t>Different scenarios / services</a:t>
            </a:r>
            <a:endParaRPr/>
          </a:p>
        </p:txBody>
      </p:sp>
      <p:sp>
        <p:nvSpPr>
          <p:cNvPr id="157" name="Google Shape;157;ga4b4499178_0_124"/>
          <p:cNvSpPr txBox="1"/>
          <p:nvPr>
            <p:ph idx="1" type="body"/>
          </p:nvPr>
        </p:nvSpPr>
        <p:spPr>
          <a:xfrm>
            <a:off x="453020" y="2492896"/>
            <a:ext cx="82296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rPr lang="de-DE"/>
              <a:t>Discovery Service (GOTRIPLE Platform)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B</a:t>
            </a:r>
            <a:r>
              <a:rPr lang="de-DE"/>
              <a:t>eing developed and will be released in 2022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Check-in integration is being already started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Includes innovative services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integration at different levels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Info: Wednesday at 3:30pm (AAI session)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4b4499178_0_114"/>
          <p:cNvSpPr txBox="1"/>
          <p:nvPr>
            <p:ph type="title"/>
          </p:nvPr>
        </p:nvSpPr>
        <p:spPr>
          <a:xfrm>
            <a:off x="453020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</a:pPr>
            <a:r>
              <a:rPr lang="de-DE"/>
              <a:t>Different scenarios / services</a:t>
            </a:r>
            <a:endParaRPr/>
          </a:p>
        </p:txBody>
      </p:sp>
      <p:sp>
        <p:nvSpPr>
          <p:cNvPr id="163" name="Google Shape;163;ga4b4499178_0_114"/>
          <p:cNvSpPr txBox="1"/>
          <p:nvPr>
            <p:ph idx="1" type="body"/>
          </p:nvPr>
        </p:nvSpPr>
        <p:spPr>
          <a:xfrm>
            <a:off x="453020" y="2492896"/>
            <a:ext cx="82296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rPr lang="de-DE"/>
              <a:t>Metrics 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P</a:t>
            </a:r>
            <a:r>
              <a:rPr lang="de-DE"/>
              <a:t>ending integration, in discussion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Use of OAuth2 Device Authorization Grant?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API calls from scripts to a restricted API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User interaction once per 13 months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→ compromise?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4b4499178_0_12"/>
          <p:cNvSpPr txBox="1"/>
          <p:nvPr>
            <p:ph type="title"/>
          </p:nvPr>
        </p:nvSpPr>
        <p:spPr>
          <a:xfrm>
            <a:off x="453020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</a:pPr>
            <a:r>
              <a:rPr lang="de-DE"/>
              <a:t>Different scenarios / services</a:t>
            </a:r>
            <a:endParaRPr/>
          </a:p>
        </p:txBody>
      </p:sp>
      <p:sp>
        <p:nvSpPr>
          <p:cNvPr id="169" name="Google Shape;169;ga4b4499178_0_12"/>
          <p:cNvSpPr txBox="1"/>
          <p:nvPr>
            <p:ph idx="1" type="body"/>
          </p:nvPr>
        </p:nvSpPr>
        <p:spPr>
          <a:xfrm>
            <a:off x="453020" y="2492896"/>
            <a:ext cx="82296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rPr lang="de-DE"/>
              <a:t>Research for Society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A</a:t>
            </a:r>
            <a:r>
              <a:rPr lang="de-DE"/>
              <a:t>lready in production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→ already has its own authentication and authorisation internally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Discussions for integration with Check-in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Not yet started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4b4499178_0_688"/>
          <p:cNvSpPr txBox="1"/>
          <p:nvPr>
            <p:ph type="ctrTitle"/>
          </p:nvPr>
        </p:nvSpPr>
        <p:spPr>
          <a:xfrm>
            <a:off x="755576" y="162923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A0A2D"/>
              </a:buClr>
              <a:buSzPts val="4400"/>
              <a:buFont typeface="Calibri"/>
              <a:buNone/>
            </a:pPr>
            <a:r>
              <a:rPr lang="de-DE"/>
              <a:t>Thanks!</a:t>
            </a:r>
            <a:endParaRPr/>
          </a:p>
        </p:txBody>
      </p:sp>
      <p:sp>
        <p:nvSpPr>
          <p:cNvPr id="175" name="Google Shape;175;ga4b4499178_0_688"/>
          <p:cNvSpPr txBox="1"/>
          <p:nvPr>
            <p:ph idx="1" type="subTitle"/>
          </p:nvPr>
        </p:nvSpPr>
        <p:spPr>
          <a:xfrm>
            <a:off x="905950" y="3501000"/>
            <a:ext cx="76221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rPr lang="de-DE"/>
              <a:t>www.operas-eu.org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453020" y="815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</a:pPr>
            <a:r>
              <a:rPr lang="de-DE"/>
              <a:t>OPERAS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453025" y="1730901"/>
            <a:ext cx="8229600" cy="48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 u="sng"/>
              <a:t>Op</a:t>
            </a:r>
            <a:r>
              <a:rPr lang="de-DE"/>
              <a:t>en Scholarly Communication in the </a:t>
            </a:r>
            <a:r>
              <a:rPr lang="de-DE" u="sng"/>
              <a:t>E</a:t>
            </a:r>
            <a:r>
              <a:rPr lang="de-DE"/>
              <a:t>uropean </a:t>
            </a:r>
            <a:r>
              <a:rPr lang="de-DE" u="sng"/>
              <a:t>R</a:t>
            </a:r>
            <a:r>
              <a:rPr lang="de-DE"/>
              <a:t>esearch </a:t>
            </a:r>
            <a:r>
              <a:rPr lang="de-DE" u="sng"/>
              <a:t>A</a:t>
            </a:r>
            <a:r>
              <a:rPr lang="de-DE"/>
              <a:t>rea for </a:t>
            </a:r>
            <a:r>
              <a:rPr lang="de-DE" u="sng"/>
              <a:t>S</a:t>
            </a:r>
            <a:r>
              <a:rPr lang="de-DE"/>
              <a:t>ocial Sciences and Humanities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A distributed Research Infrastructure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Services are being provided and managed by OPERAS members (so flexibility is mandatory)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Making Open Science a reality for research in the SSH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a4b4499178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25" y="114124"/>
            <a:ext cx="6364626" cy="636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4b4499178_0_5"/>
          <p:cNvSpPr txBox="1"/>
          <p:nvPr>
            <p:ph type="title"/>
          </p:nvPr>
        </p:nvSpPr>
        <p:spPr>
          <a:xfrm>
            <a:off x="453020" y="815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</a:pPr>
            <a:r>
              <a:rPr lang="de-DE"/>
              <a:t>OPERAS Services in EGI Check-In</a:t>
            </a:r>
            <a:endParaRPr/>
          </a:p>
        </p:txBody>
      </p:sp>
      <p:sp>
        <p:nvSpPr>
          <p:cNvPr id="106" name="Google Shape;106;ga4b4499178_0_5"/>
          <p:cNvSpPr txBox="1"/>
          <p:nvPr>
            <p:ph idx="1" type="body"/>
          </p:nvPr>
        </p:nvSpPr>
        <p:spPr>
          <a:xfrm>
            <a:off x="453025" y="1730901"/>
            <a:ext cx="8229600" cy="45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rPr lang="de-DE"/>
              <a:t>Currently </a:t>
            </a:r>
            <a:r>
              <a:rPr lang="de-DE" u="sng"/>
              <a:t>5 Core</a:t>
            </a:r>
            <a:r>
              <a:rPr lang="de-DE"/>
              <a:t> services existing or being built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Production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 sz="3200">
                <a:solidFill>
                  <a:srgbClr val="878787"/>
                </a:solidFill>
              </a:rPr>
              <a:t>Research for Society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Beta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 sz="3200">
                <a:solidFill>
                  <a:srgbClr val="878787"/>
                </a:solidFill>
              </a:rPr>
              <a:t>Metrics</a:t>
            </a:r>
            <a:endParaRPr sz="3200">
              <a:solidFill>
                <a:srgbClr val="878787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 sz="3200">
                <a:solidFill>
                  <a:srgbClr val="878787"/>
                </a:solidFill>
              </a:rPr>
              <a:t>Certification (DOAB)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In development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Discovery (GOTRIPLE)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Publication Service Portal (Pathfinder)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4b4499178_0_18"/>
          <p:cNvSpPr txBox="1"/>
          <p:nvPr>
            <p:ph type="title"/>
          </p:nvPr>
        </p:nvSpPr>
        <p:spPr>
          <a:xfrm>
            <a:off x="453020" y="815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</a:pPr>
            <a:r>
              <a:rPr lang="de-DE"/>
              <a:t>OPERAS Services in EGI Check-In</a:t>
            </a:r>
            <a:endParaRPr/>
          </a:p>
        </p:txBody>
      </p:sp>
      <p:pic>
        <p:nvPicPr>
          <p:cNvPr id="112" name="Google Shape;112;ga4b4499178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7513" y="3300425"/>
            <a:ext cx="894500" cy="9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a4b4499178_0_18"/>
          <p:cNvSpPr txBox="1"/>
          <p:nvPr/>
        </p:nvSpPr>
        <p:spPr>
          <a:xfrm>
            <a:off x="3817625" y="4179575"/>
            <a:ext cx="2094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OPERAS Discovery Service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a4b4499178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3188" y="3406550"/>
            <a:ext cx="860225" cy="8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a4b4499178_0_18"/>
          <p:cNvSpPr txBox="1"/>
          <p:nvPr/>
        </p:nvSpPr>
        <p:spPr>
          <a:xfrm>
            <a:off x="6315575" y="4156650"/>
            <a:ext cx="22755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OPERAS Certification Service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a4b4499178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5049" y="4892449"/>
            <a:ext cx="799445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a4b4499178_0_18"/>
          <p:cNvSpPr txBox="1"/>
          <p:nvPr/>
        </p:nvSpPr>
        <p:spPr>
          <a:xfrm>
            <a:off x="3879125" y="5611700"/>
            <a:ext cx="1971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OPERAS Metrics Service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ga4b4499178_0_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3463" y="2098475"/>
            <a:ext cx="829622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a4b4499178_0_18"/>
          <p:cNvSpPr txBox="1"/>
          <p:nvPr/>
        </p:nvSpPr>
        <p:spPr>
          <a:xfrm>
            <a:off x="4700525" y="2830175"/>
            <a:ext cx="26355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OPERAS Publication Service Portal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a4b4499178_0_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0150" y="4833574"/>
            <a:ext cx="860225" cy="8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a4b4499178_0_18"/>
          <p:cNvSpPr txBox="1"/>
          <p:nvPr/>
        </p:nvSpPr>
        <p:spPr>
          <a:xfrm>
            <a:off x="6362513" y="5611700"/>
            <a:ext cx="22755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alibri"/>
                <a:ea typeface="Calibri"/>
                <a:cs typeface="Calibri"/>
                <a:sym typeface="Calibri"/>
              </a:rPr>
              <a:t>OPERAS Research for Society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a4b4499178_0_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6900" y="3540225"/>
            <a:ext cx="1276350" cy="895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ga4b4499178_0_18"/>
          <p:cNvGraphicFramePr/>
          <p:nvPr/>
        </p:nvGraphicFramePr>
        <p:xfrm>
          <a:off x="577425" y="199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{04054308-1E5E-45E9-9391-34042819CD84}</a:tableStyleId>
              </a:tblPr>
              <a:tblGrid>
                <a:gridCol w="1478950"/>
                <a:gridCol w="1761250"/>
                <a:gridCol w="4820425"/>
              </a:tblGrid>
              <a:tr h="12557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Integrated (dev)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3726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I</a:t>
                      </a:r>
                      <a:r>
                        <a:rPr lang="de-DE"/>
                        <a:t>ntegration acted but work not finished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3726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Later stage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4b4499178_0_134"/>
          <p:cNvSpPr txBox="1"/>
          <p:nvPr>
            <p:ph type="title"/>
          </p:nvPr>
        </p:nvSpPr>
        <p:spPr>
          <a:xfrm>
            <a:off x="453020" y="815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</a:pPr>
            <a:r>
              <a:rPr lang="de-DE"/>
              <a:t>OPERAS Virtual Organisation</a:t>
            </a:r>
            <a:endParaRPr/>
          </a:p>
        </p:txBody>
      </p:sp>
      <p:pic>
        <p:nvPicPr>
          <p:cNvPr id="129" name="Google Shape;129;ga4b4499178_0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350" y="1958750"/>
            <a:ext cx="7063225" cy="35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a4b4499178_0_134"/>
          <p:cNvSpPr txBox="1"/>
          <p:nvPr>
            <p:ph idx="1" type="body"/>
          </p:nvPr>
        </p:nvSpPr>
        <p:spPr>
          <a:xfrm>
            <a:off x="146125" y="1771600"/>
            <a:ext cx="8414400" cy="45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/>
              <a:t>Check-in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/>
              <a:t>Management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4b4499178_0_675"/>
          <p:cNvSpPr txBox="1"/>
          <p:nvPr>
            <p:ph type="title"/>
          </p:nvPr>
        </p:nvSpPr>
        <p:spPr>
          <a:xfrm>
            <a:off x="453020" y="815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</a:pPr>
            <a:r>
              <a:rPr lang="de-DE"/>
              <a:t>OPERAS Virtual Organisation</a:t>
            </a:r>
            <a:endParaRPr/>
          </a:p>
        </p:txBody>
      </p:sp>
      <p:pic>
        <p:nvPicPr>
          <p:cNvPr id="136" name="Google Shape;136;ga4b4499178_0_6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350" y="1958750"/>
            <a:ext cx="7063225" cy="35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a4b4499178_0_675"/>
          <p:cNvSpPr txBox="1"/>
          <p:nvPr>
            <p:ph idx="1" type="body"/>
          </p:nvPr>
        </p:nvSpPr>
        <p:spPr>
          <a:xfrm>
            <a:off x="146125" y="1771600"/>
            <a:ext cx="8414400" cy="45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/>
              <a:t>Check-in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/>
              <a:t>Management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/>
              <a:t>Entitlements</a:t>
            </a:r>
            <a:endParaRPr sz="1600"/>
          </a:p>
        </p:txBody>
      </p:sp>
      <p:sp>
        <p:nvSpPr>
          <p:cNvPr id="138" name="Google Shape;138;ga4b4499178_0_675"/>
          <p:cNvSpPr txBox="1"/>
          <p:nvPr>
            <p:ph idx="1" type="body"/>
          </p:nvPr>
        </p:nvSpPr>
        <p:spPr>
          <a:xfrm>
            <a:off x="345850" y="3892150"/>
            <a:ext cx="4099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 sz="9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urn:mace:egi.eu:group:vo.operas-eu.org:DOAB:Admins.DOAB</a:t>
            </a:r>
            <a:endParaRPr sz="900"/>
          </a:p>
        </p:txBody>
      </p:sp>
      <p:sp>
        <p:nvSpPr>
          <p:cNvPr id="139" name="Google Shape;139;ga4b4499178_0_675"/>
          <p:cNvSpPr txBox="1"/>
          <p:nvPr>
            <p:ph idx="1" type="body"/>
          </p:nvPr>
        </p:nvSpPr>
        <p:spPr>
          <a:xfrm>
            <a:off x="1063275" y="4336900"/>
            <a:ext cx="4099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 sz="9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urn:mace:egi.eu:group:vo.operas-eu.org:DOAB:Publishers.DOAB</a:t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4b4499178_0_129"/>
          <p:cNvSpPr txBox="1"/>
          <p:nvPr>
            <p:ph type="title"/>
          </p:nvPr>
        </p:nvSpPr>
        <p:spPr>
          <a:xfrm>
            <a:off x="453020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</a:pPr>
            <a:r>
              <a:rPr lang="de-DE"/>
              <a:t>Different scenarios / services</a:t>
            </a:r>
            <a:endParaRPr/>
          </a:p>
        </p:txBody>
      </p:sp>
      <p:sp>
        <p:nvSpPr>
          <p:cNvPr id="145" name="Google Shape;145;ga4b4499178_0_129"/>
          <p:cNvSpPr txBox="1"/>
          <p:nvPr>
            <p:ph idx="1" type="body"/>
          </p:nvPr>
        </p:nvSpPr>
        <p:spPr>
          <a:xfrm>
            <a:off x="453020" y="2492896"/>
            <a:ext cx="82296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rPr lang="de-DE"/>
              <a:t>Publication Service Portal (Pathfinder)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A</a:t>
            </a:r>
            <a:r>
              <a:rPr lang="de-DE"/>
              <a:t>lready integrated with Check-in (dev level)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Acted as Proof of Concept for 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OpenID Connect (PHP library)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Service is released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→ integration with production level AAI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4b4499178_0_119"/>
          <p:cNvSpPr txBox="1"/>
          <p:nvPr>
            <p:ph type="title"/>
          </p:nvPr>
        </p:nvSpPr>
        <p:spPr>
          <a:xfrm>
            <a:off x="453020" y="1196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</a:pPr>
            <a:r>
              <a:rPr lang="de-DE"/>
              <a:t>Different scenarios / services</a:t>
            </a:r>
            <a:endParaRPr/>
          </a:p>
        </p:txBody>
      </p:sp>
      <p:sp>
        <p:nvSpPr>
          <p:cNvPr id="151" name="Google Shape;151;ga4b4499178_0_119"/>
          <p:cNvSpPr txBox="1"/>
          <p:nvPr>
            <p:ph idx="1" type="body"/>
          </p:nvPr>
        </p:nvSpPr>
        <p:spPr>
          <a:xfrm>
            <a:off x="453020" y="2492896"/>
            <a:ext cx="82296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rPr lang="de-DE"/>
              <a:t>Certification Service (based on DOAB)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C</a:t>
            </a:r>
            <a:r>
              <a:rPr lang="de-DE"/>
              <a:t>urrently being redesigned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Check-in integration for early 2021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SAML2.0 protocol with Shibboleth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-DE"/>
              <a:t>DSpace already includes a plugin for Shibboleth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2019-12-14T05:54:42Z</dcterms:created>
  <dc:creator>Judith Schulte</dc:creator>
</cp:coreProperties>
</file>