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y="5143500" cx="9144000"/>
  <p:notesSz cx="6858000" cy="9144000"/>
  <p:embeddedFontLst>
    <p:embeddedFont>
      <p:font typeface="Roboto Mono"/>
      <p:regular r:id="rId24"/>
      <p:bold r:id="rId25"/>
      <p:italic r:id="rId26"/>
      <p:boldItalic r:id="rId27"/>
    </p:embeddedFont>
    <p:embeddedFont>
      <p:font typeface="Source Sans Pro"/>
      <p:regular r:id="rId28"/>
      <p:bold r:id="rId29"/>
      <p:italic r:id="rId30"/>
      <p:boldItalic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font" Target="fonts/RobotoMono-regular.fntdata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RobotoMono-italic.fntdata"/><Relationship Id="rId25" Type="http://schemas.openxmlformats.org/officeDocument/2006/relationships/font" Target="fonts/RobotoMono-bold.fntdata"/><Relationship Id="rId28" Type="http://schemas.openxmlformats.org/officeDocument/2006/relationships/font" Target="fonts/SourceSansPro-regular.fntdata"/><Relationship Id="rId27" Type="http://schemas.openxmlformats.org/officeDocument/2006/relationships/font" Target="fonts/RobotoMon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SourceSansPro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SourceSansPro-boldItalic.fntdata"/><Relationship Id="rId30" Type="http://schemas.openxmlformats.org/officeDocument/2006/relationships/font" Target="fonts/SourceSansPro-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8905b0b1bb_0_294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8905b0b1bb_0_2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8905b0b1bb_0_30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8905b0b1bb_0_3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8905b0b1bb_0_20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8905b0b1bb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8905b0b1bb_0_22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8905b0b1bb_0_2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616eeb7e5d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g616eeb7e5d_0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9fcbdd15a9_0_2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g9fcbdd15a9_0_25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9fcbdd15a9_0_2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g9fcbdd15a9_0_28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9fcbdd15a9_0_2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g9fcbdd15a9_0_26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9fcbdd15a9_0_2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g9fcbdd15a9_0_26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555dbc771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g555dbc771e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616c89ec4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g616c89ec44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16c89ec4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g616c89ec44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55c67d24c0_0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g55c67d24c0_0_16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55c451b022_0_5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g55c451b022_0_59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9fcbdd15a9_0_2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g9fcbdd15a9_0_28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55c451b022_0_2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g55c451b022_0_25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_AND_BODY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/>
          <p:nvPr>
            <p:ph type="title"/>
          </p:nvPr>
        </p:nvSpPr>
        <p:spPr>
          <a:xfrm>
            <a:off x="311760" y="2151000"/>
            <a:ext cx="8520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1" type="subTitle"/>
          </p:nvPr>
        </p:nvSpPr>
        <p:spPr>
          <a:xfrm>
            <a:off x="457200" y="1203480"/>
            <a:ext cx="8229300" cy="298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457200" y="1203480"/>
            <a:ext cx="8229300" cy="29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rtl="0" algn="l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 sz="1300"/>
            </a:lvl1pPr>
            <a:lvl2pPr lvl="1">
              <a:buNone/>
              <a:defRPr sz="1300"/>
            </a:lvl2pPr>
            <a:lvl3pPr lvl="2">
              <a:buNone/>
              <a:defRPr sz="1300"/>
            </a:lvl3pPr>
            <a:lvl4pPr lvl="3">
              <a:buNone/>
              <a:defRPr sz="1300"/>
            </a:lvl4pPr>
            <a:lvl5pPr lvl="4">
              <a:buNone/>
              <a:defRPr sz="1300"/>
            </a:lvl5pPr>
            <a:lvl6pPr lvl="5">
              <a:buNone/>
              <a:defRPr sz="1300"/>
            </a:lvl6pPr>
            <a:lvl7pPr lvl="6">
              <a:buNone/>
              <a:defRPr sz="1300"/>
            </a:lvl7pPr>
            <a:lvl8pPr lvl="7">
              <a:buNone/>
              <a:defRPr sz="1300"/>
            </a:lvl8pPr>
            <a:lvl9pPr lvl="8">
              <a:buNone/>
              <a:defRPr sz="13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" name="Google Shape;9;p1"/>
          <p:cNvSpPr txBox="1"/>
          <p:nvPr/>
        </p:nvSpPr>
        <p:spPr>
          <a:xfrm>
            <a:off x="111700" y="4745425"/>
            <a:ext cx="1309500" cy="2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Source Sans Pro"/>
                <a:ea typeface="Source Sans Pro"/>
                <a:cs typeface="Source Sans Pro"/>
                <a:sym typeface="Source Sans Pro"/>
              </a:rPr>
              <a:t>3 November </a:t>
            </a:r>
            <a:r>
              <a:rPr lang="en-US" sz="1000">
                <a:latin typeface="Source Sans Pro"/>
                <a:ea typeface="Source Sans Pro"/>
                <a:cs typeface="Source Sans Pro"/>
                <a:sym typeface="Source Sans Pro"/>
              </a:rPr>
              <a:t>2020</a:t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0" name="Google Shape;10;p1"/>
          <p:cNvSpPr txBox="1"/>
          <p:nvPr/>
        </p:nvSpPr>
        <p:spPr>
          <a:xfrm>
            <a:off x="2390400" y="4745425"/>
            <a:ext cx="4363200" cy="2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EGI Conference 2020: HTCondor-CE Overview</a:t>
            </a:r>
            <a:endParaRPr sz="10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htcondor-ce.readthedocs.io/en/latest/installation/htcondor-ce/#uploading-accounting-records-to-apel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htcondor-ce.readthedocs.io/en/latest/installation/htcondor-ce/#enabling-bdii-integration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htcondor-ce.readthedocs.io/en/latest/installation/central-collector/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htcondor-ce.readthedocs.io/en/latest/troubleshooting/remote-troubleshooting/" TargetMode="External"/><Relationship Id="rId4" Type="http://schemas.openxmlformats.org/officeDocument/2006/relationships/hyperlink" Target="https://htcondor.readthedocs.io/en/latest/misc-concepts/transforms.html" TargetMode="External"/><Relationship Id="rId5" Type="http://schemas.openxmlformats.org/officeDocument/2006/relationships/hyperlink" Target="https://indico.cern.ch/event/936993/contributions/4022138/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://htcondor-ce.org" TargetMode="External"/><Relationship Id="rId4" Type="http://schemas.openxmlformats.org/officeDocument/2006/relationships/image" Target="../media/image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research.cs.wisc.edu/htcondor/mail-lists/" TargetMode="External"/><Relationship Id="rId4" Type="http://schemas.openxmlformats.org/officeDocument/2006/relationships/hyperlink" Target="https://htcondor-ce.org/" TargetMode="External"/><Relationship Id="rId5" Type="http://schemas.openxmlformats.org/officeDocument/2006/relationships/hyperlink" Target="mailto:htcondor-users@cs.wisc.edu" TargetMode="External"/><Relationship Id="rId6" Type="http://schemas.openxmlformats.org/officeDocument/2006/relationships/hyperlink" Target="mailto:htcondor-admin@cs.wisc.edu" TargetMode="External"/><Relationship Id="rId7" Type="http://schemas.openxmlformats.org/officeDocument/2006/relationships/hyperlink" Target="https://github.com/htcondor/htcondor-ce/issues" TargetMode="External"/><Relationship Id="rId8" Type="http://schemas.openxmlformats.org/officeDocument/2006/relationships/hyperlink" Target="https://github.com/htcondor/htcondor-ce/pulls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osg-bosco.github.io/doc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/>
        </p:nvSpPr>
        <p:spPr>
          <a:xfrm>
            <a:off x="311760" y="592320"/>
            <a:ext cx="8520000" cy="205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2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HTCondor-CE:</a:t>
            </a:r>
            <a:br>
              <a:rPr b="0" i="0" lang="en-US" sz="1800" u="none" cap="none" strike="noStrike"/>
            </a:br>
            <a:r>
              <a:rPr lang="en-US" sz="5200">
                <a:latin typeface="Source Sans Pro"/>
                <a:ea typeface="Source Sans Pro"/>
                <a:cs typeface="Source Sans Pro"/>
                <a:sym typeface="Source Sans Pro"/>
              </a:rPr>
              <a:t>Introduction and Overview</a:t>
            </a:r>
            <a:endParaRPr b="0" i="0" sz="5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5"/>
          <p:cNvSpPr txBox="1"/>
          <p:nvPr/>
        </p:nvSpPr>
        <p:spPr>
          <a:xfrm>
            <a:off x="311760" y="2605440"/>
            <a:ext cx="8520000" cy="7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EGI Conference 2020</a:t>
            </a:r>
            <a:br>
              <a:rPr lang="en-US" sz="28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28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Brian Lin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University of Wisconsin–Madison</a:t>
            </a:r>
            <a:endParaRPr sz="280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64" name="Google Shape;6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98200" y="4173048"/>
            <a:ext cx="3992400" cy="71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HTCondor-CE Requirements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24"/>
          <p:cNvSpPr txBox="1"/>
          <p:nvPr/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Google Shape;128;p24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719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Source Sans Pro"/>
              <a:buChar char="-"/>
            </a:pPr>
            <a:r>
              <a:rPr i="0" lang="en-US" sz="1800" u="none" cap="none" strike="noStrike">
                <a:latin typeface="Source Sans Pro"/>
                <a:ea typeface="Source Sans Pro"/>
                <a:cs typeface="Source Sans Pro"/>
                <a:sym typeface="Source Sans Pro"/>
              </a:rPr>
              <a:t>Open port (TCP) 9619</a:t>
            </a:r>
            <a:endParaRPr i="0" sz="1800" u="none" cap="none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719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Source Sans Pro"/>
              <a:buChar char="-"/>
            </a:pPr>
            <a:r>
              <a:rPr i="0" lang="en-US" sz="1800" u="none" cap="none" strike="noStrike">
                <a:latin typeface="Source Sans Pro"/>
                <a:ea typeface="Source Sans Pro"/>
                <a:cs typeface="Source Sans Pro"/>
                <a:sym typeface="Source Sans Pro"/>
              </a:rPr>
              <a:t>Shared </a:t>
            </a: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filesystem </a:t>
            </a:r>
            <a:r>
              <a:rPr i="0" lang="en-US" sz="1800" u="none" cap="none" strike="noStrike">
                <a:latin typeface="Source Sans Pro"/>
                <a:ea typeface="Source Sans Pro"/>
                <a:cs typeface="Source Sans Pro"/>
                <a:sym typeface="Source Sans Pro"/>
              </a:rPr>
              <a:t>for non-HTCondor </a:t>
            </a: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batch systems</a:t>
            </a:r>
            <a:r>
              <a:rPr i="0" lang="en-US" sz="1800" u="none" cap="none" strike="noStrike">
                <a:latin typeface="Source Sans Pro"/>
                <a:ea typeface="Source Sans Pro"/>
                <a:cs typeface="Source Sans Pro"/>
                <a:sym typeface="Source Sans Pro"/>
              </a:rPr>
              <a:t> for pilot job file transfer</a:t>
            </a:r>
            <a:endParaRPr i="0" sz="1800" u="none" cap="none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72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Source Sans Pro"/>
              <a:buChar char="-"/>
            </a:pP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CA certificates and CRLs installed in </a:t>
            </a:r>
            <a:r>
              <a:rPr lang="en-US" sz="1800"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  <a:t>/etc/grid-security/certificates/</a:t>
            </a:r>
            <a:br>
              <a:rPr lang="en-US" sz="1800"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VO information installed in </a:t>
            </a:r>
            <a:r>
              <a:rPr lang="en-US" sz="1800">
                <a:solidFill>
                  <a:schemeClr val="dk1"/>
                </a:solidFill>
                <a:highlight>
                  <a:schemeClr val="accent1"/>
                </a:highlight>
                <a:latin typeface="Roboto Mono"/>
                <a:ea typeface="Roboto Mono"/>
                <a:cs typeface="Roboto Mono"/>
                <a:sym typeface="Roboto Mono"/>
              </a:rPr>
              <a:t>/etc/grid-security/vomsdir/</a:t>
            </a:r>
            <a:endParaRPr sz="1800">
              <a:highlight>
                <a:schemeClr val="accent1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-34272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Source Sans Pro"/>
              <a:buChar char="-"/>
            </a:pPr>
            <a:r>
              <a:rPr i="0" lang="en-US" sz="1800" u="none" cap="none" strike="noStrike">
                <a:latin typeface="Source Sans Pro"/>
                <a:ea typeface="Source Sans Pro"/>
                <a:cs typeface="Source Sans Pro"/>
                <a:sym typeface="Source Sans Pro"/>
              </a:rPr>
              <a:t>Ensure mapped users exist on the CE and across the cluster</a:t>
            </a:r>
            <a:endParaRPr i="0" sz="1800" u="none" cap="none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72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Source Sans Pro"/>
              <a:buChar char="-"/>
            </a:pPr>
            <a:r>
              <a:rPr i="0" lang="en-US" sz="1800" u="none" cap="none" strike="noStrike">
                <a:latin typeface="Source Sans Pro"/>
                <a:ea typeface="Source Sans Pro"/>
                <a:cs typeface="Source Sans Pro"/>
                <a:sym typeface="Source Sans Pro"/>
              </a:rPr>
              <a:t>Minimal hardware requirements</a:t>
            </a:r>
            <a:endParaRPr i="0" sz="1800" u="none" cap="none" strike="noStrike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2986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Source Sans Pro"/>
              <a:buChar char="-"/>
            </a:pPr>
            <a:r>
              <a:rPr b="0" i="0" lang="en-US" sz="16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Handful of cores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9859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Source Sans Pro"/>
              <a:buChar char="-"/>
            </a:pPr>
            <a:r>
              <a:rPr b="0" i="0" lang="en-US" sz="16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HTCondor backends should plan on ~½ MB RAM per job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72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Char char="-"/>
            </a:pPr>
            <a:r>
              <a:rPr b="0" i="0" lang="en-US" sz="18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For example, our Hosted CEs run on  2 vCPUs</a:t>
            </a: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 and </a:t>
            </a:r>
            <a:r>
              <a:rPr b="0" i="0" lang="en-US" sz="18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2GB RAM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599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Grid Service Integration</a:t>
            </a:r>
            <a:endParaRPr/>
          </a:p>
        </p:txBody>
      </p:sp>
      <p:sp>
        <p:nvSpPr>
          <p:cNvPr id="134" name="Google Shape;134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Pilot Factories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40" name="Google Shape;140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Char char="-"/>
            </a:pPr>
            <a:r>
              <a:rPr lang="en-US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Production HTCondor-CEs in the US have been shown to work with Dirac, GlideinWMS, and Harvester pilot job submission</a:t>
            </a:r>
            <a:endParaRPr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Char char="-"/>
            </a:pPr>
            <a:r>
              <a:rPr lang="en-US" sz="18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NOTE: Dirac pilots are left in the job queue for up to 30 days. HTCondor-CE 4.4.0 adds the optional </a:t>
            </a:r>
            <a:r>
              <a:rPr lang="en-US" sz="1600">
                <a:solidFill>
                  <a:schemeClr val="dk1"/>
                </a:solidFill>
                <a:highlight>
                  <a:schemeClr val="accent1"/>
                </a:highlight>
                <a:latin typeface="Roboto Mono"/>
                <a:ea typeface="Roboto Mono"/>
                <a:cs typeface="Roboto Mono"/>
                <a:sym typeface="Roboto Mono"/>
              </a:rPr>
              <a:t>COMPLETED_JOB_EXPIRATION</a:t>
            </a:r>
            <a:r>
              <a:rPr lang="en-US" sz="1800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configuration so that you can control how many days completed jobs may remain in the queue</a:t>
            </a:r>
            <a:endParaRPr sz="1800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Char char="-"/>
            </a:pPr>
            <a:r>
              <a:rPr lang="en-US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SciToken and WLCG JWT based pilot submission have been tested by GlideinWMS and Harvester developers with HTCondor-CE</a:t>
            </a:r>
            <a:endParaRPr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Char char="-"/>
            </a:pPr>
            <a:r>
              <a:rPr lang="en-US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User payload job auditing is available for pilots that report back to the HTCondor-CE Collector</a:t>
            </a:r>
            <a:endParaRPr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41" name="Google Shape;141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APEL Accounting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47" name="Google Shape;147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Char char="-"/>
            </a:pPr>
            <a:r>
              <a:rPr lang="en-US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The </a:t>
            </a:r>
            <a:r>
              <a:rPr lang="en-US" sz="1600">
                <a:solidFill>
                  <a:srgbClr val="000000"/>
                </a:solidFill>
                <a:highlight>
                  <a:schemeClr val="accent1"/>
                </a:highlight>
                <a:latin typeface="Roboto Mono"/>
                <a:ea typeface="Roboto Mono"/>
                <a:cs typeface="Roboto Mono"/>
                <a:sym typeface="Roboto Mono"/>
              </a:rPr>
              <a:t>htcondor-ce-apel</a:t>
            </a:r>
            <a:r>
              <a:rPr lang="en-US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RPM contains configuration, scripts, and services for generating APEL batch and blah records</a:t>
            </a:r>
            <a:endParaRPr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Char char="-"/>
            </a:pPr>
            <a:r>
              <a:rPr lang="en-US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Scripts key off of configuration on each worker node for scaling factor information</a:t>
            </a:r>
            <a:endParaRPr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Char char="-"/>
            </a:pPr>
            <a:r>
              <a:rPr lang="en-US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Then write batch and blah records to </a:t>
            </a:r>
            <a:r>
              <a:rPr lang="en-US" sz="1600">
                <a:solidFill>
                  <a:srgbClr val="000000"/>
                </a:solidFill>
                <a:highlight>
                  <a:schemeClr val="accent1"/>
                </a:highlight>
                <a:latin typeface="Roboto Mono"/>
                <a:ea typeface="Roboto Mono"/>
                <a:cs typeface="Roboto Mono"/>
                <a:sym typeface="Roboto Mono"/>
              </a:rPr>
              <a:t>APEL_OUTPUT_DIR</a:t>
            </a:r>
            <a:r>
              <a:rPr lang="en-US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(default: </a:t>
            </a:r>
            <a:r>
              <a:rPr lang="en-US" sz="1600">
                <a:solidFill>
                  <a:srgbClr val="000000"/>
                </a:solidFill>
                <a:highlight>
                  <a:schemeClr val="accent1"/>
                </a:highlight>
                <a:latin typeface="Roboto Mono"/>
                <a:ea typeface="Roboto Mono"/>
                <a:cs typeface="Roboto Mono"/>
                <a:sym typeface="Roboto Mono"/>
              </a:rPr>
              <a:t>/var/lib/condor-ce/apel/</a:t>
            </a:r>
            <a:r>
              <a:rPr lang="en-US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) with </a:t>
            </a:r>
            <a:r>
              <a:rPr lang="en-US" sz="1600">
                <a:solidFill>
                  <a:srgbClr val="000000"/>
                </a:solidFill>
                <a:highlight>
                  <a:schemeClr val="accent1"/>
                </a:highlight>
                <a:latin typeface="Roboto Mono"/>
                <a:ea typeface="Roboto Mono"/>
                <a:cs typeface="Roboto Mono"/>
                <a:sym typeface="Roboto Mono"/>
              </a:rPr>
              <a:t>batch-</a:t>
            </a:r>
            <a:r>
              <a:rPr lang="en-US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and </a:t>
            </a:r>
            <a:r>
              <a:rPr lang="en-US" sz="1600">
                <a:solidFill>
                  <a:srgbClr val="000000"/>
                </a:solidFill>
                <a:highlight>
                  <a:schemeClr val="accent1"/>
                </a:highlight>
                <a:latin typeface="Roboto Mono"/>
                <a:ea typeface="Roboto Mono"/>
                <a:cs typeface="Roboto Mono"/>
                <a:sym typeface="Roboto Mono"/>
              </a:rPr>
              <a:t>blah-</a:t>
            </a:r>
            <a:r>
              <a:rPr lang="en-US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prefixes, respectively </a:t>
            </a:r>
            <a:endParaRPr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Char char="-"/>
            </a:pPr>
            <a:r>
              <a:rPr lang="en-US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Currently only supports HTCondor-CE with an HTCondor batch system</a:t>
            </a:r>
            <a:endParaRPr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Char char="-"/>
            </a:pPr>
            <a:r>
              <a:rPr lang="en-US" u="sng">
                <a:solidFill>
                  <a:schemeClr val="hlink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3"/>
              </a:rPr>
              <a:t>https://htcondor-ce.readthedocs.io/en/latest/installation/htcondor-ce/#uploading-accounting-records-to-apel</a:t>
            </a:r>
            <a:r>
              <a:rPr lang="en-US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48" name="Google Shape;148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BDII Integration</a:t>
            </a: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54" name="Google Shape;154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-"/>
            </a:pPr>
            <a:r>
              <a:rPr lang="en-US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The </a:t>
            </a:r>
            <a:r>
              <a:rPr lang="en-US" sz="1600">
                <a:solidFill>
                  <a:srgbClr val="000000"/>
                </a:solidFill>
                <a:highlight>
                  <a:schemeClr val="accent1"/>
                </a:highlight>
                <a:latin typeface="Roboto Mono"/>
                <a:ea typeface="Roboto Mono"/>
                <a:cs typeface="Roboto Mono"/>
                <a:sym typeface="Roboto Mono"/>
              </a:rPr>
              <a:t>htcondor-ce-bdii</a:t>
            </a:r>
            <a:r>
              <a:rPr lang="en-US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package contains a script that generates LDIF output for all HTCondor-CEs at a site as well as an underlying HTCondor batch system</a:t>
            </a:r>
            <a:endParaRPr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Char char="-"/>
            </a:pPr>
            <a:r>
              <a:rPr lang="en-US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Currently only supports HTCondor batch systems</a:t>
            </a:r>
            <a:endParaRPr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Char char="-"/>
            </a:pPr>
            <a:r>
              <a:rPr lang="en-US" u="sng">
                <a:solidFill>
                  <a:schemeClr val="hlink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3"/>
              </a:rPr>
              <a:t>https://htcondor-ce.readthedocs.io/en/latest/installation/htcondor-ce/#enabling-bdii-integration</a:t>
            </a:r>
            <a:r>
              <a:rPr lang="en-US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 sz="1800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55" name="Google Shape;155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9"/>
          <p:cNvSpPr txBox="1"/>
          <p:nvPr/>
        </p:nvSpPr>
        <p:spPr>
          <a:xfrm>
            <a:off x="311760" y="444960"/>
            <a:ext cx="85200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Source Sans Pro"/>
                <a:ea typeface="Source Sans Pro"/>
                <a:cs typeface="Source Sans Pro"/>
                <a:sym typeface="Source Sans Pro"/>
              </a:rPr>
              <a:t>HTCondor-CE Central Collector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29"/>
          <p:cNvSpPr txBox="1"/>
          <p:nvPr/>
        </p:nvSpPr>
        <p:spPr>
          <a:xfrm>
            <a:off x="8472600" y="4663080"/>
            <a:ext cx="548400" cy="3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2" name="Google Shape;162;p29"/>
          <p:cNvSpPr txBox="1"/>
          <p:nvPr/>
        </p:nvSpPr>
        <p:spPr>
          <a:xfrm>
            <a:off x="311760" y="1152360"/>
            <a:ext cx="8520000" cy="34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719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Char char="-"/>
            </a:pP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HTCondor-CE offers a</a:t>
            </a: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 simple information service using the built-in HTCondor View feature to report useful grid information</a:t>
            </a:r>
            <a:endParaRPr sz="18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Source Sans Pro"/>
              <a:buChar char="-"/>
            </a:pPr>
            <a:r>
              <a:rPr lang="en-US" sz="1600">
                <a:latin typeface="Source Sans Pro"/>
                <a:ea typeface="Source Sans Pro"/>
                <a:cs typeface="Source Sans Pro"/>
                <a:sym typeface="Source Sans Pro"/>
              </a:rPr>
              <a:t>Contact information (hostname/port)</a:t>
            </a:r>
            <a:endParaRPr sz="16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Source Sans Pro"/>
              <a:buChar char="-"/>
            </a:pPr>
            <a:r>
              <a:rPr lang="en-US" sz="1600">
                <a:latin typeface="Source Sans Pro"/>
                <a:ea typeface="Source Sans Pro"/>
                <a:cs typeface="Source Sans Pro"/>
                <a:sym typeface="Source Sans Pro"/>
              </a:rPr>
              <a:t>Access policy (authorized virtual organizations)</a:t>
            </a:r>
            <a:endParaRPr sz="16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Source Sans Pro"/>
              <a:buChar char="-"/>
            </a:pPr>
            <a:r>
              <a:rPr lang="en-US" sz="1600">
                <a:latin typeface="Source Sans Pro"/>
                <a:ea typeface="Source Sans Pro"/>
                <a:cs typeface="Source Sans Pro"/>
                <a:sym typeface="Source Sans Pro"/>
              </a:rPr>
              <a:t>What resources can be accessed?</a:t>
            </a:r>
            <a:endParaRPr sz="16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Source Sans Pro"/>
              <a:buChar char="-"/>
            </a:pPr>
            <a:r>
              <a:rPr lang="en-US" sz="1600">
                <a:latin typeface="Source Sans Pro"/>
                <a:ea typeface="Source Sans Pro"/>
                <a:cs typeface="Source Sans Pro"/>
                <a:sym typeface="Source Sans Pro"/>
              </a:rPr>
              <a:t>Debugging info (site batch system, site name, versions) for humans</a:t>
            </a:r>
            <a:endParaRPr sz="16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Source Sans Pro"/>
              <a:buChar char="-"/>
            </a:pP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Each HTCondor-CE in a grid can be configured to report information to one or more HTCondor-CE Central Collectors</a:t>
            </a:r>
            <a:endParaRPr sz="16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Source Sans Pro"/>
              <a:buChar char="-"/>
            </a:pPr>
            <a:r>
              <a:rPr lang="en-US" sz="1600" u="sng">
                <a:solidFill>
                  <a:schemeClr val="hlink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3"/>
              </a:rPr>
              <a:t>https://htcondor-ce.readthedocs.io/en/latest/installation/central-collector/</a:t>
            </a:r>
            <a:r>
              <a:rPr lang="en-US" sz="1600"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 sz="16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0"/>
          <p:cNvSpPr txBox="1"/>
          <p:nvPr/>
        </p:nvSpPr>
        <p:spPr>
          <a:xfrm>
            <a:off x="311760" y="444960"/>
            <a:ext cx="85200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Source Sans Pro"/>
                <a:ea typeface="Source Sans Pro"/>
                <a:cs typeface="Source Sans Pro"/>
                <a:sym typeface="Source Sans Pro"/>
              </a:rPr>
              <a:t>Why Use HTCondor-CE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30"/>
          <p:cNvSpPr txBox="1"/>
          <p:nvPr/>
        </p:nvSpPr>
        <p:spPr>
          <a:xfrm>
            <a:off x="8472600" y="4663080"/>
            <a:ext cx="548400" cy="3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9" name="Google Shape;169;p30"/>
          <p:cNvSpPr txBox="1"/>
          <p:nvPr/>
        </p:nvSpPr>
        <p:spPr>
          <a:xfrm>
            <a:off x="311760" y="1152360"/>
            <a:ext cx="8520000" cy="34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-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If you are using HTCondor for batch: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urce Sans Pro"/>
              <a:buChar char="-"/>
            </a:pPr>
            <a:r>
              <a:rPr lang="en-US" sz="16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One less software provider - same thing all the way down the stack.</a:t>
            </a:r>
            <a:endParaRPr sz="16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urce Sans Pro"/>
              <a:buChar char="-"/>
            </a:pPr>
            <a:r>
              <a:rPr lang="en-US" sz="16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HTCondor has an extensive feature set - easy to take advantage of it (e.g., Docker universe).</a:t>
            </a:r>
            <a:endParaRPr sz="16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-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Regardless, a few advantages: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urce Sans Pro"/>
              <a:buChar char="-"/>
            </a:pPr>
            <a:r>
              <a:rPr lang="en-US" sz="16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Can scale well (up to at least 16k jobs; maybe higher).</a:t>
            </a:r>
            <a:endParaRPr sz="16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urce Sans Pro"/>
              <a:buChar char="-"/>
            </a:pPr>
            <a:r>
              <a:rPr lang="en-US" sz="16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Declarative ClassAd-based language.</a:t>
            </a:r>
            <a:endParaRPr sz="16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-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But disadvantages exist: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urce Sans Pro"/>
              <a:buChar char="-"/>
            </a:pPr>
            <a:r>
              <a:rPr lang="en-US" sz="16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Non-HTCondor backends are finicky outside of PBS and Slurm.</a:t>
            </a:r>
            <a:endParaRPr sz="16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urce Sans Pro"/>
              <a:buChar char="-"/>
            </a:pPr>
            <a:r>
              <a:rPr lang="en-US" sz="16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Declarative ClassAd-based language.</a:t>
            </a:r>
            <a:endParaRPr sz="16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urce Sans Pro"/>
              <a:buChar char="-"/>
            </a:pPr>
            <a:r>
              <a:rPr lang="en-US" sz="16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Currently o</a:t>
            </a:r>
            <a:r>
              <a:rPr lang="en-US" sz="16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nly supports APEL and BDII with HTCondor batch systems</a:t>
            </a:r>
            <a:endParaRPr sz="16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599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1"/>
          <p:cNvSpPr txBox="1"/>
          <p:nvPr/>
        </p:nvSpPr>
        <p:spPr>
          <a:xfrm>
            <a:off x="311760" y="444960"/>
            <a:ext cx="85200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Source Sans Pro"/>
                <a:ea typeface="Source Sans Pro"/>
                <a:cs typeface="Source Sans Pro"/>
                <a:sym typeface="Source Sans Pro"/>
              </a:rPr>
              <a:t>What’s Next?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31"/>
          <p:cNvSpPr txBox="1"/>
          <p:nvPr/>
        </p:nvSpPr>
        <p:spPr>
          <a:xfrm>
            <a:off x="8472600" y="4663080"/>
            <a:ext cx="548400" cy="3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6" name="Google Shape;176;p31"/>
          <p:cNvSpPr txBox="1"/>
          <p:nvPr/>
        </p:nvSpPr>
        <p:spPr>
          <a:xfrm>
            <a:off x="311760" y="1152360"/>
            <a:ext cx="8520000" cy="34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-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Troubleshooting documentation for grid operators:</a:t>
            </a:r>
            <a:b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1600" u="sng">
                <a:solidFill>
                  <a:schemeClr val="hlink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3"/>
              </a:rPr>
              <a:t>https://htcondor-ce.readthedocs.io/en/latest/troubleshooting/remote-troubleshooting/</a:t>
            </a: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-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Documentation for token-based job submission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-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Transition Job Router configuration to use submit transform syntax: </a:t>
            </a:r>
            <a:r>
              <a:rPr lang="en-US" sz="1600" u="sng">
                <a:solidFill>
                  <a:schemeClr val="hlink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4"/>
              </a:rPr>
              <a:t>https://htcondor.readthedocs.io/en/latest/misc-concepts/transforms.html</a:t>
            </a:r>
            <a:r>
              <a:rPr lang="en-US" sz="16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 sz="16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-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Enterprise Linux 8 and Python 3 support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-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DNS and host certificate free CEs with the HTCondor-CE Registry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-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For more details, see </a:t>
            </a: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talk from HTCondor Workshop Autumn 2020: </a:t>
            </a:r>
            <a:r>
              <a:rPr lang="en-US" sz="1600" u="sng">
                <a:solidFill>
                  <a:schemeClr val="hlink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5"/>
              </a:rPr>
              <a:t>https://indico.cern.ch/event/936993/contributions/4022138/</a:t>
            </a:r>
            <a:r>
              <a:rPr lang="en-US" sz="16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 sz="16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2"/>
          <p:cNvSpPr txBox="1"/>
          <p:nvPr/>
        </p:nvSpPr>
        <p:spPr>
          <a:xfrm>
            <a:off x="311760" y="444960"/>
            <a:ext cx="85200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Source Sans Pro"/>
                <a:ea typeface="Source Sans Pro"/>
                <a:cs typeface="Source Sans Pro"/>
                <a:sym typeface="Source Sans Pro"/>
              </a:rPr>
              <a:t>Getting Started with HTCondor-CE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32"/>
          <p:cNvSpPr txBox="1"/>
          <p:nvPr/>
        </p:nvSpPr>
        <p:spPr>
          <a:xfrm>
            <a:off x="8472600" y="4663080"/>
            <a:ext cx="548400" cy="3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3" name="Google Shape;183;p32"/>
          <p:cNvSpPr txBox="1"/>
          <p:nvPr/>
        </p:nvSpPr>
        <p:spPr>
          <a:xfrm>
            <a:off x="311750" y="1152352"/>
            <a:ext cx="8520000" cy="7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-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Available as RPMs via HTCondor </a:t>
            </a:r>
            <a:r>
              <a:rPr lang="en-US" sz="12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(and OSG)</a:t>
            </a: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Yum repositories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-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Start installation with documentation available via </a:t>
            </a:r>
            <a:r>
              <a:rPr lang="en-US" sz="1800" u="sng">
                <a:solidFill>
                  <a:schemeClr val="hlink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3"/>
              </a:rPr>
              <a:t>http://htcondor-ce.org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84" name="Google Shape;184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95347" y="1939850"/>
            <a:ext cx="6353315" cy="2822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3"/>
          <p:cNvSpPr txBox="1"/>
          <p:nvPr/>
        </p:nvSpPr>
        <p:spPr>
          <a:xfrm>
            <a:off x="311760" y="444960"/>
            <a:ext cx="85200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Source Sans Pro"/>
                <a:ea typeface="Source Sans Pro"/>
                <a:cs typeface="Source Sans Pro"/>
                <a:sym typeface="Source Sans Pro"/>
              </a:rPr>
              <a:t>Additional Resources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33"/>
          <p:cNvSpPr txBox="1"/>
          <p:nvPr/>
        </p:nvSpPr>
        <p:spPr>
          <a:xfrm>
            <a:off x="8472600" y="4663080"/>
            <a:ext cx="548400" cy="3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1" name="Google Shape;191;p33"/>
          <p:cNvSpPr txBox="1"/>
          <p:nvPr/>
        </p:nvSpPr>
        <p:spPr>
          <a:xfrm>
            <a:off x="311760" y="1152360"/>
            <a:ext cx="8520000" cy="34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-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Get the latest HTCondor and HTCondor-CE news by subscribing to htcondor-users and htcondor-world</a:t>
            </a:r>
            <a:b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lang="en-US" sz="1800" u="sng">
                <a:solidFill>
                  <a:schemeClr val="hlink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3"/>
              </a:rPr>
              <a:t>https://research.cs.wisc.edu/htcondor/mail-lists/</a:t>
            </a: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-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Find HTCondor-CE documentation: </a:t>
            </a:r>
            <a:r>
              <a:rPr lang="en-US" sz="1800" u="sng">
                <a:solidFill>
                  <a:schemeClr val="hlink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4"/>
              </a:rPr>
              <a:t>https://htcondor-ce.org/</a:t>
            </a: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-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Have question, issues, or comments?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Sans Pro"/>
              <a:buChar char="-"/>
            </a:pPr>
            <a:r>
              <a:rPr lang="en-US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HTCondor-CE experts are active on </a:t>
            </a:r>
            <a:r>
              <a:rPr lang="en-US" u="sng">
                <a:solidFill>
                  <a:schemeClr val="accent5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htcondor-users@cs.wisc.edu</a:t>
            </a:r>
            <a:r>
              <a:rPr lang="en-US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!</a:t>
            </a:r>
            <a:endParaRPr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Sans Pro"/>
              <a:buChar char="-"/>
            </a:pPr>
            <a:r>
              <a:rPr lang="en-US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Contact the HTCondor-CE experts directly: </a:t>
            </a:r>
            <a:r>
              <a:rPr lang="en-US" u="sng">
                <a:solidFill>
                  <a:schemeClr val="hlink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6"/>
              </a:rPr>
              <a:t>htcondor-admin@cs.wisc.edu</a:t>
            </a:r>
            <a:r>
              <a:rPr lang="en-US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. </a:t>
            </a:r>
            <a:endParaRPr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Sans Pro"/>
              <a:buChar char="-"/>
            </a:pPr>
            <a:r>
              <a:rPr lang="en-US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Submit an issue: </a:t>
            </a:r>
            <a:r>
              <a:rPr lang="en-US" u="sng">
                <a:solidFill>
                  <a:schemeClr val="accent5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https://github.com/htcondor/htcondor-ce/issues</a:t>
            </a:r>
            <a:r>
              <a:rPr lang="en-US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.</a:t>
            </a:r>
            <a:endParaRPr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Sans Pro"/>
              <a:buChar char="-"/>
            </a:pPr>
            <a:r>
              <a:rPr lang="en-US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Or better yet, a pull request: </a:t>
            </a:r>
            <a:r>
              <a:rPr lang="en-US" u="sng">
                <a:solidFill>
                  <a:schemeClr val="accent5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https://github.com/htcondor/htcondor-ce/pulls</a:t>
            </a:r>
            <a:r>
              <a:rPr lang="en-US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! 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Source Sans Pro"/>
                <a:ea typeface="Source Sans Pro"/>
                <a:cs typeface="Source Sans Pro"/>
                <a:sym typeface="Source Sans Pro"/>
              </a:rPr>
              <a:t>What is </a:t>
            </a:r>
            <a:r>
              <a:rPr lang="en-US" sz="2800">
                <a:latin typeface="Source Sans Pro"/>
                <a:ea typeface="Source Sans Pro"/>
                <a:cs typeface="Source Sans Pro"/>
                <a:sym typeface="Source Sans Pro"/>
              </a:rPr>
              <a:t>a </a:t>
            </a:r>
            <a:r>
              <a:rPr lang="en-US" sz="2800">
                <a:latin typeface="Source Sans Pro"/>
                <a:ea typeface="Source Sans Pro"/>
                <a:cs typeface="Source Sans Pro"/>
                <a:sym typeface="Source Sans Pro"/>
              </a:rPr>
              <a:t>CE?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6"/>
          <p:cNvSpPr txBox="1"/>
          <p:nvPr/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1" name="Google Shape;71;p16"/>
          <p:cNvSpPr txBox="1"/>
          <p:nvPr/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Char char="-"/>
            </a:pP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A C</a:t>
            </a:r>
            <a:r>
              <a:rPr b="0" i="0" lang="en-US" sz="18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ompute </a:t>
            </a: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Entrypoint </a:t>
            </a:r>
            <a:r>
              <a:rPr b="0" i="0" lang="en-US" sz="18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(CE) serves as the </a:t>
            </a: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door that forwards resource allocation requests (RAR) on</a:t>
            </a:r>
            <a:r>
              <a:rPr b="0" i="0" lang="en-US" sz="18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to your local compute resources</a:t>
            </a:r>
            <a:endParaRPr b="0" i="0" sz="1800" u="none" cap="none" strike="noStrik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Source Sans Pro"/>
              <a:buChar char="−"/>
            </a:pP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Exposes a </a:t>
            </a:r>
            <a:r>
              <a:rPr b="1" lang="en-US" sz="1800">
                <a:latin typeface="Source Sans Pro"/>
                <a:ea typeface="Source Sans Pro"/>
                <a:cs typeface="Source Sans Pro"/>
                <a:sym typeface="Source Sans Pro"/>
              </a:rPr>
              <a:t>remote API</a:t>
            </a: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 to accept RARs</a:t>
            </a:r>
            <a:endParaRPr sz="18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Source Sans Pro"/>
              <a:buChar char="−"/>
            </a:pP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Provides authentication and </a:t>
            </a:r>
            <a:r>
              <a:rPr b="1" lang="en-US" sz="1800">
                <a:latin typeface="Source Sans Pro"/>
                <a:ea typeface="Source Sans Pro"/>
                <a:cs typeface="Source Sans Pro"/>
                <a:sym typeface="Source Sans Pro"/>
              </a:rPr>
              <a:t>authorization</a:t>
            </a: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 of remote clients</a:t>
            </a:r>
            <a:endParaRPr sz="18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Source Sans Pro"/>
              <a:buChar char="−"/>
            </a:pP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Interacts with the </a:t>
            </a:r>
            <a:r>
              <a:rPr b="1" lang="en-US" sz="1800">
                <a:latin typeface="Source Sans Pro"/>
                <a:ea typeface="Source Sans Pro"/>
                <a:cs typeface="Source Sans Pro"/>
                <a:sym typeface="Source Sans Pro"/>
              </a:rPr>
              <a:t>resource layer</a:t>
            </a: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 (i.e. batch system)</a:t>
            </a:r>
            <a:endParaRPr sz="18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Source Sans Pro"/>
              <a:buChar char="-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 CE host </a:t>
            </a: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is made up of a thin layer of CE software installed on top of the software that submits to and manages RARs in your local batch system</a:t>
            </a:r>
            <a:endParaRPr sz="18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SzPts val="1800"/>
              <a:buFont typeface="Source Sans Pro"/>
              <a:buChar char="-"/>
            </a:pP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Primarily designed to support RARs (i.e., through pilot jobs) and is generally not intended for direct user submission</a:t>
            </a:r>
            <a:endParaRPr sz="18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/>
        </p:nvSpPr>
        <p:spPr>
          <a:xfrm>
            <a:off x="311760" y="444960"/>
            <a:ext cx="85200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Source Sans Pro"/>
                <a:ea typeface="Source Sans Pro"/>
                <a:cs typeface="Source Sans Pro"/>
                <a:sym typeface="Source Sans Pro"/>
              </a:rPr>
              <a:t>HTCondor as a Compute Entrypoint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7"/>
          <p:cNvSpPr txBox="1"/>
          <p:nvPr/>
        </p:nvSpPr>
        <p:spPr>
          <a:xfrm>
            <a:off x="8472600" y="4663080"/>
            <a:ext cx="548400" cy="3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" name="Google Shape;78;p17"/>
          <p:cNvSpPr txBox="1"/>
          <p:nvPr/>
        </p:nvSpPr>
        <p:spPr>
          <a:xfrm>
            <a:off x="311760" y="1152360"/>
            <a:ext cx="8520000" cy="34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1134"/>
              </a:spcBef>
              <a:spcAft>
                <a:spcPts val="0"/>
              </a:spcAft>
              <a:buNone/>
            </a:pP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HTCondor-CE is HTCondor configured as a Compute Entrypoint</a:t>
            </a:r>
            <a:endParaRPr sz="18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marR="0" rtl="0" algn="l">
              <a:spcBef>
                <a:spcPts val="1134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Char char="-"/>
            </a:pPr>
            <a:r>
              <a:rPr b="0" i="0" lang="en-US" sz="18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Same HTCondor binaries</a:t>
            </a: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, description language (ClassAds)</a:t>
            </a:r>
            <a:r>
              <a:rPr b="0" i="0" lang="en-US" sz="18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, and configuration language to provide the </a:t>
            </a:r>
            <a:r>
              <a:rPr b="1" i="0" lang="en-US" sz="18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remote API</a:t>
            </a:r>
            <a:endParaRPr b="1" i="0" sz="1800" u="none" cap="none" strike="noStrik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SzPts val="1800"/>
              <a:buFont typeface="Source Sans Pro"/>
              <a:buChar char="-"/>
            </a:pP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Relevant HTCondor tools are wrapped to use the HTCondor-CE configuration (e.g., </a:t>
            </a:r>
            <a:r>
              <a:rPr lang="en-US" sz="1800"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  <a:t>condor_ce_q</a:t>
            </a: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, </a:t>
            </a:r>
            <a:r>
              <a:rPr lang="en-US" sz="1800"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  <a:t>condor_ce_status</a:t>
            </a: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, etc.)</a:t>
            </a:r>
            <a:endParaRPr sz="18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-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Separate </a:t>
            </a:r>
            <a:r>
              <a:rPr lang="en-US" sz="1800">
                <a:solidFill>
                  <a:schemeClr val="dk1"/>
                </a:solidFill>
                <a:highlight>
                  <a:schemeClr val="accent1"/>
                </a:highlight>
                <a:latin typeface="Roboto Mono"/>
                <a:ea typeface="Roboto Mono"/>
                <a:cs typeface="Roboto Mono"/>
                <a:sym typeface="Roboto Mono"/>
              </a:rPr>
              <a:t>condor-ce</a:t>
            </a: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service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/>
        </p:nvSpPr>
        <p:spPr>
          <a:xfrm>
            <a:off x="311760" y="444960"/>
            <a:ext cx="85200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Source Sans Pro"/>
                <a:ea typeface="Source Sans Pro"/>
                <a:cs typeface="Source Sans Pro"/>
                <a:sym typeface="Source Sans Pro"/>
              </a:rPr>
              <a:t>HTCondor as a Compute Entrypoint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8"/>
          <p:cNvSpPr txBox="1"/>
          <p:nvPr/>
        </p:nvSpPr>
        <p:spPr>
          <a:xfrm>
            <a:off x="8472600" y="4663080"/>
            <a:ext cx="548400" cy="3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18"/>
          <p:cNvSpPr txBox="1"/>
          <p:nvPr/>
        </p:nvSpPr>
        <p:spPr>
          <a:xfrm>
            <a:off x="312010" y="1245960"/>
            <a:ext cx="8520000" cy="34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11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-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By default, p</a:t>
            </a: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rovides </a:t>
            </a: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GSI and </a:t>
            </a: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SciTokens authentication (authN) and uses HTCondor security for </a:t>
            </a:r>
            <a:r>
              <a:rPr b="1"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authorization</a:t>
            </a: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(authZ)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-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HTCondor-CE 4 (available in the development repository) iterates on the default authentication model: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−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GSI authN is still supported but SciTokens/WLCG JWTs are preferred if presented by a client (and you’re using HTCondor &gt;= 8.9.5)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−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HTCondor-CE daemons authenticate with each other using local filesystem authN instead of GSI!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/>
        </p:nvSpPr>
        <p:spPr>
          <a:xfrm>
            <a:off x="311760" y="444960"/>
            <a:ext cx="85200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Source Sans Pro"/>
                <a:ea typeface="Source Sans Pro"/>
                <a:cs typeface="Source Sans Pro"/>
                <a:sym typeface="Source Sans Pro"/>
              </a:rPr>
              <a:t>HTCondor as a Compute Entrypoint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9"/>
          <p:cNvSpPr txBox="1"/>
          <p:nvPr/>
        </p:nvSpPr>
        <p:spPr>
          <a:xfrm>
            <a:off x="8472600" y="4663080"/>
            <a:ext cx="548400" cy="3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p19"/>
          <p:cNvSpPr txBox="1"/>
          <p:nvPr/>
        </p:nvSpPr>
        <p:spPr>
          <a:xfrm>
            <a:off x="311760" y="1152360"/>
            <a:ext cx="8520000" cy="34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11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-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Supports interaction with the following </a:t>
            </a:r>
            <a:r>
              <a:rPr b="1"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resource layers</a:t>
            </a: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...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−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HTCondor batch systems directly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−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Slurm, PBS Pro/Torque, SGE, and LSF batch systems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−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Also with all of the above via SSH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-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Non-HTCondor batch systems and SSH submission are supported via the HTCondor GridManager daemon and the Batch ASCII Language Helper Protocol (BLAHP)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−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Takes the routed job and further transforms it into your local batch’s JDL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−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Specific Job ClassAd attributes result in batch system specific directives, e.g. the </a:t>
            </a:r>
            <a:r>
              <a:rPr lang="en-US" sz="1800">
                <a:solidFill>
                  <a:schemeClr val="dk1"/>
                </a:solidFill>
                <a:highlight>
                  <a:srgbClr val="FFAB40"/>
                </a:highlight>
                <a:latin typeface="Consolas"/>
                <a:ea typeface="Consolas"/>
                <a:cs typeface="Consolas"/>
                <a:sym typeface="Consolas"/>
              </a:rPr>
              <a:t>BatchRuntime</a:t>
            </a: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attribute results in </a:t>
            </a:r>
            <a:r>
              <a:rPr lang="en-US" sz="1800">
                <a:solidFill>
                  <a:schemeClr val="dk1"/>
                </a:solidFill>
                <a:highlight>
                  <a:schemeClr val="accent1"/>
                </a:highlight>
                <a:latin typeface="Consolas"/>
                <a:ea typeface="Consolas"/>
                <a:cs typeface="Consolas"/>
                <a:sym typeface="Consolas"/>
              </a:rPr>
              <a:t>#SBATCH --time ...</a:t>
            </a: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for Slurm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−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Queries the local batch system to pass along job state updates back along the job chain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/>
        </p:nvSpPr>
        <p:spPr>
          <a:xfrm>
            <a:off x="311760" y="444960"/>
            <a:ext cx="85200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Source Sans Pro"/>
                <a:ea typeface="Source Sans Pro"/>
                <a:cs typeface="Source Sans Pro"/>
                <a:sym typeface="Source Sans Pro"/>
              </a:rPr>
              <a:t>HTCondor-CE + HTCondor Batch System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0"/>
          <p:cNvSpPr txBox="1"/>
          <p:nvPr/>
        </p:nvSpPr>
        <p:spPr>
          <a:xfrm>
            <a:off x="8472600" y="4663080"/>
            <a:ext cx="548400" cy="3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Google Shape;99;p20"/>
          <p:cNvSpPr txBox="1"/>
          <p:nvPr/>
        </p:nvSpPr>
        <p:spPr>
          <a:xfrm>
            <a:off x="311755" y="1152350"/>
            <a:ext cx="4175400" cy="34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Char char="-"/>
            </a:pP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Two sets of HTCondor daemons</a:t>
            </a:r>
            <a:endParaRPr sz="18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Source Sans Pro"/>
              <a:buChar char="−"/>
            </a:pPr>
            <a:r>
              <a:rPr lang="en-US" sz="1600">
                <a:latin typeface="Source Sans Pro"/>
                <a:ea typeface="Source Sans Pro"/>
                <a:cs typeface="Source Sans Pro"/>
                <a:sym typeface="Source Sans Pro"/>
              </a:rPr>
              <a:t>Two sets of configuration: </a:t>
            </a:r>
            <a:r>
              <a:rPr lang="en-US" sz="1600"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  <a:t>/etc/condor-ce/config.d/</a:t>
            </a:r>
            <a:r>
              <a:rPr lang="en-US" sz="1600">
                <a:latin typeface="Source Sans Pro"/>
                <a:ea typeface="Source Sans Pro"/>
                <a:cs typeface="Source Sans Pro"/>
                <a:sym typeface="Source Sans Pro"/>
              </a:rPr>
              <a:t> and </a:t>
            </a:r>
            <a:r>
              <a:rPr lang="en-US" sz="1600"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  <a:t>/etc/condor/config.d/</a:t>
            </a:r>
            <a:endParaRPr sz="1600">
              <a:highlight>
                <a:srgbClr val="FFAB40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Source Sans Pro"/>
              <a:buChar char="−"/>
            </a:pPr>
            <a:r>
              <a:rPr lang="en-US" sz="1600">
                <a:latin typeface="Source Sans Pro"/>
                <a:ea typeface="Source Sans Pro"/>
                <a:cs typeface="Source Sans Pro"/>
                <a:sym typeface="Source Sans Pro"/>
              </a:rPr>
              <a:t>Two sets of logs: </a:t>
            </a:r>
            <a:r>
              <a:rPr lang="en-US" sz="1600"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  <a:t>/var/log/condor-ce/</a:t>
            </a:r>
            <a:r>
              <a:rPr lang="en-US" sz="1600">
                <a:latin typeface="Source Sans Pro"/>
                <a:ea typeface="Source Sans Pro"/>
                <a:cs typeface="Source Sans Pro"/>
                <a:sym typeface="Source Sans Pro"/>
              </a:rPr>
              <a:t> and </a:t>
            </a:r>
            <a:r>
              <a:rPr lang="en-US" sz="1600"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  <a:t>/var/log/condor/</a:t>
            </a:r>
            <a:endParaRPr sz="1600">
              <a:highlight>
                <a:srgbClr val="FFAB40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-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The </a:t>
            </a:r>
            <a:r>
              <a:rPr lang="en-US" sz="1600">
                <a:solidFill>
                  <a:schemeClr val="dk1"/>
                </a:solidFill>
                <a:highlight>
                  <a:schemeClr val="accent1"/>
                </a:highlight>
                <a:latin typeface="Roboto Mono"/>
                <a:ea typeface="Roboto Mono"/>
                <a:cs typeface="Roboto Mono"/>
                <a:sym typeface="Roboto Mono"/>
              </a:rPr>
              <a:t>condor_job_router</a:t>
            </a: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is a quick way to identify the HTCondor-CE daemons between the two sets!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00" name="Google Shape;100;p20"/>
          <p:cNvSpPr txBox="1"/>
          <p:nvPr/>
        </p:nvSpPr>
        <p:spPr>
          <a:xfrm>
            <a:off x="4661480" y="1152350"/>
            <a:ext cx="4175400" cy="34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Roboto Mono"/>
                <a:ea typeface="Roboto Mono"/>
                <a:cs typeface="Roboto Mono"/>
                <a:sym typeface="Roboto Mono"/>
              </a:rPr>
              <a:t># pstree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Roboto Mono"/>
                <a:ea typeface="Roboto Mono"/>
                <a:cs typeface="Roboto Mono"/>
                <a:sym typeface="Roboto Mono"/>
              </a:rPr>
              <a:t>[...]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Roboto Mono"/>
                <a:ea typeface="Roboto Mono"/>
                <a:cs typeface="Roboto Mono"/>
                <a:sym typeface="Roboto Mono"/>
              </a:rPr>
              <a:t> ├─condor_master─┬─condor_collector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Roboto Mono"/>
                <a:ea typeface="Roboto Mono"/>
                <a:cs typeface="Roboto Mono"/>
                <a:sym typeface="Roboto Mono"/>
              </a:rPr>
              <a:t> │            	  ├─condor_negotiator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Roboto Mono"/>
                <a:ea typeface="Roboto Mono"/>
                <a:cs typeface="Roboto Mono"/>
                <a:sym typeface="Roboto Mono"/>
              </a:rPr>
              <a:t> │           	  ├─condor_procd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Roboto Mono"/>
                <a:ea typeface="Roboto Mono"/>
                <a:cs typeface="Roboto Mono"/>
                <a:sym typeface="Roboto Mono"/>
              </a:rPr>
              <a:t> │           	  ├─condor_schedd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Roboto Mono"/>
                <a:ea typeface="Roboto Mono"/>
                <a:cs typeface="Roboto Mono"/>
                <a:sym typeface="Roboto Mono"/>
              </a:rPr>
              <a:t> │           	  ├─condor_shared_port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Roboto Mono"/>
                <a:ea typeface="Roboto Mono"/>
                <a:cs typeface="Roboto Mono"/>
                <a:sym typeface="Roboto Mono"/>
              </a:rPr>
              <a:t> │           	  └─condor_startd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Roboto Mono"/>
                <a:ea typeface="Roboto Mono"/>
                <a:cs typeface="Roboto Mono"/>
                <a:sym typeface="Roboto Mono"/>
              </a:rPr>
              <a:t> ├─condor_master─┬─condor_collector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Roboto Mono"/>
                <a:ea typeface="Roboto Mono"/>
                <a:cs typeface="Roboto Mono"/>
                <a:sym typeface="Roboto Mono"/>
              </a:rPr>
              <a:t> │           	  ├─</a:t>
            </a:r>
            <a:r>
              <a:rPr lang="en-US" sz="1200"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  <a:t>condor_job_router</a:t>
            </a:r>
            <a:endParaRPr sz="1200">
              <a:highlight>
                <a:srgbClr val="FFAB40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Roboto Mono"/>
                <a:ea typeface="Roboto Mono"/>
                <a:cs typeface="Roboto Mono"/>
                <a:sym typeface="Roboto Mono"/>
              </a:rPr>
              <a:t> │           	  ├─condor_procd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Roboto Mono"/>
                <a:ea typeface="Roboto Mono"/>
                <a:cs typeface="Roboto Mono"/>
                <a:sym typeface="Roboto Mono"/>
              </a:rPr>
              <a:t> │           	  ├─condor_schedd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Roboto Mono"/>
                <a:ea typeface="Roboto Mono"/>
                <a:cs typeface="Roboto Mono"/>
                <a:sym typeface="Roboto Mono"/>
              </a:rPr>
              <a:t> │           	  └─condor_shared_port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Roboto Mono"/>
                <a:ea typeface="Roboto Mono"/>
                <a:cs typeface="Roboto Mono"/>
                <a:sym typeface="Roboto Mono"/>
              </a:rPr>
              <a:t>[...]</a:t>
            </a:r>
            <a:endParaRPr sz="120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/>
        </p:nvSpPr>
        <p:spPr>
          <a:xfrm>
            <a:off x="311760" y="444960"/>
            <a:ext cx="85200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Source Sans Pro"/>
                <a:ea typeface="Source Sans Pro"/>
                <a:cs typeface="Source Sans Pro"/>
                <a:sym typeface="Source Sans Pro"/>
              </a:rPr>
              <a:t>Job Router Daemon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21"/>
          <p:cNvSpPr txBox="1"/>
          <p:nvPr/>
        </p:nvSpPr>
        <p:spPr>
          <a:xfrm>
            <a:off x="8472600" y="4663080"/>
            <a:ext cx="548400" cy="3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" name="Google Shape;107;p21"/>
          <p:cNvSpPr txBox="1"/>
          <p:nvPr/>
        </p:nvSpPr>
        <p:spPr>
          <a:xfrm>
            <a:off x="311760" y="1152360"/>
            <a:ext cx="8520000" cy="34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11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-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The Job Router is responsible for taking a job, creating a copy, and changing the copy according to a set of rules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−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When running an HTCondor batch system, the copy is inserted directly into the batch SchedD. Otherwise, the copy is inserted back into the CE SchedD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−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Each chain of rules is called a “job route” and is defined by a ClassAd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−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Job routes reflect a site’s policy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-"/>
            </a:pPr>
            <a:r>
              <a:rPr lang="en-US"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Once the copy has been created, state changes are propagated between the source and destination jobs</a:t>
            </a:r>
            <a:endParaRPr sz="18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/>
          <p:nvPr/>
        </p:nvSpPr>
        <p:spPr>
          <a:xfrm>
            <a:off x="311760" y="444960"/>
            <a:ext cx="85200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Source Sans Pro"/>
                <a:ea typeface="Source Sans Pro"/>
                <a:cs typeface="Source Sans Pro"/>
                <a:sym typeface="Source Sans Pro"/>
              </a:rPr>
              <a:t>HTCondor-CE + Non-HTCondor Batch System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22"/>
          <p:cNvSpPr txBox="1"/>
          <p:nvPr/>
        </p:nvSpPr>
        <p:spPr>
          <a:xfrm>
            <a:off x="8472600" y="4663080"/>
            <a:ext cx="548400" cy="3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" name="Google Shape;114;p22"/>
          <p:cNvSpPr txBox="1"/>
          <p:nvPr/>
        </p:nvSpPr>
        <p:spPr>
          <a:xfrm>
            <a:off x="311760" y="1152360"/>
            <a:ext cx="8520000" cy="34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Char char="-"/>
            </a:pP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Since there is no local batch system SchedD, jobs are routed back into the CE SchedD as “Grid Universe” jobs</a:t>
            </a:r>
            <a:endParaRPr sz="18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Source Sans Pro"/>
              <a:buChar char="-"/>
            </a:pP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Grid Universe jobs spawn a Gridmanager daemon per user with log files: </a:t>
            </a:r>
            <a:r>
              <a:rPr lang="en-US" sz="1800">
                <a:highlight>
                  <a:srgbClr val="FFAB40"/>
                </a:highlight>
                <a:latin typeface="Roboto Mono"/>
                <a:ea typeface="Roboto Mono"/>
                <a:cs typeface="Roboto Mono"/>
                <a:sym typeface="Roboto Mono"/>
              </a:rPr>
              <a:t>/var/log/condor-ce/GridmanagerLog.&lt;user&gt;</a:t>
            </a:r>
            <a:endParaRPr sz="1800">
              <a:highlight>
                <a:srgbClr val="FFAB40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Source Sans Pro"/>
              <a:buChar char="-"/>
            </a:pP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Requires a shared filesystem across the cluster for pilot job file transfers</a:t>
            </a:r>
            <a:endParaRPr sz="180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/>
          <p:nvPr/>
        </p:nvSpPr>
        <p:spPr>
          <a:xfrm>
            <a:off x="311760" y="444960"/>
            <a:ext cx="8520000" cy="5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</a:t>
            </a:r>
            <a:r>
              <a:rPr lang="en-US" sz="2800">
                <a:latin typeface="Source Sans Pro"/>
                <a:ea typeface="Source Sans Pro"/>
                <a:cs typeface="Source Sans Pro"/>
                <a:sym typeface="Source Sans Pro"/>
              </a:rPr>
              <a:t>TCondor-CE + SSH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23"/>
          <p:cNvSpPr txBox="1"/>
          <p:nvPr/>
        </p:nvSpPr>
        <p:spPr>
          <a:xfrm>
            <a:off x="8472600" y="4663080"/>
            <a:ext cx="548400" cy="3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1" name="Google Shape;121;p23"/>
          <p:cNvSpPr txBox="1"/>
          <p:nvPr/>
        </p:nvSpPr>
        <p:spPr>
          <a:xfrm>
            <a:off x="311760" y="1152360"/>
            <a:ext cx="8520000" cy="34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719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Char char="-"/>
            </a:pP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Using BOSCO (</a:t>
            </a:r>
            <a:r>
              <a:rPr lang="en-US" sz="1800" u="sng">
                <a:solidFill>
                  <a:schemeClr val="hlink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3"/>
              </a:rPr>
              <a:t>https://osg-bosco.github.io/docs/</a:t>
            </a: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), HTCondor-CE can be configured to submit jobs over SSH</a:t>
            </a:r>
            <a:endParaRPr sz="18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Source Sans Pro"/>
              <a:buChar char="-"/>
            </a:pPr>
            <a:r>
              <a:rPr lang="en-US" sz="1600">
                <a:latin typeface="Source Sans Pro"/>
                <a:ea typeface="Source Sans Pro"/>
                <a:cs typeface="Source Sans Pro"/>
                <a:sym typeface="Source Sans Pro"/>
              </a:rPr>
              <a:t>Requires SSH key-based access to an account on a node that can submit and manage jobs on the local batch system</a:t>
            </a:r>
            <a:endParaRPr sz="16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302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Source Sans Pro"/>
              <a:buChar char="-"/>
            </a:pPr>
            <a:r>
              <a:rPr lang="en-US" sz="1600">
                <a:latin typeface="Source Sans Pro"/>
                <a:ea typeface="Source Sans Pro"/>
                <a:cs typeface="Source Sans Pro"/>
                <a:sym typeface="Source Sans Pro"/>
              </a:rPr>
              <a:t>Requires shared home directories across the cluster for pilot job file transfer</a:t>
            </a:r>
            <a:endParaRPr sz="16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719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ource Sans Pro"/>
              <a:buChar char="-"/>
            </a:pP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The Open Science Grid (OSG) uses HTCondor-CE over SSH to offer HTCondor-CE as a Service (a.k.a. Hosted CE) for small sites</a:t>
            </a:r>
            <a:endParaRPr sz="18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42719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Source Sans Pro"/>
              <a:buChar char="-"/>
            </a:pPr>
            <a:r>
              <a:rPr lang="en-US" sz="1800">
                <a:latin typeface="Source Sans Pro"/>
                <a:ea typeface="Source Sans Pro"/>
                <a:cs typeface="Source Sans Pro"/>
                <a:sym typeface="Source Sans Pro"/>
              </a:rPr>
              <a:t>Can support up to ~10k jobs concurrently</a:t>
            </a:r>
            <a:endParaRPr sz="1800"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r">
              <a:lnSpc>
                <a:spcPct val="115000"/>
              </a:lnSpc>
              <a:spcBef>
                <a:spcPts val="1599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599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599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