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720" r:id="rId1"/>
  </p:sldMasterIdLst>
  <p:notesMasterIdLst>
    <p:notesMasterId r:id="rId18"/>
  </p:notesMasterIdLst>
  <p:sldIdLst>
    <p:sldId id="256" r:id="rId2"/>
    <p:sldId id="1195" r:id="rId3"/>
    <p:sldId id="1196" r:id="rId4"/>
    <p:sldId id="1146" r:id="rId5"/>
    <p:sldId id="1124" r:id="rId6"/>
    <p:sldId id="1230" r:id="rId7"/>
    <p:sldId id="1309" r:id="rId8"/>
    <p:sldId id="1307" r:id="rId9"/>
    <p:sldId id="1311" r:id="rId10"/>
    <p:sldId id="1312" r:id="rId11"/>
    <p:sldId id="1127" r:id="rId12"/>
    <p:sldId id="1313" r:id="rId13"/>
    <p:sldId id="1232" r:id="rId14"/>
    <p:sldId id="258" r:id="rId15"/>
    <p:sldId id="1231" r:id="rId16"/>
    <p:sldId id="1308" r:id="rId17"/>
  </p:sldIdLst>
  <p:sldSz cx="12192000" cy="6858000"/>
  <p:notesSz cx="6858000" cy="9144000"/>
  <p:defaultTextStyle>
    <a:defPPr>
      <a:defRPr lang="en-US"/>
    </a:defPPr>
    <a:lvl1pPr marL="0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3D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86587"/>
  </p:normalViewPr>
  <p:slideViewPr>
    <p:cSldViewPr snapToGrid="0" snapToObjects="1">
      <p:cViewPr varScale="1">
        <p:scale>
          <a:sx n="93" d="100"/>
          <a:sy n="93" d="100"/>
        </p:scale>
        <p:origin x="208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14" d="100"/>
          <a:sy n="114" d="100"/>
        </p:scale>
        <p:origin x="3056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998AA0-F2E1-584A-820F-D48D203556F3}" type="datetimeFigureOut">
              <a:rPr lang="en-US" smtClean="0"/>
              <a:t>10/31/20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67B026-1DAC-FB4F-96F8-4089556F0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117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that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7B026-1DAC-FB4F-96F8-4089556F0E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807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7B026-1DAC-FB4F-96F8-4089556F0E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33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Many different types of collaboration, difficult </a:t>
            </a:r>
            <a:r>
              <a:rPr lang="en-US" dirty="0" err="1"/>
              <a:t>ti</a:t>
            </a:r>
            <a:r>
              <a:rPr lang="en-US" dirty="0"/>
              <a:t> navigate the landscape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7B026-1DAC-FB4F-96F8-4089556F0E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306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7B026-1DAC-FB4F-96F8-4089556F0E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5524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Provide a collective voice on behalf of the member data facilities to the NSF and other foundations and associations, as appropriate</a:t>
            </a:r>
          </a:p>
          <a:p>
            <a:r>
              <a:rPr lang="en-US" dirty="0"/>
              <a:t>Identify, endorse, and promote standards and best or exemplary practices in the organization and operation of a data facility</a:t>
            </a:r>
          </a:p>
          <a:p>
            <a:r>
              <a:rPr lang="en-US" dirty="0"/>
              <a:t>Identify and support the development and utilization of shared infrastructure services, including computing services, professional staff development and training services, and related activities</a:t>
            </a:r>
          </a:p>
          <a:p>
            <a:r>
              <a:rPr lang="en-US" dirty="0"/>
              <a:t>Foster innovation through collaborative projects</a:t>
            </a:r>
          </a:p>
          <a:p>
            <a:r>
              <a:rPr lang="en-US" dirty="0"/>
              <a:t>Collaborate with standard-setting bodies with respect to standards for data sharing and interoperability, metadata, and related matters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7B026-1DAC-FB4F-96F8-4089556F0E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026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3105" y="802299"/>
            <a:ext cx="8561747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93105" y="3531204"/>
            <a:ext cx="8561747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189" indent="0" algn="ctr">
              <a:buNone/>
              <a:defRPr sz="18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3,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93106" y="329309"/>
            <a:ext cx="4897311" cy="309201"/>
          </a:xfrm>
        </p:spPr>
        <p:txBody>
          <a:bodyPr/>
          <a:lstStyle/>
          <a:p>
            <a:r>
              <a:rPr lang="en-US"/>
              <a:t>CODATA Global Open Science Cloud Workshop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5" y="798973"/>
            <a:ext cx="811019" cy="50357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2334637" y="798973"/>
            <a:ext cx="0" cy="3206099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9744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3,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CODATA Global Open Science Cloud Workshop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2155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883865"/>
            <a:ext cx="1615743" cy="45749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4695" y="883865"/>
            <a:ext cx="7738807" cy="45749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3,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CODATA Global Open Science Cloud Workshop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9439111" y="719272"/>
            <a:ext cx="1615743" cy="0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0694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3,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CODATA Global Open Science Cloud Workshop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5223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814" y="1756130"/>
            <a:ext cx="8562580" cy="1887951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3806197"/>
            <a:ext cx="8549991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3,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CODATA Global Open Science Cloud Workshop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284510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3630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6" y="804890"/>
            <a:ext cx="9520157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34695" y="2010879"/>
            <a:ext cx="4608576" cy="343814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4793" y="2017343"/>
            <a:ext cx="4604131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3, 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CODATA Global Open Science Cloud Workshop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9375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6" y="804165"/>
            <a:ext cx="9520157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2019550"/>
            <a:ext cx="460857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4695" y="2824270"/>
            <a:ext cx="4608576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4791" y="2023004"/>
            <a:ext cx="4608576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4792" y="2821492"/>
            <a:ext cx="4608576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3, 2020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CODATA Global Open Science Cloud Workshop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1133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>
            <a:lvl1pPr>
              <a:defRPr sz="3600" b="1">
                <a:solidFill>
                  <a:srgbClr val="273D8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3, 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CODATA Global Open Science Cloud Workshop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0246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3, 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CODATA Global Open Science Cloud Workshop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823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43" y="798973"/>
            <a:ext cx="3183128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3"/>
            <a:ext cx="6012471" cy="4658827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6" y="3205492"/>
            <a:ext cx="3184989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3, 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CODATA Global Open Science Cloud Workshop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224711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3349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8" y="482171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bg2">
                    <a:lumMod val="10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prstMaterial="matte">
              <a:bevelT w="133350" h="50800" prst="divo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695" y="1129513"/>
            <a:ext cx="5447840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3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6" y="3145993"/>
            <a:ext cx="5440037" cy="200374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34695" y="5469857"/>
            <a:ext cx="5440039" cy="32012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November 3, 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34911" y="318641"/>
            <a:ext cx="5453475" cy="320931"/>
          </a:xfrm>
        </p:spPr>
        <p:txBody>
          <a:bodyPr/>
          <a:lstStyle/>
          <a:p>
            <a:r>
              <a:rPr lang="en-US"/>
              <a:t>CODATA Global Open Science Cloud Workshop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71687" y="798974"/>
            <a:ext cx="0" cy="2161124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5956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848"/>
          <a:stretch/>
        </p:blipFill>
        <p:spPr>
          <a:xfrm>
            <a:off x="0" y="6135625"/>
            <a:ext cx="12192000" cy="74295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34697" y="804520"/>
            <a:ext cx="9520159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7" y="2015732"/>
            <a:ext cx="9520159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9" y="330372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November 3,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4697" y="329309"/>
            <a:ext cx="5855719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CODATA Global Open Science Cloud Workshop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1" y="798973"/>
            <a:ext cx="811019" cy="50357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1983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600" b="1" i="0" kern="1200" cap="none">
          <a:solidFill>
            <a:srgbClr val="273D8D"/>
          </a:solidFill>
          <a:effectLst/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B8231-39C3-614A-9338-15033FB272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800" dirty="0"/>
              <a:t>Supporting Global Open Science with </a:t>
            </a:r>
            <a:r>
              <a:rPr lang="en-US" sz="4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Collaboration in </a:t>
            </a:r>
            <a:r>
              <a:rPr lang="en-US" sz="4800" dirty="0"/>
              <a:t>Geoinformatics</a:t>
            </a:r>
            <a:endParaRPr lang="en-US" sz="4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14A920-5F89-4D43-9F39-4CD6FABDB7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3105" y="4360261"/>
            <a:ext cx="8561747" cy="1717452"/>
          </a:xfrm>
        </p:spPr>
        <p:txBody>
          <a:bodyPr anchor="t">
            <a:normAutofit/>
          </a:bodyPr>
          <a:lstStyle/>
          <a:p>
            <a:r>
              <a:rPr lang="en-US" dirty="0"/>
              <a:t>Kerstin Lehnert, </a:t>
            </a:r>
            <a:r>
              <a:rPr lang="en-US" i="1" cap="none" dirty="0"/>
              <a:t>Columbia University, USA</a:t>
            </a:r>
          </a:p>
          <a:p>
            <a:r>
              <a:rPr lang="en-US" dirty="0"/>
              <a:t>Lesley Wyborn, </a:t>
            </a:r>
            <a:r>
              <a:rPr lang="en-US" i="1" cap="none" dirty="0"/>
              <a:t>Australian National University, Australia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3FD5AE-AEDC-3349-9D5D-8E3EC39F48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8" y="802299"/>
            <a:ext cx="2130552" cy="31958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E3C6C1-3D57-574F-BF62-0521FD503668}"/>
              </a:ext>
            </a:extLst>
          </p:cNvPr>
          <p:cNvSpPr txBox="1"/>
          <p:nvPr/>
        </p:nvSpPr>
        <p:spPr>
          <a:xfrm>
            <a:off x="2493105" y="6303264"/>
            <a:ext cx="4891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Contact: LEHNERT@LDEO.COLUMBIA.EDU</a:t>
            </a:r>
          </a:p>
        </p:txBody>
      </p:sp>
    </p:spTree>
    <p:extLst>
      <p:ext uri="{BB962C8B-B14F-4D97-AF65-F5344CB8AC3E}">
        <p14:creationId xmlns:p14="http://schemas.microsoft.com/office/powerpoint/2010/main" val="4030673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FAD72-2F94-EF4D-8D6F-080DEEE87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COPDESS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48A66-9218-DE4E-A04F-60D250DD37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Implementation of FAIR Data principles by publishers.</a:t>
            </a:r>
          </a:p>
          <a:p>
            <a:pPr lvl="1"/>
            <a:r>
              <a:rPr lang="en-US" dirty="0"/>
              <a:t>Need to address current lack of clear and detailed guidelines, workflows, and policies that help authors, editors, and data curators navigate new publishing requirements.</a:t>
            </a:r>
          </a:p>
          <a:p>
            <a:pPr lvl="0"/>
            <a:r>
              <a:rPr lang="en-US" dirty="0"/>
              <a:t>Development &amp; governance of domain-specific data best practice. (OneGeochemistry!)</a:t>
            </a:r>
          </a:p>
          <a:p>
            <a:pPr lvl="0"/>
            <a:r>
              <a:rPr lang="en-US" dirty="0"/>
              <a:t>Coordination between publishers and repositories on domain-specific criteria for recommended data &amp; software repositories.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BCAE5C-EF10-6F4F-9412-B7C6E3EB4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3,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E06EF9-0137-354A-90A7-58ED40C0C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CODATA Global Open Science Cloud Workshop
             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8C5089-192D-2947-AF13-2CE730535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9715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1418B-C27A-0B45-8BBA-99B6E99F8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IGSN: International Collaboration to Make Samples FAIR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47A898-14E7-2842-BE12-1583DC3D3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4697" y="2015732"/>
            <a:ext cx="10116976" cy="3450613"/>
          </a:xfrm>
        </p:spPr>
        <p:txBody>
          <a:bodyPr/>
          <a:lstStyle/>
          <a:p>
            <a:r>
              <a:rPr lang="en-US" dirty="0"/>
              <a:t>Globally unique &amp; persistent identifier for physical specimens and samples.</a:t>
            </a:r>
          </a:p>
          <a:p>
            <a:r>
              <a:rPr lang="en-US" dirty="0"/>
              <a:t>Distributed architecture with local Agents (builds on the governance structure and technical architecture of </a:t>
            </a:r>
            <a:r>
              <a:rPr lang="en-US" dirty="0" err="1"/>
              <a:t>DataCite</a:t>
            </a:r>
            <a:r>
              <a:rPr lang="en-US" dirty="0"/>
              <a:t>).</a:t>
            </a:r>
          </a:p>
          <a:p>
            <a:r>
              <a:rPr lang="en-US" dirty="0"/>
              <a:t>Governed by an international organization with membership in 5 continents (IGSN </a:t>
            </a:r>
            <a:r>
              <a:rPr lang="en-US" dirty="0" err="1"/>
              <a:t>e.V</a:t>
            </a:r>
            <a:r>
              <a:rPr lang="en-US" dirty="0"/>
              <a:t>.);</a:t>
            </a:r>
          </a:p>
          <a:p>
            <a:r>
              <a:rPr lang="en-US" dirty="0"/>
              <a:t>8,362,375 samples registered globally.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43ABE1-3A15-1E42-BF74-B7D35CBB0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3,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D61123-E15D-2C44-8E25-655433BAA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CODATA Global Open Science Cloud Workshop
             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C4BE07-87F4-0241-A0FE-712B31B04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EA72C3D-3BEF-D84B-9F8D-37D53ABAA9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252" y="5527730"/>
            <a:ext cx="1054636" cy="10546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EA58F9-7A47-7844-9C27-284E2387549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94218" y="3741038"/>
            <a:ext cx="6246668" cy="31771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7553AA0-6FBC-D84B-88ED-7352428AF7CE}"/>
              </a:ext>
            </a:extLst>
          </p:cNvPr>
          <p:cNvSpPr txBox="1"/>
          <p:nvPr/>
        </p:nvSpPr>
        <p:spPr>
          <a:xfrm>
            <a:off x="1534697" y="5547216"/>
            <a:ext cx="3776128" cy="101566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/>
              <a:t>Integrating scientific samples &amp; collections into the research data ecosystem.</a:t>
            </a:r>
          </a:p>
        </p:txBody>
      </p:sp>
    </p:spTree>
    <p:extLst>
      <p:ext uri="{BB962C8B-B14F-4D97-AF65-F5344CB8AC3E}">
        <p14:creationId xmlns:p14="http://schemas.microsoft.com/office/powerpoint/2010/main" val="749705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0D836-44FB-AA4B-A3FE-7864CBF7A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Ensuring a Sustainable Future: </a:t>
            </a:r>
            <a:br>
              <a:rPr lang="en-US"/>
            </a:br>
            <a:r>
              <a:rPr lang="en-US"/>
              <a:t>The IGSN 2040 Project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0B836-DA59-0D49-8B7E-8D082232E3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800" dirty="0"/>
              <a:t>Develop business model and governance for sustainability, stability, and trustworthiness of registration services. 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b="1" dirty="0"/>
              <a:t>Partner with existing organizations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b="1" dirty="0"/>
              <a:t>Build a “Community of communities”</a:t>
            </a:r>
          </a:p>
          <a:p>
            <a:r>
              <a:rPr lang="en-US" sz="1800" dirty="0"/>
              <a:t>Design a scalable and flexible architecture for rapidly growing number of IGSN &amp; increasing diversity of specimen types, use cases, and stakeholder requirements.</a:t>
            </a:r>
          </a:p>
          <a:p>
            <a:pPr marL="858838" lvl="1" indent="-401638">
              <a:buFont typeface="Wingdings" pitchFamily="2" charset="2"/>
              <a:buChar char="Ø"/>
            </a:pPr>
            <a:r>
              <a:rPr lang="en-US" sz="2000" b="1" dirty="0"/>
              <a:t>Move IGSN Central Services to the cloud.</a:t>
            </a:r>
          </a:p>
          <a:p>
            <a:pPr marL="858838" lvl="1" indent="-401638">
              <a:buFont typeface="Wingdings" pitchFamily="2" charset="2"/>
              <a:buChar char="Ø"/>
            </a:pPr>
            <a:r>
              <a:rPr lang="en-US" sz="2000" b="1" dirty="0"/>
              <a:t>Transition from XML-based metadata to web architecture based on sitemaps.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73CD1D-7E13-E549-A8C9-C6837A6E3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3,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85BBB-0750-9E46-AEC0-62AB7CF91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CODATA Global Open Science Cloud Workshop
             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7F3068-BA1E-8D48-B78D-D7F05BB97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FD2627-87F8-C94E-8746-2CF84B745FC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901" y="618524"/>
            <a:ext cx="1070852" cy="10708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1F6B04-7095-3243-869A-E9508594180F}"/>
              </a:ext>
            </a:extLst>
          </p:cNvPr>
          <p:cNvSpPr txBox="1"/>
          <p:nvPr/>
        </p:nvSpPr>
        <p:spPr>
          <a:xfrm>
            <a:off x="8906062" y="933220"/>
            <a:ext cx="18708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Funded by the Alfred P. Sloan Foundation</a:t>
            </a:r>
          </a:p>
        </p:txBody>
      </p:sp>
    </p:spTree>
    <p:extLst>
      <p:ext uri="{BB962C8B-B14F-4D97-AF65-F5344CB8AC3E}">
        <p14:creationId xmlns:p14="http://schemas.microsoft.com/office/powerpoint/2010/main" val="3799950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4CCEF-96D7-6A43-848B-A738D30CD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Council of Data Facilities</a:t>
            </a:r>
            <a:br>
              <a:rPr lang="en-US" dirty="0"/>
            </a:br>
            <a:r>
              <a:rPr lang="en-US" dirty="0"/>
              <a:t>Shared Infrastructure Initiative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892FC-6BDE-9840-A12B-BA05D59118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4697" y="2015732"/>
            <a:ext cx="10116976" cy="3450613"/>
          </a:xfrm>
        </p:spPr>
        <p:txBody>
          <a:bodyPr>
            <a:normAutofit/>
          </a:bodyPr>
          <a:lstStyle/>
          <a:p>
            <a:r>
              <a:rPr lang="en-US" sz="2400" dirty="0"/>
              <a:t>Improve capacity and capabilities of data facilities</a:t>
            </a:r>
          </a:p>
          <a:p>
            <a:r>
              <a:rPr lang="en-US" sz="2400" dirty="0"/>
              <a:t>Coordinate and converge on technology and operational procedures</a:t>
            </a:r>
          </a:p>
          <a:p>
            <a:r>
              <a:rPr lang="en-US" sz="2400" dirty="0"/>
              <a:t>Enhance sustainability and resiliency of data facilities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50BBE6-3457-0943-8FED-1574DA53B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3,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C6FF8-0D05-D442-A018-BAC7076F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CODATA Global Open Science Cloud Workshop
             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6BA5C1-A8D5-DF46-BC8A-884DA7947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D64B0E-D80B-464A-A941-1D179C4E38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7176" y="3792407"/>
            <a:ext cx="3652738" cy="26051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79ED284-65A2-6C4B-8215-1DBE83F2A7C4}"/>
              </a:ext>
            </a:extLst>
          </p:cNvPr>
          <p:cNvSpPr txBox="1"/>
          <p:nvPr/>
        </p:nvSpPr>
        <p:spPr>
          <a:xfrm>
            <a:off x="8108576" y="1089212"/>
            <a:ext cx="763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208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49E0C-1CDB-E746-91D2-F55485C70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CDF Shared Infrastructure Initiative</a:t>
            </a:r>
            <a:br>
              <a:rPr lang="en-US" dirty="0"/>
            </a:br>
            <a:r>
              <a:rPr lang="en-US" dirty="0"/>
              <a:t>Proposed Activities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E2D36E-3E3C-6044-92A8-9849A3300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CDF General Assembly July 10, 2020</a:t>
            </a:r>
          </a:p>
          <a:p>
            <a:r>
              <a:rPr lang="en-US"/>
              <a:t>
</a:t>
            </a:r>
          </a:p>
        </p:txBody>
      </p:sp>
      <p:pic>
        <p:nvPicPr>
          <p:cNvPr id="1026" name="Picture 2" descr="https://lh5.googleusercontent.com/XJqjxdpuZtpNl13gzYAMroqMup4SDl9-kDcqsKeCdQ-Z3vfif6icy9c_h-Sv46knFNUcl0cHKvVP-v0oCdzOTUpFGeNRcsyfi-J04ikNb_IhSg9it07ruW5khQPUFwH3-3XUly2c">
            <a:extLst>
              <a:ext uri="{FF2B5EF4-FFF2-40B4-BE49-F238E27FC236}">
                <a16:creationId xmlns:a16="http://schemas.microsoft.com/office/drawing/2014/main" id="{0892656B-B215-9B46-9A77-203588A6B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0882" y="1329137"/>
            <a:ext cx="5247341" cy="484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1.png">
            <a:extLst>
              <a:ext uri="{FF2B5EF4-FFF2-40B4-BE49-F238E27FC236}">
                <a16:creationId xmlns:a16="http://schemas.microsoft.com/office/drawing/2014/main" id="{B82CB484-8000-B84D-AFC4-9793FE767693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0804" y="2131169"/>
            <a:ext cx="5644687" cy="3452467"/>
          </a:xfrm>
          <a:prstGeom prst="rect">
            <a:avLst/>
          </a:prstGeom>
          <a:ln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38A594-079F-DC47-BC9C-1ADB98233EC0}"/>
              </a:ext>
            </a:extLst>
          </p:cNvPr>
          <p:cNvSpPr txBox="1"/>
          <p:nvPr/>
        </p:nvSpPr>
        <p:spPr>
          <a:xfrm>
            <a:off x="7530354" y="6050049"/>
            <a:ext cx="4477869" cy="64633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Next Generation Joint Data Facility Infrastructure Design and Prototyping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AC0577-9F58-7649-A364-76F6520FBEB3}"/>
              </a:ext>
            </a:extLst>
          </p:cNvPr>
          <p:cNvSpPr txBox="1"/>
          <p:nvPr/>
        </p:nvSpPr>
        <p:spPr>
          <a:xfrm>
            <a:off x="1277471" y="6036165"/>
            <a:ext cx="4735095" cy="64633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Sharing Infrastructure Across Data Facilities and Cyberinfrastructure Providers (RCN)</a:t>
            </a:r>
          </a:p>
        </p:txBody>
      </p:sp>
    </p:spTree>
    <p:extLst>
      <p:ext uri="{BB962C8B-B14F-4D97-AF65-F5344CB8AC3E}">
        <p14:creationId xmlns:p14="http://schemas.microsoft.com/office/powerpoint/2010/main" val="29122097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43D24-A946-7249-A1D6-C2339B659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need to progress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E9199B-D99E-6843-9606-8C9CACF008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AU" sz="2400" dirty="0"/>
              <a:t>What we need are mechanisms to internationally link these major infrastructures to provide: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AU" sz="2400" dirty="0"/>
              <a:t>efficiencies in funding (stop reinventing the wheel!)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AU" sz="2400" dirty="0"/>
              <a:t>an environment where the research efforts can create globally interoperable networks of solid Earth science data, information systems, software and researchers.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6CF4F-BC1F-AB4A-8FD3-4E8AF5F6B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3,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B70022-0BF8-E741-A9CF-473B7194B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CODATA Global Open Science Cloud Workshop
             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B76428-53DA-124A-9643-DC43D2D8A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577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CEB5D4C-D615-5B45-A815-3ECF8D374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Favorite Quote at the End: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796F36-422D-3746-9E4F-839DDCB71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3,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2F478-1A88-9D4B-9A2A-DA876C76B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CODATA Global Open Science Cloud Workshop
             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2985EF-B661-A942-9DA6-1B29F5CFE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16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FE518E-C920-F740-AAE6-037A5A3AA1B4}"/>
              </a:ext>
            </a:extLst>
          </p:cNvPr>
          <p:cNvSpPr txBox="1"/>
          <p:nvPr/>
        </p:nvSpPr>
        <p:spPr>
          <a:xfrm>
            <a:off x="1272167" y="2588785"/>
            <a:ext cx="798718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“</a:t>
            </a:r>
            <a:r>
              <a:rPr lang="en-GB" sz="2800" b="1" i="1" dirty="0"/>
              <a:t>We must, indeed, all hang together or, most assuredly, we shall all hang separately</a:t>
            </a:r>
            <a:r>
              <a:rPr lang="en-GB" sz="2800" b="1" dirty="0"/>
              <a:t>”.</a:t>
            </a:r>
          </a:p>
          <a:p>
            <a:pPr algn="ctr"/>
            <a:r>
              <a:rPr lang="en-GB" sz="2000" dirty="0"/>
              <a:t>Benjamin Franklin</a:t>
            </a:r>
            <a:endParaRPr lang="en-US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344894-741B-C044-AF5B-032327A953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9353" y="2345128"/>
            <a:ext cx="2212293" cy="2212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214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8B3AC-073A-3345-8CEB-2B67023BD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6A213-98C6-AB40-BD6D-C3599EDCBF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4697" y="1558533"/>
            <a:ext cx="6661449" cy="464154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In 1716 British astronomer Edmund Halley published a ten-page essay, which called upon scientists to unite in a project spanning the entire globe – one that would change the world of science forever. On 6 June 1761, Halley predicted, Venus would traverse the face of the sun....</a:t>
            </a:r>
          </a:p>
          <a:p>
            <a:pPr marL="0" indent="0">
              <a:buNone/>
            </a:pPr>
            <a:r>
              <a:rPr lang="en-US" dirty="0"/>
              <a:t>... Through that observation, astronomers could calculate the size of the solar system – but only if they could compile data from many different points of the globe, all recorded during the short period of transit...</a:t>
            </a:r>
          </a:p>
          <a:p>
            <a:pPr marL="0" indent="0">
              <a:buNone/>
            </a:pPr>
            <a:r>
              <a:rPr lang="en-US" dirty="0"/>
              <a:t>... </a:t>
            </a:r>
            <a:r>
              <a:rPr lang="en-US" u="sng" dirty="0"/>
              <a:t>And only if they combined these results could they achieve what had hitherto been almost unimaginable: a precise mathematical understanding of the dimensions of the solar system</a:t>
            </a:r>
            <a:r>
              <a:rPr lang="en-US" dirty="0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D2EE2-58A8-7046-B1E4-0E1B88F89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3,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8A7F27-C07D-B845-BFDF-62364B527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CODATA Global Open Science Cloud Workshop
             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C771E0-6860-A843-9E07-4E3C452D5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F578C9-F13B-A44F-A6B8-3A5540642D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1577" y="1480049"/>
            <a:ext cx="3402748" cy="4536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0C63FCE-7D6F-CF48-A954-BE43A125A7BE}"/>
              </a:ext>
            </a:extLst>
          </p:cNvPr>
          <p:cNvSpPr/>
          <p:nvPr/>
        </p:nvSpPr>
        <p:spPr>
          <a:xfrm>
            <a:off x="1534696" y="6339433"/>
            <a:ext cx="104514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Andrea Wulf: </a:t>
            </a:r>
            <a:r>
              <a:rPr lang="en-US" i="1" dirty="0"/>
              <a:t>Chasing Venus, The Race to Measure the Heavens </a:t>
            </a:r>
            <a:r>
              <a:rPr lang="en-US" sz="1400" dirty="0"/>
              <a:t>(First Vintage Books Edition, Feb 2013)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733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6E50459-56B1-2A4E-BDCC-BCE8758442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4824" y="3582278"/>
            <a:ext cx="5443981" cy="31147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5CF0B8-503F-3143-9B5F-AA55B665D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1C440-3A42-DD46-80DC-04ACA1B464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7D4064-9644-7542-ADF0-71154A7AD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3,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45E02-1D11-654C-8266-68B3EFDE7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CODATA Global Open Science Cloud Workshop
             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78214A-E43E-A444-940B-07B5CDDDE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A8231B1-7985-BB4F-994D-2641174E40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169" y="82480"/>
            <a:ext cx="5077061" cy="3387981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F7E5E1-65F3-5946-9B9D-8D0750A05B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150" y="101776"/>
            <a:ext cx="5971588" cy="336868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27208B0-18A2-1248-9661-247E73AC86A8}"/>
              </a:ext>
            </a:extLst>
          </p:cNvPr>
          <p:cNvSpPr txBox="1"/>
          <p:nvPr/>
        </p:nvSpPr>
        <p:spPr>
          <a:xfrm>
            <a:off x="10122386" y="2470634"/>
            <a:ext cx="1789272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EGU 2018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956603-E905-514B-9781-1EF518ACA759}"/>
              </a:ext>
            </a:extLst>
          </p:cNvPr>
          <p:cNvSpPr txBox="1"/>
          <p:nvPr/>
        </p:nvSpPr>
        <p:spPr>
          <a:xfrm>
            <a:off x="3342415" y="2891590"/>
            <a:ext cx="1930337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</a:rPr>
              <a:t>JpGU</a:t>
            </a:r>
            <a:r>
              <a:rPr lang="en-US" sz="2800" b="1" dirty="0">
                <a:solidFill>
                  <a:schemeClr val="bg1"/>
                </a:solidFill>
              </a:rPr>
              <a:t> 2018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6BE2D18-12C1-6643-B1D7-67BD0ADDAD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275" y="3722189"/>
            <a:ext cx="6154913" cy="2985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9F6E922-C232-4E48-A365-538B3CBCCC05}"/>
              </a:ext>
            </a:extLst>
          </p:cNvPr>
          <p:cNvSpPr txBox="1"/>
          <p:nvPr/>
        </p:nvSpPr>
        <p:spPr>
          <a:xfrm>
            <a:off x="134807" y="6221646"/>
            <a:ext cx="5262979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b="1" dirty="0"/>
              <a:t>Deep-time Digital Earth Forum 2019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C26D89-A25C-A446-A82F-197AEFB15F0F}"/>
              </a:ext>
            </a:extLst>
          </p:cNvPr>
          <p:cNvSpPr txBox="1"/>
          <p:nvPr/>
        </p:nvSpPr>
        <p:spPr>
          <a:xfrm>
            <a:off x="6862866" y="6221645"/>
            <a:ext cx="3173241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 b="1"/>
            </a:lvl1pPr>
          </a:lstStyle>
          <a:p>
            <a:r>
              <a:rPr lang="en-US" dirty="0"/>
              <a:t>AGU 2019 Town Hall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8A855B-5EEF-2143-90B2-38E57A497C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62" y="3612245"/>
            <a:ext cx="6327674" cy="307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043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E0FEC-1786-0346-899A-5A87D4A19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78708-A39D-1B41-B150-0B4682D5CD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AB7C00-F7C6-E14B-9821-A973D40CE8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573" y="150889"/>
            <a:ext cx="10771519" cy="4810052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3B0FE-1A2F-BE4F-96DD-23EC4A0F3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3, 2020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A6D28B-8689-F147-A150-FF6955AE8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CODATA Global Open Science Cloud Workshop
              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051B6C-23CC-024A-9565-F0B356434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72F0FC-2E7B-3B4D-A705-BD12BCCC16E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53072" y="4704165"/>
            <a:ext cx="1968965" cy="15243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2F3341-F45D-2547-BD6E-91F5588701D4}"/>
              </a:ext>
            </a:extLst>
          </p:cNvPr>
          <p:cNvSpPr txBox="1"/>
          <p:nvPr/>
        </p:nvSpPr>
        <p:spPr>
          <a:xfrm>
            <a:off x="3605612" y="5363900"/>
            <a:ext cx="447654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From: </a:t>
            </a:r>
            <a:r>
              <a:rPr lang="en-US" sz="2400" b="1" dirty="0" err="1">
                <a:solidFill>
                  <a:schemeClr val="bg1"/>
                </a:solidFill>
              </a:rPr>
              <a:t>Wyborn</a:t>
            </a:r>
            <a:r>
              <a:rPr lang="en-US" sz="2400" b="1" dirty="0">
                <a:solidFill>
                  <a:schemeClr val="bg1"/>
                </a:solidFill>
              </a:rPr>
              <a:t> et al., EGU 2018</a:t>
            </a:r>
          </a:p>
        </p:txBody>
      </p:sp>
    </p:spTree>
    <p:extLst>
      <p:ext uri="{BB962C8B-B14F-4D97-AF65-F5344CB8AC3E}">
        <p14:creationId xmlns:p14="http://schemas.microsoft.com/office/powerpoint/2010/main" val="244375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1B1AA-8EB4-6D4D-8BEC-78EF288AF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We Need to Work Together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18648-F696-0147-ADDD-F2919539A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4697" y="1535724"/>
            <a:ext cx="10258374" cy="3930622"/>
          </a:xfrm>
        </p:spPr>
        <p:txBody>
          <a:bodyPr>
            <a:normAutofit/>
          </a:bodyPr>
          <a:lstStyle/>
          <a:p>
            <a:r>
              <a:rPr lang="en-US" dirty="0"/>
              <a:t>Converge on essential elements of data infrastructure development &amp; operation</a:t>
            </a:r>
          </a:p>
          <a:p>
            <a:pPr lvl="1"/>
            <a:r>
              <a:rPr lang="en-US" dirty="0"/>
              <a:t>Stabilize solutions through common adoption (technical standards, best practices, policies, values)</a:t>
            </a:r>
          </a:p>
          <a:p>
            <a:pPr lvl="1"/>
            <a:r>
              <a:rPr lang="en-US" dirty="0"/>
              <a:t>Minimize confusion for users</a:t>
            </a:r>
          </a:p>
          <a:p>
            <a:r>
              <a:rPr lang="en-US" dirty="0"/>
              <a:t>Understand and appreciate each others capabilities, requirements, and constraints</a:t>
            </a:r>
          </a:p>
          <a:p>
            <a:r>
              <a:rPr lang="en-US" dirty="0"/>
              <a:t>Maximize use of limited resources</a:t>
            </a:r>
          </a:p>
          <a:p>
            <a:pPr lvl="1"/>
            <a:r>
              <a:rPr lang="en-US" dirty="0"/>
              <a:t>Avoid duplication of effort, leverage expertise </a:t>
            </a:r>
          </a:p>
          <a:p>
            <a:pPr lvl="1"/>
            <a:r>
              <a:rPr lang="en-US" dirty="0"/>
              <a:t>Create efficiencies of scale</a:t>
            </a:r>
          </a:p>
          <a:p>
            <a:pPr lvl="1"/>
            <a:r>
              <a:rPr lang="en-US" dirty="0"/>
              <a:t>Share infrastructure where possible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7F9BD-1CB5-1A4F-BC36-B05E2E32E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3,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B6ED6F-0B9B-BD41-A417-5EB229BA2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CODATA Global Open Science Cloud Workshop
             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BD3E4-486B-9D4E-8700-24933AB4F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408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91D38-0762-484F-8A53-C331ED6A8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Driving Convergence: </a:t>
            </a:r>
            <a:br>
              <a:rPr lang="en-US" dirty="0"/>
            </a:br>
            <a:r>
              <a:rPr lang="en-US" dirty="0"/>
              <a:t>Collaborations in Geoinformatics </a:t>
            </a:r>
            <a:r>
              <a:rPr lang="en-US" sz="2700" dirty="0"/>
              <a:t>(Examples)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94E0F8-1ACC-F543-849B-34B59C4D04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Disciplinary – Best Practices - Global</a:t>
            </a:r>
          </a:p>
          <a:p>
            <a:pPr lvl="1"/>
            <a:r>
              <a:rPr lang="en-US" dirty="0"/>
              <a:t>Best Practices &amp; Standards: OneGeochemistry</a:t>
            </a:r>
          </a:p>
          <a:p>
            <a:pPr lvl="1"/>
            <a:r>
              <a:rPr lang="en-US" dirty="0"/>
              <a:t>Policies &amp; Procedures: COPDESS (Coalition for Publishing Data in the Earth &amp; Space Sciences)</a:t>
            </a:r>
          </a:p>
          <a:p>
            <a:r>
              <a:rPr lang="en-US" dirty="0"/>
              <a:t>Cross-disciplinary – Infrastructure &amp; Best Practices - Global</a:t>
            </a:r>
          </a:p>
          <a:p>
            <a:pPr lvl="1"/>
            <a:r>
              <a:rPr lang="en-US" dirty="0"/>
              <a:t>IGSN Global Sample Number</a:t>
            </a:r>
          </a:p>
          <a:p>
            <a:r>
              <a:rPr lang="en-US" dirty="0"/>
              <a:t>Disciplinary – Infrastructure - National</a:t>
            </a:r>
          </a:p>
          <a:p>
            <a:pPr lvl="1"/>
            <a:r>
              <a:rPr lang="en-US" dirty="0"/>
              <a:t>Council of Data Facilities (CDF): Shared Infrastructure Initiative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3904E3-1766-3247-A251-504F9130C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3,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E1DA8-22E0-AC46-B0F7-2204B390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CODATA Global Open Science Cloud Workshop
             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146078-017F-4443-9F68-EF31F21CD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484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EF305-93BD-314D-8B63-859449FAD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OneGeochemistry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B75A3-80E6-3643-81F4-96144A259F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2204" y="3551274"/>
            <a:ext cx="9520159" cy="2249367"/>
          </a:xfrm>
        </p:spPr>
        <p:txBody>
          <a:bodyPr/>
          <a:lstStyle/>
          <a:p>
            <a:r>
              <a:rPr lang="en-US" dirty="0"/>
              <a:t>Opportunities for new research paradigms demand access to interoperable, ideally integrated global data resources.</a:t>
            </a:r>
          </a:p>
          <a:p>
            <a:r>
              <a:rPr lang="en-US" dirty="0"/>
              <a:t>Implementation of the FAIR data principles by publishers requires development, implementation, and governance of data best practices and standards by an international community.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B27BFD-5568-9543-8827-4F29C5562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3,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126A8-ADF2-9F4A-B763-38E76EA3E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CODATA Global Open Science Cloud Workshop
             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D643C1-E96B-294F-9899-80C28E5D1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Google Shape;356;p1">
            <a:extLst>
              <a:ext uri="{FF2B5EF4-FFF2-40B4-BE49-F238E27FC236}">
                <a16:creationId xmlns:a16="http://schemas.microsoft.com/office/drawing/2014/main" id="{B9676619-6F05-4843-9D0B-0EC4D8F47993}"/>
              </a:ext>
            </a:extLst>
          </p:cNvPr>
          <p:cNvPicPr preferRelativeResize="0"/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79645" y="798973"/>
            <a:ext cx="2592901" cy="259290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3C735CA-9C46-AC46-ACE3-A241CA38D69D}"/>
              </a:ext>
            </a:extLst>
          </p:cNvPr>
          <p:cNvSpPr txBox="1"/>
          <p:nvPr/>
        </p:nvSpPr>
        <p:spPr>
          <a:xfrm>
            <a:off x="1582204" y="1545331"/>
            <a:ext cx="8123634" cy="15696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i="1" dirty="0"/>
              <a:t>“OneGeochemistry seeks to create a global geochemical data network that facilitates and promotes discovery and access of geochemical data through </a:t>
            </a:r>
            <a:r>
              <a:rPr lang="en-US" sz="2400" b="1" i="1" dirty="0">
                <a:solidFill>
                  <a:srgbClr val="1E5F9F"/>
                </a:solidFill>
              </a:rPr>
              <a:t>coordination and collaboration among international geochemical data providers</a:t>
            </a:r>
            <a:r>
              <a:rPr lang="en-US" sz="2400" i="1" dirty="0"/>
              <a:t>.”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59262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86C78-1B60-324F-913C-49B57F33A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OneGeochemistry Vision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DB3A87-D631-E549-B7A0-925F29449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4697" y="2015732"/>
            <a:ext cx="9520159" cy="3983286"/>
          </a:xfrm>
        </p:spPr>
        <p:txBody>
          <a:bodyPr>
            <a:normAutofit fontScale="92500" lnSpcReduction="10000"/>
          </a:bodyPr>
          <a:lstStyle/>
          <a:p>
            <a:pPr marL="228600" lvl="0" indent="-228600">
              <a:spcBef>
                <a:spcPts val="0"/>
              </a:spcBef>
              <a:buSzPts val="2200"/>
              <a:buChar char="▪"/>
            </a:pPr>
            <a:r>
              <a:rPr lang="en-US" dirty="0"/>
              <a:t>A distributed architecture, where geochemical data are available globally using standard web services. </a:t>
            </a:r>
          </a:p>
          <a:p>
            <a:pPr marL="685789" lvl="1" indent="-228600">
              <a:spcBef>
                <a:spcPts val="0"/>
              </a:spcBef>
              <a:buSzPts val="2200"/>
              <a:buFont typeface="Arial" panose="020B0604020202020204" pitchFamily="34" charset="0"/>
              <a:buChar char="▪"/>
            </a:pPr>
            <a:r>
              <a:rPr lang="en-US" dirty="0"/>
              <a:t>Generate standards for sustainability (and funding) of data repositories.</a:t>
            </a:r>
          </a:p>
          <a:p>
            <a:pPr marL="228600" indent="-228600">
              <a:spcBef>
                <a:spcPts val="1600"/>
              </a:spcBef>
              <a:buSzPts val="2200"/>
              <a:buChar char="▪"/>
            </a:pPr>
            <a:r>
              <a:rPr lang="en-US" b="1" dirty="0"/>
              <a:t>Requires that the international geochemistry community come together and agree on the standards (including vocabularies and ontologies) that will enable geochemical data from participating providers to be FAIR. </a:t>
            </a:r>
          </a:p>
          <a:p>
            <a:pPr lvl="1"/>
            <a:r>
              <a:rPr lang="en-US" dirty="0"/>
              <a:t>Partner with relevant professional societies such as the Geochemical Society and science unions (e.g. IUGS-CGI, IUPAC): Kick-off workshop planned with support from the Geochemical Society</a:t>
            </a:r>
          </a:p>
          <a:p>
            <a:pPr lvl="1"/>
            <a:r>
              <a:rPr lang="en-US" dirty="0"/>
              <a:t>Bring together large research infrastructure providers (</a:t>
            </a:r>
            <a:r>
              <a:rPr lang="en-US" dirty="0" err="1"/>
              <a:t>AuScope</a:t>
            </a:r>
            <a:r>
              <a:rPr lang="en-US" dirty="0"/>
              <a:t>/Australian Geochemistry Network, EPOS/Multi-scale Laboratories, EarthCube, EarthChem, etc.)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B99421-68D0-1A42-9F48-2E9EDF1C667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AGN Mini-Workshop, March 25, 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290978-109A-F548-A7E6-90A0D95914AF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677615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9D1CB-3B6A-0E4F-B781-6484EF82C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COPDESS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B2494E-50CF-B34C-986C-E2FEC96CD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4695" y="2288961"/>
            <a:ext cx="9520159" cy="3450613"/>
          </a:xfrm>
        </p:spPr>
        <p:txBody>
          <a:bodyPr>
            <a:normAutofit lnSpcReduction="10000"/>
          </a:bodyPr>
          <a:lstStyle/>
          <a:p>
            <a:r>
              <a:rPr lang="en" dirty="0">
                <a:solidFill>
                  <a:srgbClr val="333333"/>
                </a:solidFill>
                <a:highlight>
                  <a:srgbClr val="FFFFFF"/>
                </a:highlight>
              </a:rPr>
              <a:t>Connects and fosters international dialogue and coordination between publishers and data facilities.</a:t>
            </a:r>
          </a:p>
          <a:p>
            <a:pPr lvl="1"/>
            <a:r>
              <a:rPr lang="en" dirty="0">
                <a:solidFill>
                  <a:srgbClr val="333333"/>
                </a:solidFill>
                <a:highlight>
                  <a:srgbClr val="FFFFFF"/>
                </a:highlight>
              </a:rPr>
              <a:t>Founded in 2014, now supported by the Earth Science Information Partners Federation (ESIP).</a:t>
            </a:r>
          </a:p>
          <a:p>
            <a:r>
              <a:rPr lang="en" dirty="0">
                <a:solidFill>
                  <a:srgbClr val="333333"/>
                </a:solidFill>
                <a:highlight>
                  <a:srgbClr val="FFFFFF"/>
                </a:highlight>
              </a:rPr>
              <a:t>Created </a:t>
            </a:r>
            <a:r>
              <a:rPr lang="en" b="1" dirty="0">
                <a:solidFill>
                  <a:srgbClr val="333333"/>
                </a:solidFill>
                <a:highlight>
                  <a:srgbClr val="FFFFFF"/>
                </a:highlight>
              </a:rPr>
              <a:t>Statement of Commitment </a:t>
            </a:r>
            <a:r>
              <a:rPr lang="en-US" dirty="0">
                <a:solidFill>
                  <a:srgbClr val="333333"/>
                </a:solidFill>
              </a:rPr>
              <a:t>regarding supporting and following best practices around open data, signed by publishers and data repositories.</a:t>
            </a:r>
            <a:endParaRPr lang="en" dirty="0">
              <a:solidFill>
                <a:srgbClr val="333333"/>
              </a:solidFill>
              <a:highlight>
                <a:srgbClr val="FFFFFF"/>
              </a:highlight>
            </a:endParaRPr>
          </a:p>
          <a:p>
            <a:r>
              <a:rPr lang="en-US" dirty="0">
                <a:highlight>
                  <a:srgbClr val="FFFFFF"/>
                </a:highlight>
              </a:rPr>
              <a:t>Became foundation for AGU’s </a:t>
            </a:r>
            <a:r>
              <a:rPr lang="en-US" i="1" dirty="0">
                <a:highlight>
                  <a:srgbClr val="FFFFFF"/>
                </a:highlight>
              </a:rPr>
              <a:t>Enabling FAIR Data Project </a:t>
            </a:r>
            <a:r>
              <a:rPr lang="en-US" dirty="0">
                <a:highlight>
                  <a:srgbClr val="FFFFFF"/>
                </a:highlight>
              </a:rPr>
              <a:t>that developed and promoted </a:t>
            </a:r>
            <a:r>
              <a:rPr lang="en-US" dirty="0"/>
              <a:t>recommendations and guidelines for implementing the full research data ecosystem.</a:t>
            </a:r>
            <a:endParaRPr lang="en-US" dirty="0">
              <a:highlight>
                <a:srgbClr val="FFFFFF"/>
              </a:highlight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B2603-DF10-2B40-A585-D57C3412E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3,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A847F7-2EBC-0849-94B8-325B442B3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CODATA Global Open Science Cloud Workshop
             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3FF741-04BC-CB4C-8700-668828AEE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5C74CD-FA41-314E-A63B-29D714B7A9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9125" y="73544"/>
            <a:ext cx="6251093" cy="19544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A03664-78C9-5648-954B-F3BC7E85D154}"/>
              </a:ext>
            </a:extLst>
          </p:cNvPr>
          <p:cNvSpPr txBox="1"/>
          <p:nvPr/>
        </p:nvSpPr>
        <p:spPr>
          <a:xfrm>
            <a:off x="9722007" y="1646400"/>
            <a:ext cx="2018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www.copdess.org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6C4A3D-DC4E-114F-9A21-1BC3EC30DA5D}"/>
              </a:ext>
            </a:extLst>
          </p:cNvPr>
          <p:cNvSpPr txBox="1"/>
          <p:nvPr/>
        </p:nvSpPr>
        <p:spPr>
          <a:xfrm>
            <a:off x="1534695" y="1430248"/>
            <a:ext cx="3954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b="1" i="1" dirty="0">
                <a:solidFill>
                  <a:srgbClr val="333333"/>
                </a:solidFill>
                <a:highlight>
                  <a:srgbClr val="FFFFFF"/>
                </a:highlight>
              </a:rPr>
              <a:t>Coalition for Publishing Data in the Earth &amp; Space Sciences</a:t>
            </a:r>
          </a:p>
        </p:txBody>
      </p:sp>
    </p:spTree>
    <p:extLst>
      <p:ext uri="{BB962C8B-B14F-4D97-AF65-F5344CB8AC3E}">
        <p14:creationId xmlns:p14="http://schemas.microsoft.com/office/powerpoint/2010/main" val="3280039256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Gallery">
      <a:majorFont>
        <a:latin typeface="Palatino Linotype" panose="020405020505050303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AC464412-510E-4F2B-8947-A0DDBD02899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7806</TotalTime>
  <Words>1145</Words>
  <Application>Microsoft Macintosh PowerPoint</Application>
  <PresentationFormat>Widescreen</PresentationFormat>
  <Paragraphs>139</Paragraphs>
  <Slides>16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Palatino Linotype</vt:lpstr>
      <vt:lpstr>Wingdings</vt:lpstr>
      <vt:lpstr>Gallery</vt:lpstr>
      <vt:lpstr>Supporting Global Open Science with Collaboration in Geoinformatics</vt:lpstr>
      <vt:lpstr>Global Sharing</vt:lpstr>
      <vt:lpstr>PowerPoint Presentation</vt:lpstr>
      <vt:lpstr>PowerPoint Presentation</vt:lpstr>
      <vt:lpstr>Why We Need to Work Together</vt:lpstr>
      <vt:lpstr>Driving Convergence:  Collaborations in Geoinformatics (Examples)</vt:lpstr>
      <vt:lpstr>OneGeochemistry</vt:lpstr>
      <vt:lpstr>OneGeochemistry Vision</vt:lpstr>
      <vt:lpstr>COPDESS </vt:lpstr>
      <vt:lpstr>Current COPDESS Topics</vt:lpstr>
      <vt:lpstr>IGSN: International Collaboration to Make Samples FAIR</vt:lpstr>
      <vt:lpstr>Ensuring a Sustainable Future:  The IGSN 2040 Project</vt:lpstr>
      <vt:lpstr>Council of Data Facilities Shared Infrastructure Initiative</vt:lpstr>
      <vt:lpstr>CDF Shared Infrastructure Initiative Proposed Activities</vt:lpstr>
      <vt:lpstr>What we need to progress …</vt:lpstr>
      <vt:lpstr>My Favorite Quote at the End: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Kerstin Lehnert</cp:lastModifiedBy>
  <cp:revision>135</cp:revision>
  <dcterms:created xsi:type="dcterms:W3CDTF">2019-02-24T10:46:09Z</dcterms:created>
  <dcterms:modified xsi:type="dcterms:W3CDTF">2020-11-02T14:05:14Z</dcterms:modified>
</cp:coreProperties>
</file>