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5" r:id="rId3"/>
    <p:sldMasterId id="2147483662" r:id="rId4"/>
    <p:sldMasterId id="2147483669" r:id="rId5"/>
  </p:sldMasterIdLst>
  <p:notesMasterIdLst>
    <p:notesMasterId r:id="rId43"/>
  </p:notesMasterIdLst>
  <p:sldIdLst>
    <p:sldId id="256" r:id="rId6"/>
    <p:sldId id="257" r:id="rId7"/>
    <p:sldId id="258" r:id="rId8"/>
    <p:sldId id="259" r:id="rId9"/>
    <p:sldId id="260"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Lobster" pitchFamily="2" charset="77"/>
      <p:regular r:id="rId48"/>
    </p:embeddedFont>
    <p:embeddedFont>
      <p:font typeface="Open Sans" panose="020B0606030504020204" pitchFamily="34" charset="0"/>
      <p:regular r:id="rId49"/>
      <p:bold r:id="rId50"/>
      <p:italic r:id="rId51"/>
      <p:boldItalic r:id="rId52"/>
    </p:embeddedFont>
    <p:embeddedFont>
      <p:font typeface="Quattrocento Sans" panose="020B0502050000020003"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BtVw51MES5/25VV9UBx0Ei+qA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711EAC-8B5C-4BF2-AC56-47D155261A54}">
  <a:tblStyle styleId="{A6711EAC-8B5C-4BF2-AC56-47D155261A5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94706"/>
  </p:normalViewPr>
  <p:slideViewPr>
    <p:cSldViewPr snapToGrid="0" snapToObjects="1">
      <p:cViewPr varScale="1">
        <p:scale>
          <a:sx n="168" d="100"/>
          <a:sy n="168"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customschemas.google.com/relationships/presentationmetadata" Target="meta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a6715654c2_0_8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a6715654c2_0_8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9fc94bb55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9fc94bb55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9fc94bb55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6715654c2_0_9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a6715654c2_0_9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6715654c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6715654c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Script/talking points:</a:t>
            </a:r>
            <a:endParaRPr/>
          </a:p>
          <a:p>
            <a:pPr marL="457200" lvl="0" indent="-317500" algn="l" rtl="0">
              <a:spcBef>
                <a:spcPts val="0"/>
              </a:spcBef>
              <a:spcAft>
                <a:spcPts val="0"/>
              </a:spcAft>
              <a:buSzPts val="1400"/>
              <a:buChar char="●"/>
            </a:pPr>
            <a:r>
              <a:rPr lang="fr-FR"/>
              <a:t>This is complex, because reality is somewhat complex, too.</a:t>
            </a:r>
            <a:endParaRPr/>
          </a:p>
          <a:p>
            <a:pPr marL="457200" lvl="0" indent="-317500" algn="l" rtl="0">
              <a:spcBef>
                <a:spcPts val="0"/>
              </a:spcBef>
              <a:spcAft>
                <a:spcPts val="0"/>
              </a:spcAft>
              <a:buSzPts val="1400"/>
              <a:buChar char="●"/>
            </a:pPr>
            <a:r>
              <a:rPr lang="fr-FR"/>
              <a:t>The diagram presents two things: </a:t>
            </a:r>
            <a:endParaRPr/>
          </a:p>
          <a:p>
            <a:pPr marL="914400" lvl="1" indent="-317500" algn="l" rtl="0">
              <a:spcBef>
                <a:spcPts val="0"/>
              </a:spcBef>
              <a:spcAft>
                <a:spcPts val="0"/>
              </a:spcAft>
              <a:buSzPts val="1400"/>
              <a:buChar char="○"/>
            </a:pPr>
            <a:r>
              <a:rPr lang="fr-FR"/>
              <a:t>The link between the technical templates (that we’ll dive into in the follow-up session) and the strategic decision making o fEGI. This is the vertical dimension</a:t>
            </a:r>
            <a:endParaRPr/>
          </a:p>
          <a:p>
            <a:pPr marL="1371600" lvl="2" indent="-317500" algn="l" rtl="0">
              <a:spcBef>
                <a:spcPts val="0"/>
              </a:spcBef>
              <a:spcAft>
                <a:spcPts val="0"/>
              </a:spcAft>
              <a:buSzPts val="1400"/>
              <a:buChar char="■"/>
            </a:pPr>
            <a:r>
              <a:rPr lang="fr-FR"/>
              <a:t>SPM does technical evaluation of portfolio entry: would the service  work?</a:t>
            </a:r>
            <a:endParaRPr/>
          </a:p>
          <a:p>
            <a:pPr marL="1371600" lvl="2" indent="-317500" algn="l" rtl="0">
              <a:spcBef>
                <a:spcPts val="0"/>
              </a:spcBef>
              <a:spcAft>
                <a:spcPts val="0"/>
              </a:spcAft>
              <a:buSzPts val="1400"/>
              <a:buChar char="■"/>
            </a:pPr>
            <a:r>
              <a:rPr lang="fr-FR"/>
              <a:t>SSB does strategic evaluation of the service: would the service support the goals of the organisation</a:t>
            </a:r>
            <a:endParaRPr/>
          </a:p>
          <a:p>
            <a:pPr marL="914400" lvl="1" indent="-317500" algn="l" rtl="0">
              <a:spcBef>
                <a:spcPts val="0"/>
              </a:spcBef>
              <a:spcAft>
                <a:spcPts val="0"/>
              </a:spcAft>
              <a:buSzPts val="1400"/>
              <a:buChar char="○"/>
            </a:pPr>
            <a:r>
              <a:rPr lang="fr-FR"/>
              <a:t>The way services go from planning/proposal stage and eventually become active services supported through several IMS processes: </a:t>
            </a:r>
            <a:endParaRPr/>
          </a:p>
          <a:p>
            <a:pPr marL="1371600" lvl="2" indent="-317500" algn="l" rtl="0">
              <a:spcBef>
                <a:spcPts val="0"/>
              </a:spcBef>
              <a:spcAft>
                <a:spcPts val="0"/>
              </a:spcAft>
              <a:buSzPts val="1400"/>
              <a:buChar char="■"/>
            </a:pPr>
            <a:r>
              <a:rPr lang="fr-FR"/>
              <a:t>Supplier, Federation Member Relationship Management SFRM - “make sure we have virtual computers and disks”</a:t>
            </a:r>
            <a:endParaRPr/>
          </a:p>
          <a:p>
            <a:pPr marL="1371600" lvl="2" indent="-317500" algn="l" rtl="0">
              <a:spcBef>
                <a:spcPts val="0"/>
              </a:spcBef>
              <a:spcAft>
                <a:spcPts val="0"/>
              </a:spcAft>
              <a:buSzPts val="1400"/>
              <a:buChar char="■"/>
            </a:pPr>
            <a:r>
              <a:rPr lang="fr-FR"/>
              <a:t>Change Management: the “left hand/right foot” coordination (in IT, at least one limb is holding a knife!)</a:t>
            </a:r>
            <a:endParaRPr/>
          </a:p>
          <a:p>
            <a:pPr marL="1371600" lvl="2" indent="-317500" algn="l" rtl="0">
              <a:spcBef>
                <a:spcPts val="0"/>
              </a:spcBef>
              <a:spcAft>
                <a:spcPts val="0"/>
              </a:spcAft>
              <a:buSzPts val="1400"/>
              <a:buChar char="■"/>
            </a:pPr>
            <a:r>
              <a:rPr lang="fr-FR"/>
              <a:t>Configuration Management: prevent the issues that people consider “IT problems” - running out of disk space, memory,...</a:t>
            </a:r>
            <a:endParaRPr/>
          </a:p>
          <a:p>
            <a:pPr marL="1371600" lvl="2" indent="-317500" algn="l" rtl="0">
              <a:spcBef>
                <a:spcPts val="0"/>
              </a:spcBef>
              <a:spcAft>
                <a:spcPts val="0"/>
              </a:spcAft>
              <a:buSzPts val="1400"/>
              <a:buChar char="■"/>
            </a:pPr>
            <a:r>
              <a:rPr lang="fr-FR"/>
              <a:t>CRM: plan how to make  sure customers are happy (we may provide perfect service according to a specification, but the customer won’t be happy if the service is not they really need: the needs and/or the users’ understanding of them evolves over time. Think of an optician - lenses might stay perfect, but eyes, amount of screen time, hobbies and professional tasks do.</a:t>
            </a:r>
            <a:endParaRPr/>
          </a:p>
          <a:p>
            <a:pPr marL="1371600" lvl="2" indent="-317500" algn="l" rtl="0">
              <a:spcBef>
                <a:spcPts val="0"/>
              </a:spcBef>
              <a:spcAft>
                <a:spcPts val="0"/>
              </a:spcAft>
              <a:buSzPts val="1400"/>
              <a:buChar char="■"/>
            </a:pPr>
            <a:r>
              <a:rPr lang="fr-FR"/>
              <a:t>SLM: publish the service, negotiate SLAs with users and OLAs with providers: basically: design the “hooks” that allow monitoring the performance of the service when it is running, trigger actions if the performance threatens to drop below the accepted level, do service recovery if things go wrong,...</a:t>
            </a:r>
            <a:endParaRPr/>
          </a:p>
        </p:txBody>
      </p:sp>
      <p:sp>
        <p:nvSpPr>
          <p:cNvPr id="327" name="Google Shape;327;ga6715654c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9fc94bb550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9fc94bb550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9fc94bb550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a6715654c2_0_4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a6715654c2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a70234283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a70234283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a70234283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9fc94bb55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9fc94bb550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9fc94bb550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a6715654c2_0_4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a6715654c2_0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6715654c2_2_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a6715654c2_2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6715654c2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6715654c2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a6715654c2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6715654c2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a6715654c2_2_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List of services of EGI powered by the EGI Cloud Federation</a:t>
            </a:r>
            <a:endParaRPr/>
          </a:p>
        </p:txBody>
      </p:sp>
      <p:sp>
        <p:nvSpPr>
          <p:cNvPr id="511" name="Google Shape;511;ga6715654c2_2_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a6715654c2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a6715654c2_2_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a6715654c2_2_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a6715654c2_2_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a6715654c2_2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a6715654c2_2_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ga6715654c2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a6715654c2_2_1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a6715654c2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6715654c2_2_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ga6715654c2_2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a6715654c2_2_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a6715654c2_2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a6715654c2_2_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ga6715654c2_2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a6715654c2_2_1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ga6715654c2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6715654c2_2_1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FTS: hide the implementation/optimisation details, retry if failure (form CERN). Third-party transfer possible</a:t>
            </a:r>
            <a:endParaRPr/>
          </a:p>
          <a:p>
            <a:pPr marL="0" lvl="0" indent="0" algn="l" rtl="0">
              <a:spcBef>
                <a:spcPts val="0"/>
              </a:spcBef>
              <a:spcAft>
                <a:spcPts val="0"/>
              </a:spcAft>
              <a:buNone/>
            </a:pPr>
            <a:r>
              <a:rPr lang="fr-FR"/>
              <a:t>AAI: make things easier and more streamlined for the end users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36" name="Google Shape;636;ga6715654c2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fc94bb55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fc94bb55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9fc94bb55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a6715654c2_2_1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a6715654c2_2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a6715654c2_2_1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a6715654c2_2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6715654c2_2_1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a6715654c2_2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a6715654c2_2_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a6715654c2_2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a6715654c2_2_2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a6715654c2_2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a6715654c2_2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a6715654c2_2_2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ga6715654c2_2_2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a6715654c2_2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a6715654c2_2_2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ga6715654c2_2_2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7f365ebf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7f365ebf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g7f365ebf8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6715654c2_0_7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a6715654c2_0_7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6715654c2_0_7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a6715654c2_0_7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6715654c2_0_7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a6715654c2_0_7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6715654c2_0_7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a6715654c2_0_7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6715654c2_0_8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a6715654c2_0_8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6715654c2_0_8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a6715654c2_0_8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
        <p:cNvGrpSpPr/>
        <p:nvPr/>
      </p:nvGrpSpPr>
      <p:grpSpPr>
        <a:xfrm>
          <a:off x="0" y="0"/>
          <a:ext cx="0" cy="0"/>
          <a:chOff x="0" y="0"/>
          <a:chExt cx="0" cy="0"/>
        </a:xfrm>
      </p:grpSpPr>
      <p:sp>
        <p:nvSpPr>
          <p:cNvPr id="18" name="Google Shape;18;p3"/>
          <p:cNvSpPr txBox="1">
            <a:spLocks noGrp="1"/>
          </p:cNvSpPr>
          <p:nvPr>
            <p:ph type="subTitle" idx="1"/>
          </p:nvPr>
        </p:nvSpPr>
        <p:spPr>
          <a:xfrm>
            <a:off x="329919" y="2490809"/>
            <a:ext cx="4543746" cy="48013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750"/>
              </a:spcBef>
              <a:spcAft>
                <a:spcPts val="0"/>
              </a:spcAft>
              <a:buClr>
                <a:schemeClr val="lt1"/>
              </a:buClr>
              <a:buSzPts val="2700"/>
              <a:buFont typeface="Arial"/>
              <a:buNone/>
              <a:defRPr sz="2700" b="0" i="1"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title"/>
          </p:nvPr>
        </p:nvSpPr>
        <p:spPr>
          <a:xfrm>
            <a:off x="329919" y="1948714"/>
            <a:ext cx="4815417" cy="52168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2"/>
          </p:nvPr>
        </p:nvSpPr>
        <p:spPr>
          <a:xfrm>
            <a:off x="354634" y="3636204"/>
            <a:ext cx="1936583" cy="2509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200"/>
              <a:buFont typeface="Arial"/>
              <a:buNone/>
              <a:defRPr sz="1200" b="0" i="1"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3"/>
          </p:nvPr>
        </p:nvSpPr>
        <p:spPr>
          <a:xfrm>
            <a:off x="354634" y="3353555"/>
            <a:ext cx="1936583" cy="2509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75"/>
        <p:cNvGrpSpPr/>
        <p:nvPr/>
      </p:nvGrpSpPr>
      <p:grpSpPr>
        <a:xfrm>
          <a:off x="0" y="0"/>
          <a:ext cx="0" cy="0"/>
          <a:chOff x="0" y="0"/>
          <a:chExt cx="0" cy="0"/>
        </a:xfrm>
      </p:grpSpPr>
      <p:sp>
        <p:nvSpPr>
          <p:cNvPr id="76" name="Google Shape;76;ga6715654c2_2_24"/>
          <p:cNvSpPr txBox="1">
            <a:spLocks noGrp="1"/>
          </p:cNvSpPr>
          <p:nvPr>
            <p:ph type="body" idx="1"/>
          </p:nvPr>
        </p:nvSpPr>
        <p:spPr>
          <a:xfrm>
            <a:off x="176646" y="1369217"/>
            <a:ext cx="2811410" cy="319737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ga6715654c2_2_24"/>
          <p:cNvSpPr txBox="1">
            <a:spLocks noGrp="1"/>
          </p:cNvSpPr>
          <p:nvPr>
            <p:ph type="body" idx="2"/>
          </p:nvPr>
        </p:nvSpPr>
        <p:spPr>
          <a:xfrm>
            <a:off x="3180000" y="1369217"/>
            <a:ext cx="2783999"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8" name="Google Shape;78;ga6715654c2_2_24"/>
          <p:cNvSpPr txBox="1">
            <a:spLocks noGrp="1"/>
          </p:cNvSpPr>
          <p:nvPr>
            <p:ph type="body" idx="3"/>
          </p:nvPr>
        </p:nvSpPr>
        <p:spPr>
          <a:xfrm>
            <a:off x="6155944" y="1369216"/>
            <a:ext cx="2783999" cy="319736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Google Shape;79;ga6715654c2_2_24"/>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ga6715654c2_2_24"/>
          <p:cNvSpPr txBox="1">
            <a:spLocks noGrp="1"/>
          </p:cNvSpPr>
          <p:nvPr>
            <p:ph type="subTitle" idx="4"/>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81"/>
        <p:cNvGrpSpPr/>
        <p:nvPr/>
      </p:nvGrpSpPr>
      <p:grpSpPr>
        <a:xfrm>
          <a:off x="0" y="0"/>
          <a:ext cx="0" cy="0"/>
          <a:chOff x="0" y="0"/>
          <a:chExt cx="0" cy="0"/>
        </a:xfrm>
      </p:grpSpPr>
      <p:sp>
        <p:nvSpPr>
          <p:cNvPr id="82" name="Google Shape;82;ga6715654c2_2_30"/>
          <p:cNvSpPr>
            <a:spLocks noGrp="1"/>
          </p:cNvSpPr>
          <p:nvPr>
            <p:ph type="pic" idx="2"/>
          </p:nvPr>
        </p:nvSpPr>
        <p:spPr>
          <a:xfrm>
            <a:off x="4649933" y="1370013"/>
            <a:ext cx="4275858" cy="31972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3" name="Google Shape;83;ga6715654c2_2_30"/>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ga6715654c2_2_30"/>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ga6715654c2_2_30"/>
          <p:cNvSpPr txBox="1">
            <a:spLocks noGrp="1"/>
          </p:cNvSpPr>
          <p:nvPr>
            <p:ph type="body" idx="3"/>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5"/>
        <p:cNvGrpSpPr/>
        <p:nvPr/>
      </p:nvGrpSpPr>
      <p:grpSpPr>
        <a:xfrm>
          <a:off x="0" y="0"/>
          <a:ext cx="0" cy="0"/>
          <a:chOff x="0" y="0"/>
          <a:chExt cx="0" cy="0"/>
        </a:xfrm>
      </p:grpSpPr>
      <p:sp>
        <p:nvSpPr>
          <p:cNvPr id="96" name="Google Shape;96;ga6715654c2_0_861"/>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200"/>
              <a:buFont typeface="Open Sans"/>
              <a:buNone/>
              <a:defRPr sz="2200" b="1" i="0" u="none" strike="noStrike" cap="none">
                <a:solidFill>
                  <a:srgbClr val="0E67AD"/>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97"/>
        <p:cNvGrpSpPr/>
        <p:nvPr/>
      </p:nvGrpSpPr>
      <p:grpSpPr>
        <a:xfrm>
          <a:off x="0" y="0"/>
          <a:ext cx="0" cy="0"/>
          <a:chOff x="0" y="0"/>
          <a:chExt cx="0" cy="0"/>
        </a:xfrm>
      </p:grpSpPr>
      <p:sp>
        <p:nvSpPr>
          <p:cNvPr id="98" name="Google Shape;98;ga6715654c2_0_863"/>
          <p:cNvSpPr>
            <a:spLocks noGrp="1"/>
          </p:cNvSpPr>
          <p:nvPr>
            <p:ph type="pic" idx="2"/>
          </p:nvPr>
        </p:nvSpPr>
        <p:spPr>
          <a:xfrm>
            <a:off x="4572000" y="1370013"/>
            <a:ext cx="4290600" cy="3197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ga6715654c2_0_863"/>
          <p:cNvSpPr txBox="1">
            <a:spLocks noGrp="1"/>
          </p:cNvSpPr>
          <p:nvPr>
            <p:ph type="body" idx="1"/>
          </p:nvPr>
        </p:nvSpPr>
        <p:spPr>
          <a:xfrm>
            <a:off x="281354" y="1369219"/>
            <a:ext cx="4068900" cy="31974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0" name="Google Shape;100;ga6715654c2_0_863"/>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200"/>
              <a:buFont typeface="Open Sans"/>
              <a:buNone/>
              <a:defRPr sz="2200" b="1" i="0" u="none" strike="noStrike" cap="none">
                <a:solidFill>
                  <a:srgbClr val="0E67AD"/>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1" name="Google Shape;101;ga6715654c2_0_863"/>
          <p:cNvSpPr txBox="1">
            <a:spLocks noGrp="1"/>
          </p:cNvSpPr>
          <p:nvPr>
            <p:ph type="subTitle" idx="3"/>
          </p:nvPr>
        </p:nvSpPr>
        <p:spPr>
          <a:xfrm>
            <a:off x="2579076" y="6283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1800"/>
              <a:buFont typeface="Arial"/>
              <a:buNone/>
              <a:defRPr sz="1800" b="0" i="1" u="none" strike="noStrike" cap="none">
                <a:solidFill>
                  <a:srgbClr val="7F7F7F"/>
                </a:solidFill>
                <a:latin typeface="Open Sans"/>
                <a:ea typeface="Open Sans"/>
                <a:cs typeface="Open Sans"/>
                <a:sym typeface="Open Sans"/>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02"/>
        <p:cNvGrpSpPr/>
        <p:nvPr/>
      </p:nvGrpSpPr>
      <p:grpSpPr>
        <a:xfrm>
          <a:off x="0" y="0"/>
          <a:ext cx="0" cy="0"/>
          <a:chOff x="0" y="0"/>
          <a:chExt cx="0" cy="0"/>
        </a:xfrm>
      </p:grpSpPr>
      <p:sp>
        <p:nvSpPr>
          <p:cNvPr id="103" name="Google Shape;103;ga6715654c2_0_868"/>
          <p:cNvSpPr txBox="1">
            <a:spLocks noGrp="1"/>
          </p:cNvSpPr>
          <p:nvPr>
            <p:ph type="body" idx="1"/>
          </p:nvPr>
        </p:nvSpPr>
        <p:spPr>
          <a:xfrm>
            <a:off x="692563" y="1369219"/>
            <a:ext cx="8007900" cy="31974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4" name="Google Shape;104;ga6715654c2_0_868"/>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200"/>
              <a:buFont typeface="Open Sans"/>
              <a:buNone/>
              <a:defRPr sz="2200" b="1" i="0" u="none" strike="noStrike" cap="none">
                <a:solidFill>
                  <a:srgbClr val="0E67AD"/>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5" name="Google Shape;105;ga6715654c2_0_868"/>
          <p:cNvSpPr txBox="1">
            <a:spLocks noGrp="1"/>
          </p:cNvSpPr>
          <p:nvPr>
            <p:ph type="subTitle" idx="2"/>
          </p:nvPr>
        </p:nvSpPr>
        <p:spPr>
          <a:xfrm>
            <a:off x="2579076" y="6283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1800"/>
              <a:buFont typeface="Arial"/>
              <a:buNone/>
              <a:defRPr sz="1800" b="0" i="1" u="none" strike="noStrike" cap="none">
                <a:solidFill>
                  <a:srgbClr val="7F7F7F"/>
                </a:solidFill>
                <a:latin typeface="Open Sans"/>
                <a:ea typeface="Open Sans"/>
                <a:cs typeface="Open Sans"/>
                <a:sym typeface="Open Sans"/>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106"/>
        <p:cNvGrpSpPr/>
        <p:nvPr/>
      </p:nvGrpSpPr>
      <p:grpSpPr>
        <a:xfrm>
          <a:off x="0" y="0"/>
          <a:ext cx="0" cy="0"/>
          <a:chOff x="0" y="0"/>
          <a:chExt cx="0" cy="0"/>
        </a:xfrm>
      </p:grpSpPr>
      <p:sp>
        <p:nvSpPr>
          <p:cNvPr id="107" name="Google Shape;107;ga6715654c2_0_872"/>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200"/>
              <a:buFont typeface="Open Sans"/>
              <a:buNone/>
              <a:defRPr sz="2200" b="1" i="0" u="none" strike="noStrike" cap="none">
                <a:solidFill>
                  <a:srgbClr val="0E67AD"/>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ga6715654c2_0_872"/>
          <p:cNvSpPr txBox="1">
            <a:spLocks noGrp="1"/>
          </p:cNvSpPr>
          <p:nvPr>
            <p:ph type="subTitle" idx="1"/>
          </p:nvPr>
        </p:nvSpPr>
        <p:spPr>
          <a:xfrm>
            <a:off x="2579076" y="6283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1800"/>
              <a:buFont typeface="Arial"/>
              <a:buNone/>
              <a:defRPr sz="1800" b="0" i="1" u="none" strike="noStrike" cap="none">
                <a:solidFill>
                  <a:srgbClr val="7F7F7F"/>
                </a:solidFill>
                <a:latin typeface="Open Sans"/>
                <a:ea typeface="Open Sans"/>
                <a:cs typeface="Open Sans"/>
                <a:sym typeface="Open Sans"/>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9" name="Google Shape;109;ga6715654c2_0_872"/>
          <p:cNvSpPr txBox="1">
            <a:spLocks noGrp="1"/>
          </p:cNvSpPr>
          <p:nvPr>
            <p:ph type="body" idx="2"/>
          </p:nvPr>
        </p:nvSpPr>
        <p:spPr>
          <a:xfrm>
            <a:off x="2579076" y="1220890"/>
            <a:ext cx="4728900" cy="3247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110"/>
        <p:cNvGrpSpPr/>
        <p:nvPr/>
      </p:nvGrpSpPr>
      <p:grpSpPr>
        <a:xfrm>
          <a:off x="0" y="0"/>
          <a:ext cx="0" cy="0"/>
          <a:chOff x="0" y="0"/>
          <a:chExt cx="0" cy="0"/>
        </a:xfrm>
      </p:grpSpPr>
      <p:sp>
        <p:nvSpPr>
          <p:cNvPr id="111" name="Google Shape;111;ga6715654c2_0_876"/>
          <p:cNvSpPr txBox="1">
            <a:spLocks noGrp="1"/>
          </p:cNvSpPr>
          <p:nvPr>
            <p:ph type="body" idx="1"/>
          </p:nvPr>
        </p:nvSpPr>
        <p:spPr>
          <a:xfrm>
            <a:off x="204056" y="860073"/>
            <a:ext cx="2784000" cy="3496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2" name="Google Shape;112;ga6715654c2_0_876"/>
          <p:cNvSpPr txBox="1">
            <a:spLocks noGrp="1"/>
          </p:cNvSpPr>
          <p:nvPr>
            <p:ph type="body" idx="2"/>
          </p:nvPr>
        </p:nvSpPr>
        <p:spPr>
          <a:xfrm>
            <a:off x="3180000" y="860073"/>
            <a:ext cx="2784000" cy="3496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3" name="Google Shape;113;ga6715654c2_0_876"/>
          <p:cNvSpPr txBox="1">
            <a:spLocks noGrp="1"/>
          </p:cNvSpPr>
          <p:nvPr>
            <p:ph type="body" idx="3"/>
          </p:nvPr>
        </p:nvSpPr>
        <p:spPr>
          <a:xfrm>
            <a:off x="6155944" y="860073"/>
            <a:ext cx="2784000" cy="3496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4" name="Google Shape;114;ga6715654c2_0_876"/>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200"/>
              <a:buFont typeface="Open Sans"/>
              <a:buNone/>
              <a:defRPr sz="2200" b="1" i="0" u="none" strike="noStrike" cap="none">
                <a:solidFill>
                  <a:srgbClr val="0E67AD"/>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115"/>
        <p:cNvGrpSpPr/>
        <p:nvPr/>
      </p:nvGrpSpPr>
      <p:grpSpPr>
        <a:xfrm>
          <a:off x="0" y="0"/>
          <a:ext cx="0" cy="0"/>
          <a:chOff x="0" y="0"/>
          <a:chExt cx="0" cy="0"/>
        </a:xfrm>
      </p:grpSpPr>
      <p:sp>
        <p:nvSpPr>
          <p:cNvPr id="116" name="Google Shape;116;ga6715654c2_0_881"/>
          <p:cNvSpPr txBox="1">
            <a:spLocks noGrp="1"/>
          </p:cNvSpPr>
          <p:nvPr>
            <p:ph type="body" idx="1"/>
          </p:nvPr>
        </p:nvSpPr>
        <p:spPr>
          <a:xfrm>
            <a:off x="205606" y="1369219"/>
            <a:ext cx="4187700" cy="31974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7" name="Google Shape;117;ga6715654c2_0_881"/>
          <p:cNvSpPr txBox="1">
            <a:spLocks noGrp="1"/>
          </p:cNvSpPr>
          <p:nvPr>
            <p:ph type="body" idx="2"/>
          </p:nvPr>
        </p:nvSpPr>
        <p:spPr>
          <a:xfrm>
            <a:off x="4750552" y="1369219"/>
            <a:ext cx="4187700" cy="31974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375"/>
              </a:spcBef>
              <a:spcAft>
                <a:spcPts val="0"/>
              </a:spcAft>
              <a:buClr>
                <a:schemeClr val="dk1"/>
              </a:buClr>
              <a:buSzPts val="1600"/>
              <a:buFont typeface="Noto Sans Symbol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375"/>
              </a:spcBef>
              <a:spcAft>
                <a:spcPts val="0"/>
              </a:spcAft>
              <a:buClr>
                <a:schemeClr val="dk1"/>
              </a:buClr>
              <a:buSzPts val="1400"/>
              <a:buFont typeface="Courier New"/>
              <a:buChar char="o"/>
              <a:defRPr sz="1400" b="0" i="0" u="none" strike="noStrike" cap="none">
                <a:solidFill>
                  <a:schemeClr val="dk1"/>
                </a:solidFill>
                <a:latin typeface="Open Sans"/>
                <a:ea typeface="Open Sans"/>
                <a:cs typeface="Open Sans"/>
                <a:sym typeface="Open Sans"/>
              </a:defRPr>
            </a:lvl3pPr>
            <a:lvl4pPr marL="1828800" marR="0" lvl="3" indent="-281939" algn="l" rtl="0">
              <a:lnSpc>
                <a:spcPct val="90000"/>
              </a:lnSpc>
              <a:spcBef>
                <a:spcPts val="375"/>
              </a:spcBef>
              <a:spcAft>
                <a:spcPts val="0"/>
              </a:spcAft>
              <a:buClr>
                <a:schemeClr val="dk1"/>
              </a:buClr>
              <a:buSzPts val="840"/>
              <a:buFont typeface="Noto Sans Symbol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Google Shape;118;ga6715654c2_0_881"/>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200"/>
              <a:buFont typeface="Open Sans"/>
              <a:buNone/>
              <a:defRPr sz="2200" b="1" i="0" u="none" strike="noStrike" cap="none">
                <a:solidFill>
                  <a:srgbClr val="0E67AD"/>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Google Shape;119;ga6715654c2_0_881"/>
          <p:cNvSpPr txBox="1">
            <a:spLocks noGrp="1"/>
          </p:cNvSpPr>
          <p:nvPr>
            <p:ph type="subTitle" idx="3"/>
          </p:nvPr>
        </p:nvSpPr>
        <p:spPr>
          <a:xfrm>
            <a:off x="2579076" y="6283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1800"/>
              <a:buFont typeface="Arial"/>
              <a:buNone/>
              <a:defRPr sz="1800" b="0" i="1" u="none" strike="noStrike" cap="none">
                <a:solidFill>
                  <a:srgbClr val="7F7F7F"/>
                </a:solidFill>
                <a:latin typeface="Open Sans"/>
                <a:ea typeface="Open Sans"/>
                <a:cs typeface="Open Sans"/>
                <a:sym typeface="Open Sans"/>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29"/>
        <p:cNvGrpSpPr/>
        <p:nvPr/>
      </p:nvGrpSpPr>
      <p:grpSpPr>
        <a:xfrm>
          <a:off x="0" y="0"/>
          <a:ext cx="0" cy="0"/>
          <a:chOff x="0" y="0"/>
          <a:chExt cx="0" cy="0"/>
        </a:xfrm>
      </p:grpSpPr>
      <p:sp>
        <p:nvSpPr>
          <p:cNvPr id="130" name="Google Shape;130;ga6715654c2_0_942"/>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Google Shape;131;ga6715654c2_0_942"/>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ga6715654c2_0_942"/>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33"/>
        <p:cNvGrpSpPr/>
        <p:nvPr/>
      </p:nvGrpSpPr>
      <p:grpSpPr>
        <a:xfrm>
          <a:off x="0" y="0"/>
          <a:ext cx="0" cy="0"/>
          <a:chOff x="0" y="0"/>
          <a:chExt cx="0" cy="0"/>
        </a:xfrm>
      </p:grpSpPr>
      <p:sp>
        <p:nvSpPr>
          <p:cNvPr id="134" name="Google Shape;134;ga6715654c2_0_946"/>
          <p:cNvSpPr txBox="1">
            <a:spLocks noGrp="1"/>
          </p:cNvSpPr>
          <p:nvPr>
            <p:ph type="title"/>
          </p:nvPr>
        </p:nvSpPr>
        <p:spPr>
          <a:xfrm>
            <a:off x="2579077" y="216939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ga6715654c2_0_946"/>
          <p:cNvSpPr txBox="1">
            <a:spLocks noGrp="1"/>
          </p:cNvSpPr>
          <p:nvPr>
            <p:ph type="subTitle" idx="1"/>
          </p:nvPr>
        </p:nvSpPr>
        <p:spPr>
          <a:xfrm>
            <a:off x="2579076" y="262860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6"/>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136"/>
        <p:cNvGrpSpPr/>
        <p:nvPr/>
      </p:nvGrpSpPr>
      <p:grpSpPr>
        <a:xfrm>
          <a:off x="0" y="0"/>
          <a:ext cx="0" cy="0"/>
          <a:chOff x="0" y="0"/>
          <a:chExt cx="0" cy="0"/>
        </a:xfrm>
      </p:grpSpPr>
      <p:sp>
        <p:nvSpPr>
          <p:cNvPr id="137" name="Google Shape;137;ga6715654c2_0_949"/>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ga6715654c2_0_949"/>
          <p:cNvSpPr txBox="1">
            <a:spLocks noGrp="1"/>
          </p:cNvSpPr>
          <p:nvPr>
            <p:ph type="subTitle" idx="1"/>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9" name="Google Shape;139;ga6715654c2_0_949"/>
          <p:cNvSpPr txBox="1">
            <a:spLocks noGrp="1"/>
          </p:cNvSpPr>
          <p:nvPr>
            <p:ph type="body" idx="2"/>
          </p:nvPr>
        </p:nvSpPr>
        <p:spPr>
          <a:xfrm>
            <a:off x="176646" y="1369219"/>
            <a:ext cx="4317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0" name="Google Shape;140;ga6715654c2_0_949"/>
          <p:cNvSpPr txBox="1">
            <a:spLocks noGrp="1"/>
          </p:cNvSpPr>
          <p:nvPr>
            <p:ph type="body" idx="3"/>
          </p:nvPr>
        </p:nvSpPr>
        <p:spPr>
          <a:xfrm>
            <a:off x="4649932" y="1369219"/>
            <a:ext cx="4317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1"/>
        <p:cNvGrpSpPr/>
        <p:nvPr/>
      </p:nvGrpSpPr>
      <p:grpSpPr>
        <a:xfrm>
          <a:off x="0" y="0"/>
          <a:ext cx="0" cy="0"/>
          <a:chOff x="0" y="0"/>
          <a:chExt cx="0" cy="0"/>
        </a:xfrm>
      </p:grpSpPr>
      <p:sp>
        <p:nvSpPr>
          <p:cNvPr id="142" name="Google Shape;142;ga6715654c2_0_954"/>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3" name="Google Shape;143;ga6715654c2_0_954"/>
          <p:cNvSpPr txBox="1">
            <a:spLocks noGrp="1"/>
          </p:cNvSpPr>
          <p:nvPr>
            <p:ph type="subTitle" idx="1"/>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144"/>
        <p:cNvGrpSpPr/>
        <p:nvPr/>
      </p:nvGrpSpPr>
      <p:grpSpPr>
        <a:xfrm>
          <a:off x="0" y="0"/>
          <a:ext cx="0" cy="0"/>
          <a:chOff x="0" y="0"/>
          <a:chExt cx="0" cy="0"/>
        </a:xfrm>
      </p:grpSpPr>
      <p:sp>
        <p:nvSpPr>
          <p:cNvPr id="145" name="Google Shape;145;ga6715654c2_0_957"/>
          <p:cNvSpPr txBox="1">
            <a:spLocks noGrp="1"/>
          </p:cNvSpPr>
          <p:nvPr>
            <p:ph type="body" idx="1"/>
          </p:nvPr>
        </p:nvSpPr>
        <p:spPr>
          <a:xfrm>
            <a:off x="176646" y="1369217"/>
            <a:ext cx="2811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ga6715654c2_0_957"/>
          <p:cNvSpPr txBox="1">
            <a:spLocks noGrp="1"/>
          </p:cNvSpPr>
          <p:nvPr>
            <p:ph type="body" idx="2"/>
          </p:nvPr>
        </p:nvSpPr>
        <p:spPr>
          <a:xfrm>
            <a:off x="3180000" y="1369217"/>
            <a:ext cx="27840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ga6715654c2_0_957"/>
          <p:cNvSpPr txBox="1">
            <a:spLocks noGrp="1"/>
          </p:cNvSpPr>
          <p:nvPr>
            <p:ph type="body" idx="3"/>
          </p:nvPr>
        </p:nvSpPr>
        <p:spPr>
          <a:xfrm>
            <a:off x="6155944" y="1369216"/>
            <a:ext cx="27840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8" name="Google Shape;148;ga6715654c2_0_957"/>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ga6715654c2_0_957"/>
          <p:cNvSpPr txBox="1">
            <a:spLocks noGrp="1"/>
          </p:cNvSpPr>
          <p:nvPr>
            <p:ph type="subTitle" idx="4"/>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150"/>
        <p:cNvGrpSpPr/>
        <p:nvPr/>
      </p:nvGrpSpPr>
      <p:grpSpPr>
        <a:xfrm>
          <a:off x="0" y="0"/>
          <a:ext cx="0" cy="0"/>
          <a:chOff x="0" y="0"/>
          <a:chExt cx="0" cy="0"/>
        </a:xfrm>
      </p:grpSpPr>
      <p:sp>
        <p:nvSpPr>
          <p:cNvPr id="151" name="Google Shape;151;ga6715654c2_0_963"/>
          <p:cNvSpPr>
            <a:spLocks noGrp="1"/>
          </p:cNvSpPr>
          <p:nvPr>
            <p:ph type="pic" idx="2"/>
          </p:nvPr>
        </p:nvSpPr>
        <p:spPr>
          <a:xfrm>
            <a:off x="4649933" y="1370013"/>
            <a:ext cx="4275900" cy="3197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2" name="Google Shape;152;ga6715654c2_0_963"/>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3" name="Google Shape;153;ga6715654c2_0_963"/>
          <p:cNvSpPr txBox="1">
            <a:spLocks noGrp="1"/>
          </p:cNvSpPr>
          <p:nvPr>
            <p:ph type="subTitle" idx="1"/>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54" name="Google Shape;154;ga6715654c2_0_963"/>
          <p:cNvSpPr txBox="1">
            <a:spLocks noGrp="1"/>
          </p:cNvSpPr>
          <p:nvPr>
            <p:ph type="body" idx="3"/>
          </p:nvPr>
        </p:nvSpPr>
        <p:spPr>
          <a:xfrm>
            <a:off x="176646" y="1369219"/>
            <a:ext cx="4317300" cy="3197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7"/>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176646" y="1369217"/>
            <a:ext cx="2811410" cy="319737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body" idx="2"/>
          </p:nvPr>
        </p:nvSpPr>
        <p:spPr>
          <a:xfrm>
            <a:off x="3180000" y="1369217"/>
            <a:ext cx="2783999"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Google Shape;43;p8"/>
          <p:cNvSpPr txBox="1">
            <a:spLocks noGrp="1"/>
          </p:cNvSpPr>
          <p:nvPr>
            <p:ph type="body" idx="3"/>
          </p:nvPr>
        </p:nvSpPr>
        <p:spPr>
          <a:xfrm>
            <a:off x="6155944" y="1369216"/>
            <a:ext cx="2783999" cy="319736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8"/>
          <p:cNvSpPr txBox="1">
            <a:spLocks noGrp="1"/>
          </p:cNvSpPr>
          <p:nvPr>
            <p:ph type="subTitle" idx="4"/>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46"/>
        <p:cNvGrpSpPr/>
        <p:nvPr/>
      </p:nvGrpSpPr>
      <p:grpSpPr>
        <a:xfrm>
          <a:off x="0" y="0"/>
          <a:ext cx="0" cy="0"/>
          <a:chOff x="0" y="0"/>
          <a:chExt cx="0" cy="0"/>
        </a:xfrm>
      </p:grpSpPr>
      <p:sp>
        <p:nvSpPr>
          <p:cNvPr id="47" name="Google Shape;47;p9"/>
          <p:cNvSpPr>
            <a:spLocks noGrp="1"/>
          </p:cNvSpPr>
          <p:nvPr>
            <p:ph type="pic" idx="2"/>
          </p:nvPr>
        </p:nvSpPr>
        <p:spPr>
          <a:xfrm>
            <a:off x="4649933" y="1370013"/>
            <a:ext cx="4275858" cy="31972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3"/>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60"/>
        <p:cNvGrpSpPr/>
        <p:nvPr/>
      </p:nvGrpSpPr>
      <p:grpSpPr>
        <a:xfrm>
          <a:off x="0" y="0"/>
          <a:ext cx="0" cy="0"/>
          <a:chOff x="0" y="0"/>
          <a:chExt cx="0" cy="0"/>
        </a:xfrm>
      </p:grpSpPr>
      <p:sp>
        <p:nvSpPr>
          <p:cNvPr id="61" name="Google Shape;61;ga6715654c2_2_9"/>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2" name="Google Shape;62;ga6715654c2_2_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ga6715654c2_2_9"/>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64"/>
        <p:cNvGrpSpPr/>
        <p:nvPr/>
      </p:nvGrpSpPr>
      <p:grpSpPr>
        <a:xfrm>
          <a:off x="0" y="0"/>
          <a:ext cx="0" cy="0"/>
          <a:chOff x="0" y="0"/>
          <a:chExt cx="0" cy="0"/>
        </a:xfrm>
      </p:grpSpPr>
      <p:sp>
        <p:nvSpPr>
          <p:cNvPr id="65" name="Google Shape;65;ga6715654c2_2_13"/>
          <p:cNvSpPr txBox="1">
            <a:spLocks noGrp="1"/>
          </p:cNvSpPr>
          <p:nvPr>
            <p:ph type="title"/>
          </p:nvPr>
        </p:nvSpPr>
        <p:spPr>
          <a:xfrm>
            <a:off x="2579077" y="216939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ga6715654c2_2_13"/>
          <p:cNvSpPr txBox="1">
            <a:spLocks noGrp="1"/>
          </p:cNvSpPr>
          <p:nvPr>
            <p:ph type="subTitle" idx="1"/>
          </p:nvPr>
        </p:nvSpPr>
        <p:spPr>
          <a:xfrm>
            <a:off x="2579076" y="262860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7"/>
        <p:cNvGrpSpPr/>
        <p:nvPr/>
      </p:nvGrpSpPr>
      <p:grpSpPr>
        <a:xfrm>
          <a:off x="0" y="0"/>
          <a:ext cx="0" cy="0"/>
          <a:chOff x="0" y="0"/>
          <a:chExt cx="0" cy="0"/>
        </a:xfrm>
      </p:grpSpPr>
      <p:sp>
        <p:nvSpPr>
          <p:cNvPr id="68" name="Google Shape;68;ga6715654c2_2_16"/>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ga6715654c2_2_16"/>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70"/>
        <p:cNvGrpSpPr/>
        <p:nvPr/>
      </p:nvGrpSpPr>
      <p:grpSpPr>
        <a:xfrm>
          <a:off x="0" y="0"/>
          <a:ext cx="0" cy="0"/>
          <a:chOff x="0" y="0"/>
          <a:chExt cx="0" cy="0"/>
        </a:xfrm>
      </p:grpSpPr>
      <p:sp>
        <p:nvSpPr>
          <p:cNvPr id="71" name="Google Shape;71;ga6715654c2_2_1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ga6715654c2_2_19"/>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3" name="Google Shape;73;ga6715654c2_2_19"/>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Google Shape;74;ga6715654c2_2_19"/>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5.png"/><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1.png"/><Relationship Id="rId5" Type="http://schemas.openxmlformats.org/officeDocument/2006/relationships/slideLayout" Target="../slideLayouts/slideLayout16.xml"/><Relationship Id="rId10" Type="http://schemas.openxmlformats.org/officeDocument/2006/relationships/image" Target="../media/image10.png"/><Relationship Id="rId4" Type="http://schemas.openxmlformats.org/officeDocument/2006/relationships/slideLayout" Target="../slideLayouts/slideLayout15.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p:nvPr/>
        </p:nvSpPr>
        <p:spPr>
          <a:xfrm>
            <a:off x="546242" y="816345"/>
            <a:ext cx="1656681" cy="35819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900"/>
              <a:buFont typeface="Arial"/>
              <a:buNone/>
            </a:pPr>
            <a:r>
              <a:rPr lang="fr-FR" sz="900" b="1" i="0" u="none" strike="noStrike" cap="none">
                <a:solidFill>
                  <a:srgbClr val="0E67AD"/>
                </a:solidFill>
                <a:latin typeface="Calibri"/>
                <a:ea typeface="Calibri"/>
                <a:cs typeface="Calibri"/>
                <a:sym typeface="Calibri"/>
              </a:rPr>
              <a:t>www.egi.eu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E67AD"/>
              </a:buClr>
              <a:buSzPts val="900"/>
              <a:buFont typeface="Arial"/>
              <a:buNone/>
            </a:pPr>
            <a:r>
              <a:rPr lang="fr-FR" sz="900" b="0" i="0" u="none" strike="noStrike" cap="none">
                <a:solidFill>
                  <a:srgbClr val="0E67AD"/>
                </a:solidFill>
                <a:latin typeface="Calibri"/>
                <a:ea typeface="Calibri"/>
                <a:cs typeface="Calibri"/>
                <a:sym typeface="Calibri"/>
              </a:rPr>
              <a:t>@EGI_eInfra</a:t>
            </a:r>
            <a:endParaRPr sz="1400" b="0" i="0" u="none" strike="noStrike" cap="none">
              <a:solidFill>
                <a:srgbClr val="000000"/>
              </a:solidFill>
              <a:latin typeface="Arial"/>
              <a:ea typeface="Arial"/>
              <a:cs typeface="Arial"/>
              <a:sym typeface="Arial"/>
            </a:endParaRPr>
          </a:p>
        </p:txBody>
      </p:sp>
      <p:sp>
        <p:nvSpPr>
          <p:cNvPr id="11" name="Google Shape;11;p2"/>
          <p:cNvSpPr txBox="1"/>
          <p:nvPr/>
        </p:nvSpPr>
        <p:spPr>
          <a:xfrm>
            <a:off x="723100" y="4558808"/>
            <a:ext cx="2173781" cy="309008"/>
          </a:xfrm>
          <a:prstGeom prst="rect">
            <a:avLst/>
          </a:prstGeom>
          <a:noFill/>
          <a:ln>
            <a:noFill/>
          </a:ln>
        </p:spPr>
        <p:txBody>
          <a:bodyPr spcFirstLastPara="1" wrap="square" lIns="90000" tIns="45700" rIns="91425" bIns="45700" anchor="ctr" anchorCtr="0">
            <a:noAutofit/>
          </a:bodyPr>
          <a:lstStyle/>
          <a:p>
            <a:pPr marL="0" marR="0" lvl="0" indent="0" algn="l" rtl="0">
              <a:lnSpc>
                <a:spcPct val="100000"/>
              </a:lnSpc>
              <a:spcBef>
                <a:spcPts val="0"/>
              </a:spcBef>
              <a:spcAft>
                <a:spcPts val="0"/>
              </a:spcAft>
              <a:buClr>
                <a:srgbClr val="0E67AD"/>
              </a:buClr>
              <a:buSzPts val="700"/>
              <a:buFont typeface="Arial"/>
              <a:buNone/>
            </a:pPr>
            <a:r>
              <a:rPr lang="fr-FR" sz="700" b="1" i="0" u="none" strike="noStrike" cap="none">
                <a:solidFill>
                  <a:srgbClr val="0E67AD"/>
                </a:solidFill>
                <a:latin typeface="Calibri"/>
                <a:ea typeface="Calibri"/>
                <a:cs typeface="Calibri"/>
                <a:sym typeface="Calibri"/>
              </a:rPr>
              <a:t>The work of the EGI Foundation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67AD"/>
              </a:buClr>
              <a:buSzPts val="700"/>
              <a:buFont typeface="Arial"/>
              <a:buNone/>
            </a:pPr>
            <a:r>
              <a:rPr lang="fr-FR" sz="700" b="0" i="1" u="none" strike="noStrike" cap="none">
                <a:solidFill>
                  <a:srgbClr val="0E67AD"/>
                </a:solidFill>
                <a:latin typeface="Calibri"/>
                <a:ea typeface="Calibri"/>
                <a:cs typeface="Calibri"/>
                <a:sym typeface="Calibri"/>
              </a:rPr>
              <a:t>is partly funded by the European Commission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67AD"/>
              </a:buClr>
              <a:buSzPts val="700"/>
              <a:buFont typeface="Arial"/>
              <a:buNone/>
            </a:pPr>
            <a:r>
              <a:rPr lang="fr-FR" sz="700" b="0" i="1" u="none" strike="noStrike" cap="none">
                <a:solidFill>
                  <a:srgbClr val="0E67AD"/>
                </a:solidFill>
                <a:latin typeface="Calibri"/>
                <a:ea typeface="Calibri"/>
                <a:cs typeface="Calibri"/>
                <a:sym typeface="Calibri"/>
              </a:rPr>
              <a:t>under H2020 Framework Programme</a:t>
            </a:r>
            <a:endParaRPr sz="1400" b="0" i="0" u="none" strike="noStrike" cap="none">
              <a:solidFill>
                <a:srgbClr val="000000"/>
              </a:solidFill>
              <a:latin typeface="Arial"/>
              <a:ea typeface="Arial"/>
              <a:cs typeface="Arial"/>
              <a:sym typeface="Arial"/>
            </a:endParaRPr>
          </a:p>
        </p:txBody>
      </p:sp>
      <p:pic>
        <p:nvPicPr>
          <p:cNvPr id="12" name="Google Shape;12;p2"/>
          <p:cNvPicPr preferRelativeResize="0"/>
          <p:nvPr/>
        </p:nvPicPr>
        <p:blipFill rotWithShape="1">
          <a:blip r:embed="rId4">
            <a:alphaModFix/>
          </a:blip>
          <a:srcRect/>
          <a:stretch/>
        </p:blipFill>
        <p:spPr>
          <a:xfrm>
            <a:off x="176761" y="4558808"/>
            <a:ext cx="471315" cy="309008"/>
          </a:xfrm>
          <a:prstGeom prst="rect">
            <a:avLst/>
          </a:prstGeom>
          <a:noFill/>
          <a:ln>
            <a:noFill/>
          </a:ln>
        </p:spPr>
      </p:pic>
      <p:pic>
        <p:nvPicPr>
          <p:cNvPr id="13" name="Google Shape;13;p2"/>
          <p:cNvPicPr preferRelativeResize="0"/>
          <p:nvPr/>
        </p:nvPicPr>
        <p:blipFill rotWithShape="1">
          <a:blip r:embed="rId5">
            <a:alphaModFix/>
          </a:blip>
          <a:srcRect/>
          <a:stretch/>
        </p:blipFill>
        <p:spPr>
          <a:xfrm>
            <a:off x="412418" y="1050147"/>
            <a:ext cx="133824" cy="118955"/>
          </a:xfrm>
          <a:prstGeom prst="rect">
            <a:avLst/>
          </a:prstGeom>
          <a:noFill/>
          <a:ln>
            <a:noFill/>
          </a:ln>
        </p:spPr>
      </p:pic>
      <p:pic>
        <p:nvPicPr>
          <p:cNvPr id="14" name="Google Shape;14;p2"/>
          <p:cNvPicPr preferRelativeResize="0"/>
          <p:nvPr/>
        </p:nvPicPr>
        <p:blipFill rotWithShape="1">
          <a:blip r:embed="rId6">
            <a:alphaModFix/>
          </a:blip>
          <a:srcRect/>
          <a:stretch/>
        </p:blipFill>
        <p:spPr>
          <a:xfrm>
            <a:off x="6360238" y="2080636"/>
            <a:ext cx="2136858" cy="1641441"/>
          </a:xfrm>
          <a:prstGeom prst="rect">
            <a:avLst/>
          </a:prstGeom>
          <a:noFill/>
          <a:ln>
            <a:noFill/>
          </a:ln>
        </p:spPr>
      </p:pic>
      <p:pic>
        <p:nvPicPr>
          <p:cNvPr id="15" name="Google Shape;15;p2"/>
          <p:cNvPicPr preferRelativeResize="0"/>
          <p:nvPr/>
        </p:nvPicPr>
        <p:blipFill rotWithShape="1">
          <a:blip r:embed="rId7">
            <a:alphaModFix/>
          </a:blip>
          <a:srcRect/>
          <a:stretch/>
        </p:blipFill>
        <p:spPr>
          <a:xfrm>
            <a:off x="432986" y="892073"/>
            <a:ext cx="113256" cy="118955"/>
          </a:xfrm>
          <a:prstGeom prst="rect">
            <a:avLst/>
          </a:prstGeom>
          <a:noFill/>
          <a:ln>
            <a:noFill/>
          </a:ln>
        </p:spPr>
      </p:pic>
      <p:sp>
        <p:nvSpPr>
          <p:cNvPr id="16" name="Google Shape;16;p2"/>
          <p:cNvSpPr txBox="1"/>
          <p:nvPr/>
        </p:nvSpPr>
        <p:spPr>
          <a:xfrm>
            <a:off x="2624575" y="53846"/>
            <a:ext cx="4091495" cy="443675"/>
          </a:xfrm>
          <a:prstGeom prst="rect">
            <a:avLst/>
          </a:prstGeom>
          <a:noFill/>
          <a:ln>
            <a:noFill/>
          </a:ln>
        </p:spPr>
        <p:txBody>
          <a:bodyPr spcFirstLastPara="1" wrap="square" lIns="90000" tIns="45700" rIns="91425" bIns="45700" anchor="ctr" anchorCtr="0">
            <a:noAutofit/>
          </a:bodyPr>
          <a:lstStyle/>
          <a:p>
            <a:pPr marL="0" marR="0" lvl="0" indent="0" algn="l" rtl="0">
              <a:lnSpc>
                <a:spcPct val="100000"/>
              </a:lnSpc>
              <a:spcBef>
                <a:spcPts val="0"/>
              </a:spcBef>
              <a:spcAft>
                <a:spcPts val="0"/>
              </a:spcAft>
              <a:buClr>
                <a:srgbClr val="0E67AD"/>
              </a:buClr>
              <a:buSzPts val="1800"/>
              <a:buFont typeface="Arial"/>
              <a:buNone/>
            </a:pPr>
            <a:r>
              <a:rPr lang="fr-FR" sz="1800" b="1" i="0" u="none" strike="noStrike" cap="none">
                <a:solidFill>
                  <a:srgbClr val="0E67AD"/>
                </a:solidFill>
                <a:latin typeface="Calibri"/>
                <a:ea typeface="Calibri"/>
                <a:cs typeface="Calibri"/>
                <a:sym typeface="Calibri"/>
              </a:rPr>
              <a:t>EGI: Advanced Computing for Research</a:t>
            </a:r>
            <a:endParaRPr sz="1800" b="1" i="0" u="none" strike="noStrike" cap="none">
              <a:solidFill>
                <a:srgbClr val="0E67AD"/>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txBox="1"/>
          <p:nvPr/>
        </p:nvSpPr>
        <p:spPr>
          <a:xfrm>
            <a:off x="6359778" y="4909725"/>
            <a:ext cx="980136" cy="156744"/>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0" i="0" u="none" strike="noStrike" cap="none">
                <a:solidFill>
                  <a:srgbClr val="0E67AD"/>
                </a:solidFill>
                <a:latin typeface="Calibri"/>
                <a:ea typeface="Calibri"/>
                <a:cs typeface="Calibri"/>
                <a:sym typeface="Calibri"/>
              </a:rPr>
              <a:t>@EGI_eInfra</a:t>
            </a:r>
            <a:endParaRPr sz="800" b="0" i="0" u="none" strike="noStrike" cap="none">
              <a:solidFill>
                <a:srgbClr val="0E67AD"/>
              </a:solidFill>
              <a:latin typeface="Calibri"/>
              <a:ea typeface="Calibri"/>
              <a:cs typeface="Calibri"/>
              <a:sym typeface="Calibri"/>
            </a:endParaRPr>
          </a:p>
        </p:txBody>
      </p:sp>
      <p:sp>
        <p:nvSpPr>
          <p:cNvPr id="24" name="Google Shape;24;p4"/>
          <p:cNvSpPr txBox="1"/>
          <p:nvPr/>
        </p:nvSpPr>
        <p:spPr>
          <a:xfrm>
            <a:off x="5481272" y="4909682"/>
            <a:ext cx="716899" cy="161981"/>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1" i="0" u="none" strike="noStrike" cap="none">
                <a:solidFill>
                  <a:srgbClr val="0E67AD"/>
                </a:solidFill>
                <a:latin typeface="Calibri"/>
                <a:ea typeface="Calibri"/>
                <a:cs typeface="Calibri"/>
                <a:sym typeface="Calibri"/>
              </a:rPr>
              <a:t>www.egi.eu</a:t>
            </a:r>
            <a:endParaRPr sz="800" b="0" i="0" u="none" strike="noStrike" cap="none">
              <a:solidFill>
                <a:srgbClr val="0E67AD"/>
              </a:solidFill>
              <a:latin typeface="Calibri"/>
              <a:ea typeface="Calibri"/>
              <a:cs typeface="Calibri"/>
              <a:sym typeface="Calibri"/>
            </a:endParaRPr>
          </a:p>
        </p:txBody>
      </p:sp>
      <p:cxnSp>
        <p:nvCxnSpPr>
          <p:cNvPr id="25" name="Google Shape;25;p4"/>
          <p:cNvCxnSpPr/>
          <p:nvPr/>
        </p:nvCxnSpPr>
        <p:spPr>
          <a:xfrm>
            <a:off x="6150117" y="4965272"/>
            <a:ext cx="0" cy="178228"/>
          </a:xfrm>
          <a:prstGeom prst="straightConnector1">
            <a:avLst/>
          </a:prstGeom>
          <a:noFill/>
          <a:ln w="9525" cap="flat" cmpd="sng">
            <a:solidFill>
              <a:schemeClr val="accent1"/>
            </a:solidFill>
            <a:prstDash val="solid"/>
            <a:miter lim="800000"/>
            <a:headEnd type="none" w="sm" len="sm"/>
            <a:tailEnd type="none" w="sm" len="sm"/>
          </a:ln>
        </p:spPr>
      </p:cxnSp>
      <p:pic>
        <p:nvPicPr>
          <p:cNvPr id="26" name="Google Shape;26;p4"/>
          <p:cNvPicPr preferRelativeResize="0"/>
          <p:nvPr/>
        </p:nvPicPr>
        <p:blipFill rotWithShape="1">
          <a:blip r:embed="rId7">
            <a:alphaModFix/>
          </a:blip>
          <a:srcRect/>
          <a:stretch/>
        </p:blipFill>
        <p:spPr>
          <a:xfrm>
            <a:off x="1552255" y="61362"/>
            <a:ext cx="523131" cy="402662"/>
          </a:xfrm>
          <a:prstGeom prst="rect">
            <a:avLst/>
          </a:prstGeom>
          <a:noFill/>
          <a:ln>
            <a:noFill/>
          </a:ln>
        </p:spPr>
      </p:pic>
      <p:sp>
        <p:nvSpPr>
          <p:cNvPr id="27" name="Google Shape;27;p4"/>
          <p:cNvSpPr txBox="1"/>
          <p:nvPr/>
        </p:nvSpPr>
        <p:spPr>
          <a:xfrm>
            <a:off x="7425809" y="4923184"/>
            <a:ext cx="895937"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1" i="0" u="none" strike="noStrike" cap="none" dirty="0" err="1">
                <a:solidFill>
                  <a:schemeClr val="lt1"/>
                </a:solidFill>
                <a:latin typeface="Calibri"/>
                <a:ea typeface="Calibri"/>
                <a:cs typeface="Calibri"/>
                <a:sym typeface="Calibri"/>
              </a:rPr>
              <a:t>Nov</a:t>
            </a:r>
            <a:r>
              <a:rPr lang="fr-FR" sz="900" b="1" i="0" u="none" strike="noStrike" cap="none" dirty="0">
                <a:solidFill>
                  <a:schemeClr val="lt1"/>
                </a:solidFill>
                <a:latin typeface="Calibri"/>
                <a:ea typeface="Calibri"/>
                <a:cs typeface="Calibri"/>
                <a:sym typeface="Calibri"/>
              </a:rPr>
              <a:t> 4th 2020</a:t>
            </a:r>
            <a:endParaRPr sz="900" b="1" i="0" u="none" strike="noStrike" cap="none" dirty="0">
              <a:solidFill>
                <a:schemeClr val="lt1"/>
              </a:solidFill>
              <a:latin typeface="Calibri"/>
              <a:ea typeface="Calibri"/>
              <a:cs typeface="Calibri"/>
              <a:sym typeface="Calibri"/>
            </a:endParaRPr>
          </a:p>
        </p:txBody>
      </p:sp>
      <p:sp>
        <p:nvSpPr>
          <p:cNvPr id="28" name="Google Shape;28;p4"/>
          <p:cNvSpPr txBox="1"/>
          <p:nvPr/>
        </p:nvSpPr>
        <p:spPr>
          <a:xfrm>
            <a:off x="8783491" y="4915226"/>
            <a:ext cx="38985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fr-FR" sz="900" b="1" i="0" u="none" strike="noStrike" cap="none">
                <a:solidFill>
                  <a:schemeClr val="lt1"/>
                </a:solidFill>
                <a:latin typeface="Calibri"/>
                <a:ea typeface="Calibri"/>
                <a:cs typeface="Calibri"/>
                <a:sym typeface="Calibri"/>
              </a:rPr>
              <a:t>‹#›</a:t>
            </a:fld>
            <a:endParaRPr sz="900" b="1" i="0" u="none" strike="noStrike" cap="none">
              <a:solidFill>
                <a:schemeClr val="lt1"/>
              </a:solidFill>
              <a:latin typeface="Calibri"/>
              <a:ea typeface="Calibri"/>
              <a:cs typeface="Calibri"/>
              <a:sym typeface="Calibri"/>
            </a:endParaRPr>
          </a:p>
        </p:txBody>
      </p:sp>
      <p:pic>
        <p:nvPicPr>
          <p:cNvPr id="29" name="Google Shape;29;p4"/>
          <p:cNvPicPr preferRelativeResize="0"/>
          <p:nvPr/>
        </p:nvPicPr>
        <p:blipFill rotWithShape="1">
          <a:blip r:embed="rId8">
            <a:alphaModFix/>
          </a:blip>
          <a:srcRect/>
          <a:stretch/>
        </p:blipFill>
        <p:spPr>
          <a:xfrm>
            <a:off x="6276638" y="4965272"/>
            <a:ext cx="119690" cy="106391"/>
          </a:xfrm>
          <a:prstGeom prst="rect">
            <a:avLst/>
          </a:prstGeom>
          <a:noFill/>
          <a:ln>
            <a:noFill/>
          </a:ln>
        </p:spPr>
      </p:pic>
      <p:pic>
        <p:nvPicPr>
          <p:cNvPr id="30" name="Google Shape;30;p4"/>
          <p:cNvPicPr preferRelativeResize="0"/>
          <p:nvPr/>
        </p:nvPicPr>
        <p:blipFill rotWithShape="1">
          <a:blip r:embed="rId9">
            <a:alphaModFix/>
          </a:blip>
          <a:srcRect/>
          <a:stretch/>
        </p:blipFill>
        <p:spPr>
          <a:xfrm>
            <a:off x="5429503" y="4965701"/>
            <a:ext cx="93380" cy="9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1"/>
        <p:cNvGrpSpPr/>
        <p:nvPr/>
      </p:nvGrpSpPr>
      <p:grpSpPr>
        <a:xfrm>
          <a:off x="0" y="0"/>
          <a:ext cx="0" cy="0"/>
          <a:chOff x="0" y="0"/>
          <a:chExt cx="0" cy="0"/>
        </a:xfrm>
      </p:grpSpPr>
      <p:sp>
        <p:nvSpPr>
          <p:cNvPr id="52" name="Google Shape;52;ga6715654c2_2_0"/>
          <p:cNvSpPr txBox="1"/>
          <p:nvPr/>
        </p:nvSpPr>
        <p:spPr>
          <a:xfrm>
            <a:off x="6359778" y="4909725"/>
            <a:ext cx="980136" cy="156744"/>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0" i="0" u="none" strike="noStrike" cap="none">
                <a:solidFill>
                  <a:srgbClr val="0E67AD"/>
                </a:solidFill>
                <a:latin typeface="Calibri"/>
                <a:ea typeface="Calibri"/>
                <a:cs typeface="Calibri"/>
                <a:sym typeface="Calibri"/>
              </a:rPr>
              <a:t>@EGI_eInfra</a:t>
            </a:r>
            <a:endParaRPr sz="800" b="0" i="0" u="none" strike="noStrike" cap="none">
              <a:solidFill>
                <a:srgbClr val="0E67AD"/>
              </a:solidFill>
              <a:latin typeface="Calibri"/>
              <a:ea typeface="Calibri"/>
              <a:cs typeface="Calibri"/>
              <a:sym typeface="Calibri"/>
            </a:endParaRPr>
          </a:p>
        </p:txBody>
      </p:sp>
      <p:sp>
        <p:nvSpPr>
          <p:cNvPr id="53" name="Google Shape;53;ga6715654c2_2_0"/>
          <p:cNvSpPr txBox="1"/>
          <p:nvPr/>
        </p:nvSpPr>
        <p:spPr>
          <a:xfrm>
            <a:off x="5481272" y="4909682"/>
            <a:ext cx="716899" cy="161981"/>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1" i="0" u="none" strike="noStrike" cap="none">
                <a:solidFill>
                  <a:srgbClr val="0E67AD"/>
                </a:solidFill>
                <a:latin typeface="Calibri"/>
                <a:ea typeface="Calibri"/>
                <a:cs typeface="Calibri"/>
                <a:sym typeface="Calibri"/>
              </a:rPr>
              <a:t>www.egi.eu</a:t>
            </a:r>
            <a:endParaRPr sz="800" b="0" i="0" u="none" strike="noStrike" cap="none">
              <a:solidFill>
                <a:srgbClr val="0E67AD"/>
              </a:solidFill>
              <a:latin typeface="Calibri"/>
              <a:ea typeface="Calibri"/>
              <a:cs typeface="Calibri"/>
              <a:sym typeface="Calibri"/>
            </a:endParaRPr>
          </a:p>
        </p:txBody>
      </p:sp>
      <p:cxnSp>
        <p:nvCxnSpPr>
          <p:cNvPr id="54" name="Google Shape;54;ga6715654c2_2_0"/>
          <p:cNvCxnSpPr/>
          <p:nvPr/>
        </p:nvCxnSpPr>
        <p:spPr>
          <a:xfrm>
            <a:off x="6150117" y="4965272"/>
            <a:ext cx="0" cy="178228"/>
          </a:xfrm>
          <a:prstGeom prst="straightConnector1">
            <a:avLst/>
          </a:prstGeom>
          <a:noFill/>
          <a:ln w="9525" cap="flat" cmpd="sng">
            <a:solidFill>
              <a:schemeClr val="accent1"/>
            </a:solidFill>
            <a:prstDash val="solid"/>
            <a:miter lim="800000"/>
            <a:headEnd type="none" w="sm" len="sm"/>
            <a:tailEnd type="none" w="sm" len="sm"/>
          </a:ln>
        </p:spPr>
      </p:cxnSp>
      <p:pic>
        <p:nvPicPr>
          <p:cNvPr id="55" name="Google Shape;55;ga6715654c2_2_0"/>
          <p:cNvPicPr preferRelativeResize="0"/>
          <p:nvPr/>
        </p:nvPicPr>
        <p:blipFill rotWithShape="1">
          <a:blip r:embed="rId9">
            <a:alphaModFix/>
          </a:blip>
          <a:srcRect/>
          <a:stretch/>
        </p:blipFill>
        <p:spPr>
          <a:xfrm>
            <a:off x="1552255" y="61362"/>
            <a:ext cx="523131" cy="402662"/>
          </a:xfrm>
          <a:prstGeom prst="rect">
            <a:avLst/>
          </a:prstGeom>
          <a:noFill/>
          <a:ln>
            <a:noFill/>
          </a:ln>
        </p:spPr>
      </p:pic>
      <p:sp>
        <p:nvSpPr>
          <p:cNvPr id="56" name="Google Shape;56;ga6715654c2_2_0"/>
          <p:cNvSpPr txBox="1"/>
          <p:nvPr/>
        </p:nvSpPr>
        <p:spPr>
          <a:xfrm>
            <a:off x="7425809" y="4923184"/>
            <a:ext cx="745717"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i="0" u="none" strike="noStrike" cap="none" dirty="0">
                <a:solidFill>
                  <a:schemeClr val="lt1"/>
                </a:solidFill>
                <a:latin typeface="Calibri"/>
                <a:ea typeface="Calibri"/>
                <a:cs typeface="Calibri"/>
                <a:sym typeface="Calibri"/>
              </a:rPr>
              <a:t>4 </a:t>
            </a:r>
            <a:r>
              <a:rPr lang="fr-FR" sz="900" b="1" i="0" u="none" strike="noStrike" cap="none" dirty="0" err="1">
                <a:solidFill>
                  <a:schemeClr val="lt1"/>
                </a:solidFill>
                <a:latin typeface="Calibri"/>
                <a:ea typeface="Calibri"/>
                <a:cs typeface="Calibri"/>
                <a:sym typeface="Calibri"/>
              </a:rPr>
              <a:t>Nov</a:t>
            </a:r>
            <a:r>
              <a:rPr lang="fr-FR" sz="900" b="1" i="0" u="none" strike="noStrike" cap="none" dirty="0">
                <a:solidFill>
                  <a:schemeClr val="lt1"/>
                </a:solidFill>
                <a:latin typeface="Calibri"/>
                <a:ea typeface="Calibri"/>
                <a:cs typeface="Calibri"/>
                <a:sym typeface="Calibri"/>
              </a:rPr>
              <a:t> 2020</a:t>
            </a:r>
            <a:endParaRPr sz="900" b="1" i="0" dirty="0">
              <a:solidFill>
                <a:schemeClr val="lt1"/>
              </a:solidFill>
              <a:latin typeface="Calibri"/>
              <a:ea typeface="Calibri"/>
              <a:cs typeface="Calibri"/>
              <a:sym typeface="Calibri"/>
            </a:endParaRPr>
          </a:p>
        </p:txBody>
      </p:sp>
      <p:sp>
        <p:nvSpPr>
          <p:cNvPr id="57" name="Google Shape;57;ga6715654c2_2_0"/>
          <p:cNvSpPr txBox="1"/>
          <p:nvPr/>
        </p:nvSpPr>
        <p:spPr>
          <a:xfrm>
            <a:off x="8783491" y="4915226"/>
            <a:ext cx="38985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fr-FR" sz="900" b="1" i="0">
                <a:solidFill>
                  <a:schemeClr val="lt1"/>
                </a:solidFill>
                <a:latin typeface="Calibri"/>
                <a:ea typeface="Calibri"/>
                <a:cs typeface="Calibri"/>
                <a:sym typeface="Calibri"/>
              </a:rPr>
              <a:t>‹#›</a:t>
            </a:fld>
            <a:endParaRPr sz="900" b="1" i="0">
              <a:solidFill>
                <a:schemeClr val="lt1"/>
              </a:solidFill>
              <a:latin typeface="Calibri"/>
              <a:ea typeface="Calibri"/>
              <a:cs typeface="Calibri"/>
              <a:sym typeface="Calibri"/>
            </a:endParaRPr>
          </a:p>
        </p:txBody>
      </p:sp>
      <p:pic>
        <p:nvPicPr>
          <p:cNvPr id="58" name="Google Shape;58;ga6715654c2_2_0"/>
          <p:cNvPicPr preferRelativeResize="0"/>
          <p:nvPr/>
        </p:nvPicPr>
        <p:blipFill rotWithShape="1">
          <a:blip r:embed="rId10">
            <a:alphaModFix/>
          </a:blip>
          <a:srcRect/>
          <a:stretch/>
        </p:blipFill>
        <p:spPr>
          <a:xfrm>
            <a:off x="6276638" y="4965272"/>
            <a:ext cx="119690" cy="106391"/>
          </a:xfrm>
          <a:prstGeom prst="rect">
            <a:avLst/>
          </a:prstGeom>
          <a:noFill/>
          <a:ln>
            <a:noFill/>
          </a:ln>
        </p:spPr>
      </p:pic>
      <p:pic>
        <p:nvPicPr>
          <p:cNvPr id="59" name="Google Shape;59;ga6715654c2_2_0"/>
          <p:cNvPicPr preferRelativeResize="0"/>
          <p:nvPr/>
        </p:nvPicPr>
        <p:blipFill rotWithShape="1">
          <a:blip r:embed="rId11">
            <a:alphaModFix/>
          </a:blip>
          <a:srcRect/>
          <a:stretch/>
        </p:blipFill>
        <p:spPr>
          <a:xfrm>
            <a:off x="5429503" y="4965701"/>
            <a:ext cx="93380" cy="9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86"/>
        <p:cNvGrpSpPr/>
        <p:nvPr/>
      </p:nvGrpSpPr>
      <p:grpSpPr>
        <a:xfrm>
          <a:off x="0" y="0"/>
          <a:ext cx="0" cy="0"/>
          <a:chOff x="0" y="0"/>
          <a:chExt cx="0" cy="0"/>
        </a:xfrm>
      </p:grpSpPr>
      <p:sp>
        <p:nvSpPr>
          <p:cNvPr id="87" name="Google Shape;87;ga6715654c2_0_852"/>
          <p:cNvSpPr txBox="1"/>
          <p:nvPr/>
        </p:nvSpPr>
        <p:spPr>
          <a:xfrm>
            <a:off x="6359778" y="4914920"/>
            <a:ext cx="980100" cy="1566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600"/>
              <a:buFont typeface="Arial"/>
              <a:buNone/>
            </a:pPr>
            <a:r>
              <a:rPr lang="fr-FR" sz="600" b="0" i="0">
                <a:solidFill>
                  <a:srgbClr val="0E67AD"/>
                </a:solidFill>
                <a:latin typeface="Open Sans"/>
                <a:ea typeface="Open Sans"/>
                <a:cs typeface="Open Sans"/>
                <a:sym typeface="Open Sans"/>
              </a:rPr>
              <a:t>@EGI_eInfra</a:t>
            </a:r>
            <a:endParaRPr sz="600" b="0" i="0">
              <a:solidFill>
                <a:srgbClr val="0E67AD"/>
              </a:solidFill>
              <a:latin typeface="Open Sans"/>
              <a:ea typeface="Open Sans"/>
              <a:cs typeface="Open Sans"/>
              <a:sym typeface="Open Sans"/>
            </a:endParaRPr>
          </a:p>
        </p:txBody>
      </p:sp>
      <p:sp>
        <p:nvSpPr>
          <p:cNvPr id="88" name="Google Shape;88;ga6715654c2_0_852"/>
          <p:cNvSpPr txBox="1"/>
          <p:nvPr/>
        </p:nvSpPr>
        <p:spPr>
          <a:xfrm>
            <a:off x="5550052" y="4914919"/>
            <a:ext cx="642300" cy="1671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600"/>
              <a:buFont typeface="Arial"/>
              <a:buNone/>
            </a:pPr>
            <a:r>
              <a:rPr lang="fr-FR" sz="600" b="1" i="0">
                <a:solidFill>
                  <a:srgbClr val="0E67AD"/>
                </a:solidFill>
                <a:latin typeface="Open Sans"/>
                <a:ea typeface="Open Sans"/>
                <a:cs typeface="Open Sans"/>
                <a:sym typeface="Open Sans"/>
              </a:rPr>
              <a:t>www.egi.eu</a:t>
            </a:r>
            <a:endParaRPr sz="600" b="0" i="0">
              <a:solidFill>
                <a:srgbClr val="0E67AD"/>
              </a:solidFill>
              <a:latin typeface="Open Sans"/>
              <a:ea typeface="Open Sans"/>
              <a:cs typeface="Open Sans"/>
              <a:sym typeface="Open Sans"/>
            </a:endParaRPr>
          </a:p>
        </p:txBody>
      </p:sp>
      <p:cxnSp>
        <p:nvCxnSpPr>
          <p:cNvPr id="89" name="Google Shape;89;ga6715654c2_0_852"/>
          <p:cNvCxnSpPr/>
          <p:nvPr/>
        </p:nvCxnSpPr>
        <p:spPr>
          <a:xfrm>
            <a:off x="6150117" y="4965272"/>
            <a:ext cx="0" cy="178200"/>
          </a:xfrm>
          <a:prstGeom prst="straightConnector1">
            <a:avLst/>
          </a:prstGeom>
          <a:noFill/>
          <a:ln w="9525" cap="flat" cmpd="sng">
            <a:solidFill>
              <a:schemeClr val="accent1"/>
            </a:solidFill>
            <a:prstDash val="solid"/>
            <a:miter lim="800000"/>
            <a:headEnd type="none" w="sm" len="sm"/>
            <a:tailEnd type="none" w="sm" len="sm"/>
          </a:ln>
        </p:spPr>
      </p:cxnSp>
      <p:pic>
        <p:nvPicPr>
          <p:cNvPr id="90" name="Google Shape;90;ga6715654c2_0_852"/>
          <p:cNvPicPr preferRelativeResize="0"/>
          <p:nvPr/>
        </p:nvPicPr>
        <p:blipFill rotWithShape="1">
          <a:blip r:embed="rId9">
            <a:alphaModFix/>
          </a:blip>
          <a:srcRect/>
          <a:stretch/>
        </p:blipFill>
        <p:spPr>
          <a:xfrm>
            <a:off x="1552255" y="61362"/>
            <a:ext cx="523131" cy="402662"/>
          </a:xfrm>
          <a:prstGeom prst="rect">
            <a:avLst/>
          </a:prstGeom>
          <a:noFill/>
          <a:ln>
            <a:noFill/>
          </a:ln>
        </p:spPr>
      </p:pic>
      <p:sp>
        <p:nvSpPr>
          <p:cNvPr id="91" name="Google Shape;91;ga6715654c2_0_852"/>
          <p:cNvSpPr txBox="1"/>
          <p:nvPr/>
        </p:nvSpPr>
        <p:spPr>
          <a:xfrm>
            <a:off x="7425808" y="4923184"/>
            <a:ext cx="761613"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800" b="1" i="0" dirty="0">
                <a:solidFill>
                  <a:schemeClr val="lt1"/>
                </a:solidFill>
                <a:latin typeface="Open Sans"/>
                <a:ea typeface="Open Sans"/>
                <a:cs typeface="Open Sans"/>
                <a:sym typeface="Open Sans"/>
              </a:rPr>
              <a:t>4 </a:t>
            </a:r>
            <a:r>
              <a:rPr lang="fr-FR" sz="800" b="1" i="0" dirty="0" err="1">
                <a:solidFill>
                  <a:schemeClr val="lt1"/>
                </a:solidFill>
                <a:latin typeface="Open Sans"/>
                <a:ea typeface="Open Sans"/>
                <a:cs typeface="Open Sans"/>
                <a:sym typeface="Open Sans"/>
              </a:rPr>
              <a:t>Nov</a:t>
            </a:r>
            <a:r>
              <a:rPr lang="fr-FR" sz="800" b="1" i="0" dirty="0">
                <a:solidFill>
                  <a:schemeClr val="lt1"/>
                </a:solidFill>
                <a:latin typeface="Open Sans"/>
                <a:ea typeface="Open Sans"/>
                <a:cs typeface="Open Sans"/>
                <a:sym typeface="Open Sans"/>
              </a:rPr>
              <a:t> 2020</a:t>
            </a:r>
            <a:endParaRPr sz="1050" b="1" i="0" dirty="0">
              <a:solidFill>
                <a:schemeClr val="lt1"/>
              </a:solidFill>
              <a:latin typeface="Open Sans"/>
              <a:ea typeface="Open Sans"/>
              <a:cs typeface="Open Sans"/>
              <a:sym typeface="Open Sans"/>
            </a:endParaRPr>
          </a:p>
        </p:txBody>
      </p:sp>
      <p:sp>
        <p:nvSpPr>
          <p:cNvPr id="92" name="Google Shape;92;ga6715654c2_0_852"/>
          <p:cNvSpPr txBox="1"/>
          <p:nvPr/>
        </p:nvSpPr>
        <p:spPr>
          <a:xfrm>
            <a:off x="8783491" y="4915226"/>
            <a:ext cx="3882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fr-FR" sz="800" b="1" i="0">
                <a:solidFill>
                  <a:schemeClr val="lt1"/>
                </a:solidFill>
                <a:latin typeface="Open Sans"/>
                <a:ea typeface="Open Sans"/>
                <a:cs typeface="Open Sans"/>
                <a:sym typeface="Open Sans"/>
              </a:rPr>
              <a:t>‹#›</a:t>
            </a:fld>
            <a:endParaRPr sz="1050" b="1" i="0">
              <a:solidFill>
                <a:schemeClr val="lt1"/>
              </a:solidFill>
              <a:latin typeface="Open Sans"/>
              <a:ea typeface="Open Sans"/>
              <a:cs typeface="Open Sans"/>
              <a:sym typeface="Open Sans"/>
            </a:endParaRPr>
          </a:p>
        </p:txBody>
      </p:sp>
      <p:pic>
        <p:nvPicPr>
          <p:cNvPr id="93" name="Google Shape;93;ga6715654c2_0_852"/>
          <p:cNvPicPr preferRelativeResize="0"/>
          <p:nvPr/>
        </p:nvPicPr>
        <p:blipFill rotWithShape="1">
          <a:blip r:embed="rId10">
            <a:alphaModFix/>
          </a:blip>
          <a:srcRect/>
          <a:stretch/>
        </p:blipFill>
        <p:spPr>
          <a:xfrm>
            <a:off x="6276638" y="4965272"/>
            <a:ext cx="119690" cy="106391"/>
          </a:xfrm>
          <a:prstGeom prst="rect">
            <a:avLst/>
          </a:prstGeom>
          <a:noFill/>
          <a:ln>
            <a:noFill/>
          </a:ln>
        </p:spPr>
      </p:pic>
      <p:pic>
        <p:nvPicPr>
          <p:cNvPr id="94" name="Google Shape;94;ga6715654c2_0_852"/>
          <p:cNvPicPr preferRelativeResize="0"/>
          <p:nvPr/>
        </p:nvPicPr>
        <p:blipFill rotWithShape="1">
          <a:blip r:embed="rId11">
            <a:alphaModFix/>
          </a:blip>
          <a:srcRect/>
          <a:stretch/>
        </p:blipFill>
        <p:spPr>
          <a:xfrm>
            <a:off x="5460673" y="4965701"/>
            <a:ext cx="93380" cy="9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20"/>
        <p:cNvGrpSpPr/>
        <p:nvPr/>
      </p:nvGrpSpPr>
      <p:grpSpPr>
        <a:xfrm>
          <a:off x="0" y="0"/>
          <a:ext cx="0" cy="0"/>
          <a:chOff x="0" y="0"/>
          <a:chExt cx="0" cy="0"/>
        </a:xfrm>
      </p:grpSpPr>
      <p:sp>
        <p:nvSpPr>
          <p:cNvPr id="121" name="Google Shape;121;ga6715654c2_0_933"/>
          <p:cNvSpPr txBox="1"/>
          <p:nvPr/>
        </p:nvSpPr>
        <p:spPr>
          <a:xfrm>
            <a:off x="6359778" y="4909725"/>
            <a:ext cx="980100" cy="1566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0" i="0" u="none" strike="noStrike" cap="none">
                <a:solidFill>
                  <a:srgbClr val="0E67AD"/>
                </a:solidFill>
                <a:latin typeface="Calibri"/>
                <a:ea typeface="Calibri"/>
                <a:cs typeface="Calibri"/>
                <a:sym typeface="Calibri"/>
              </a:rPr>
              <a:t>@EGI_eInfra</a:t>
            </a:r>
            <a:endParaRPr sz="800" b="0" i="0" u="none" strike="noStrike" cap="none">
              <a:solidFill>
                <a:srgbClr val="0E67AD"/>
              </a:solidFill>
              <a:latin typeface="Calibri"/>
              <a:ea typeface="Calibri"/>
              <a:cs typeface="Calibri"/>
              <a:sym typeface="Calibri"/>
            </a:endParaRPr>
          </a:p>
        </p:txBody>
      </p:sp>
      <p:sp>
        <p:nvSpPr>
          <p:cNvPr id="122" name="Google Shape;122;ga6715654c2_0_933"/>
          <p:cNvSpPr txBox="1"/>
          <p:nvPr/>
        </p:nvSpPr>
        <p:spPr>
          <a:xfrm>
            <a:off x="5481272" y="4909682"/>
            <a:ext cx="717000" cy="1620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1" i="0" u="none" strike="noStrike" cap="none">
                <a:solidFill>
                  <a:srgbClr val="0E67AD"/>
                </a:solidFill>
                <a:latin typeface="Calibri"/>
                <a:ea typeface="Calibri"/>
                <a:cs typeface="Calibri"/>
                <a:sym typeface="Calibri"/>
              </a:rPr>
              <a:t>www.egi.eu</a:t>
            </a:r>
            <a:endParaRPr sz="800" b="0" i="0" u="none" strike="noStrike" cap="none">
              <a:solidFill>
                <a:srgbClr val="0E67AD"/>
              </a:solidFill>
              <a:latin typeface="Calibri"/>
              <a:ea typeface="Calibri"/>
              <a:cs typeface="Calibri"/>
              <a:sym typeface="Calibri"/>
            </a:endParaRPr>
          </a:p>
        </p:txBody>
      </p:sp>
      <p:cxnSp>
        <p:nvCxnSpPr>
          <p:cNvPr id="123" name="Google Shape;123;ga6715654c2_0_933"/>
          <p:cNvCxnSpPr/>
          <p:nvPr/>
        </p:nvCxnSpPr>
        <p:spPr>
          <a:xfrm>
            <a:off x="6150117" y="4965272"/>
            <a:ext cx="0" cy="178200"/>
          </a:xfrm>
          <a:prstGeom prst="straightConnector1">
            <a:avLst/>
          </a:prstGeom>
          <a:noFill/>
          <a:ln w="9525" cap="flat" cmpd="sng">
            <a:solidFill>
              <a:schemeClr val="accent1"/>
            </a:solidFill>
            <a:prstDash val="solid"/>
            <a:miter lim="800000"/>
            <a:headEnd type="none" w="sm" len="sm"/>
            <a:tailEnd type="none" w="sm" len="sm"/>
          </a:ln>
        </p:spPr>
      </p:cxnSp>
      <p:pic>
        <p:nvPicPr>
          <p:cNvPr id="124" name="Google Shape;124;ga6715654c2_0_933"/>
          <p:cNvPicPr preferRelativeResize="0"/>
          <p:nvPr/>
        </p:nvPicPr>
        <p:blipFill rotWithShape="1">
          <a:blip r:embed="rId9">
            <a:alphaModFix/>
          </a:blip>
          <a:srcRect/>
          <a:stretch/>
        </p:blipFill>
        <p:spPr>
          <a:xfrm>
            <a:off x="1552255" y="61362"/>
            <a:ext cx="523131" cy="402662"/>
          </a:xfrm>
          <a:prstGeom prst="rect">
            <a:avLst/>
          </a:prstGeom>
          <a:noFill/>
          <a:ln>
            <a:noFill/>
          </a:ln>
        </p:spPr>
      </p:pic>
      <p:sp>
        <p:nvSpPr>
          <p:cNvPr id="125" name="Google Shape;125;ga6715654c2_0_933"/>
          <p:cNvSpPr txBox="1"/>
          <p:nvPr/>
        </p:nvSpPr>
        <p:spPr>
          <a:xfrm>
            <a:off x="7425809" y="4923184"/>
            <a:ext cx="7458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i="0" u="none" strike="noStrike" cap="none" dirty="0">
                <a:solidFill>
                  <a:schemeClr val="lt1"/>
                </a:solidFill>
                <a:latin typeface="Calibri"/>
                <a:ea typeface="Calibri"/>
                <a:cs typeface="Calibri"/>
                <a:sym typeface="Calibri"/>
              </a:rPr>
              <a:t>4 </a:t>
            </a:r>
            <a:r>
              <a:rPr lang="fr-FR" sz="900" b="1" i="0" u="none" strike="noStrike" cap="none" dirty="0" err="1">
                <a:solidFill>
                  <a:schemeClr val="lt1"/>
                </a:solidFill>
                <a:latin typeface="Calibri"/>
                <a:ea typeface="Calibri"/>
                <a:cs typeface="Calibri"/>
                <a:sym typeface="Calibri"/>
              </a:rPr>
              <a:t>Nov</a:t>
            </a:r>
            <a:r>
              <a:rPr lang="fr-FR" sz="900" b="1" i="0" u="none" strike="noStrike" cap="none" dirty="0">
                <a:solidFill>
                  <a:schemeClr val="lt1"/>
                </a:solidFill>
                <a:latin typeface="Calibri"/>
                <a:ea typeface="Calibri"/>
                <a:cs typeface="Calibri"/>
                <a:sym typeface="Calibri"/>
              </a:rPr>
              <a:t> 2020</a:t>
            </a:r>
            <a:endParaRPr sz="900" b="1" i="0" dirty="0">
              <a:solidFill>
                <a:schemeClr val="lt1"/>
              </a:solidFill>
              <a:latin typeface="Calibri"/>
              <a:ea typeface="Calibri"/>
              <a:cs typeface="Calibri"/>
              <a:sym typeface="Calibri"/>
            </a:endParaRPr>
          </a:p>
        </p:txBody>
      </p:sp>
      <p:sp>
        <p:nvSpPr>
          <p:cNvPr id="126" name="Google Shape;126;ga6715654c2_0_933"/>
          <p:cNvSpPr txBox="1"/>
          <p:nvPr/>
        </p:nvSpPr>
        <p:spPr>
          <a:xfrm>
            <a:off x="8783491" y="4915226"/>
            <a:ext cx="3900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fr-FR" sz="900" b="1" i="0">
                <a:solidFill>
                  <a:schemeClr val="lt1"/>
                </a:solidFill>
                <a:latin typeface="Calibri"/>
                <a:ea typeface="Calibri"/>
                <a:cs typeface="Calibri"/>
                <a:sym typeface="Calibri"/>
              </a:rPr>
              <a:t>‹#›</a:t>
            </a:fld>
            <a:endParaRPr sz="900" b="1" i="0">
              <a:solidFill>
                <a:schemeClr val="lt1"/>
              </a:solidFill>
              <a:latin typeface="Calibri"/>
              <a:ea typeface="Calibri"/>
              <a:cs typeface="Calibri"/>
              <a:sym typeface="Calibri"/>
            </a:endParaRPr>
          </a:p>
        </p:txBody>
      </p:sp>
      <p:pic>
        <p:nvPicPr>
          <p:cNvPr id="127" name="Google Shape;127;ga6715654c2_0_933"/>
          <p:cNvPicPr preferRelativeResize="0"/>
          <p:nvPr/>
        </p:nvPicPr>
        <p:blipFill rotWithShape="1">
          <a:blip r:embed="rId10">
            <a:alphaModFix/>
          </a:blip>
          <a:srcRect/>
          <a:stretch/>
        </p:blipFill>
        <p:spPr>
          <a:xfrm>
            <a:off x="6276638" y="4965272"/>
            <a:ext cx="119690" cy="106391"/>
          </a:xfrm>
          <a:prstGeom prst="rect">
            <a:avLst/>
          </a:prstGeom>
          <a:noFill/>
          <a:ln>
            <a:noFill/>
          </a:ln>
        </p:spPr>
      </p:pic>
      <p:pic>
        <p:nvPicPr>
          <p:cNvPr id="128" name="Google Shape;128;ga6715654c2_0_933"/>
          <p:cNvPicPr preferRelativeResize="0"/>
          <p:nvPr/>
        </p:nvPicPr>
        <p:blipFill rotWithShape="1">
          <a:blip r:embed="rId11">
            <a:alphaModFix/>
          </a:blip>
          <a:srcRect/>
          <a:stretch/>
        </p:blipFill>
        <p:spPr>
          <a:xfrm>
            <a:off x="5429503" y="4965701"/>
            <a:ext cx="93380" cy="9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ims.egi.eu/display/IMS/Change+management+policy"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ims.egi.eu/display/IMS/SPM1+Add%2C+Change%2C+Retire+a+service+in+the+service+portfoli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18" Type="http://schemas.openxmlformats.org/officeDocument/2006/relationships/image" Target="../media/image43.jpg"/><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jpg"/><Relationship Id="rId2" Type="http://schemas.openxmlformats.org/officeDocument/2006/relationships/notesSlide" Target="../notesSlides/notesSlide18.xml"/><Relationship Id="rId16" Type="http://schemas.openxmlformats.org/officeDocument/2006/relationships/image" Target="../media/image41.jpg"/><Relationship Id="rId20"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g"/><Relationship Id="rId15" Type="http://schemas.openxmlformats.org/officeDocument/2006/relationships/image" Target="../media/image40.jpg"/><Relationship Id="rId10" Type="http://schemas.openxmlformats.org/officeDocument/2006/relationships/image" Target="../media/image35.jpg"/><Relationship Id="rId19" Type="http://schemas.openxmlformats.org/officeDocument/2006/relationships/image" Target="../media/image44.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3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jpg"/><Relationship Id="rId12" Type="http://schemas.openxmlformats.org/officeDocument/2006/relationships/image" Target="../media/image55.jp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notesSlide" Target="../notesSlides/notesSlide21.xml"/><Relationship Id="rId16" Type="http://schemas.openxmlformats.org/officeDocument/2006/relationships/image" Target="../media/image59.gif"/><Relationship Id="rId20" Type="http://schemas.openxmlformats.org/officeDocument/2006/relationships/image" Target="../media/image63.png"/><Relationship Id="rId1" Type="http://schemas.openxmlformats.org/officeDocument/2006/relationships/slideLayout" Target="../slideLayouts/slideLayout8.xml"/><Relationship Id="rId6" Type="http://schemas.openxmlformats.org/officeDocument/2006/relationships/image" Target="../media/image49.jpg"/><Relationship Id="rId11" Type="http://schemas.openxmlformats.org/officeDocument/2006/relationships/image" Target="../media/image54.jpg"/><Relationship Id="rId24" Type="http://schemas.openxmlformats.org/officeDocument/2006/relationships/image" Target="../media/image67.jpg"/><Relationship Id="rId5" Type="http://schemas.openxmlformats.org/officeDocument/2006/relationships/image" Target="../media/image48.png"/><Relationship Id="rId15" Type="http://schemas.openxmlformats.org/officeDocument/2006/relationships/image" Target="../media/image58.jpg"/><Relationship Id="rId23" Type="http://schemas.openxmlformats.org/officeDocument/2006/relationships/image" Target="../media/image66.gif"/><Relationship Id="rId10" Type="http://schemas.openxmlformats.org/officeDocument/2006/relationships/image" Target="../media/image53.gif"/><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6.jpg"/><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atahub.egi.eu/"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notebooks.egi.eu"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subTitle" idx="1"/>
          </p:nvPr>
        </p:nvSpPr>
        <p:spPr>
          <a:xfrm>
            <a:off x="329919" y="2795609"/>
            <a:ext cx="4543800" cy="4800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2700"/>
              <a:buNone/>
            </a:pPr>
            <a:endParaRPr/>
          </a:p>
        </p:txBody>
      </p:sp>
      <p:sp>
        <p:nvSpPr>
          <p:cNvPr id="160" name="Google Shape;160;p1"/>
          <p:cNvSpPr txBox="1">
            <a:spLocks noGrp="1"/>
          </p:cNvSpPr>
          <p:nvPr>
            <p:ph type="title"/>
          </p:nvPr>
        </p:nvSpPr>
        <p:spPr>
          <a:xfrm>
            <a:off x="329919" y="1948714"/>
            <a:ext cx="4815417" cy="52168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3000"/>
              <a:buFont typeface="Calibri"/>
              <a:buNone/>
            </a:pPr>
            <a:r>
              <a:rPr lang="fr-FR"/>
              <a:t>EGI SMS, SPM process and current service offer</a:t>
            </a:r>
            <a:endParaRPr/>
          </a:p>
        </p:txBody>
      </p:sp>
      <p:sp>
        <p:nvSpPr>
          <p:cNvPr id="161" name="Google Shape;161;p1"/>
          <p:cNvSpPr txBox="1">
            <a:spLocks noGrp="1"/>
          </p:cNvSpPr>
          <p:nvPr>
            <p:ph type="body" idx="2"/>
          </p:nvPr>
        </p:nvSpPr>
        <p:spPr>
          <a:xfrm>
            <a:off x="354624" y="3636200"/>
            <a:ext cx="21258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200"/>
              <a:buNone/>
            </a:pPr>
            <a:r>
              <a:rPr lang="fr-FR"/>
              <a:t>Strategy and Innovation Officer</a:t>
            </a:r>
            <a:endParaRPr/>
          </a:p>
        </p:txBody>
      </p:sp>
      <p:sp>
        <p:nvSpPr>
          <p:cNvPr id="162" name="Google Shape;162;p1"/>
          <p:cNvSpPr txBox="1">
            <a:spLocks noGrp="1"/>
          </p:cNvSpPr>
          <p:nvPr>
            <p:ph type="body" idx="3"/>
          </p:nvPr>
        </p:nvSpPr>
        <p:spPr>
          <a:xfrm>
            <a:off x="354624" y="3353550"/>
            <a:ext cx="22062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fr-FR"/>
              <a:t>Matti Heikkurinen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a6715654c2_0_837"/>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IMS: ISO Certifications</a:t>
            </a:r>
            <a:endParaRPr/>
          </a:p>
        </p:txBody>
      </p:sp>
      <p:sp>
        <p:nvSpPr>
          <p:cNvPr id="304" name="Google Shape;304;ga6715654c2_0_837"/>
          <p:cNvSpPr txBox="1"/>
          <p:nvPr/>
        </p:nvSpPr>
        <p:spPr>
          <a:xfrm>
            <a:off x="1493658" y="1006079"/>
            <a:ext cx="6318600" cy="3588300"/>
          </a:xfrm>
          <a:prstGeom prst="rect">
            <a:avLst/>
          </a:prstGeom>
          <a:noFill/>
          <a:ln>
            <a:noFill/>
          </a:ln>
        </p:spPr>
        <p:txBody>
          <a:bodyPr spcFirstLastPara="1" wrap="square" lIns="91425" tIns="45700" rIns="91425" bIns="45700" anchor="t" anchorCtr="0">
            <a:noAutofit/>
          </a:bodyPr>
          <a:lstStyle/>
          <a:p>
            <a:pPr marL="685800" marR="0" lvl="2" indent="0" algn="l" rtl="0">
              <a:lnSpc>
                <a:spcPct val="90000"/>
              </a:lnSpc>
              <a:spcBef>
                <a:spcPts val="0"/>
              </a:spcBef>
              <a:spcAft>
                <a:spcPts val="0"/>
              </a:spcAft>
              <a:buClr>
                <a:schemeClr val="dk1"/>
              </a:buClr>
              <a:buSzPts val="1050"/>
              <a:buFont typeface="Arial"/>
              <a:buNone/>
            </a:pPr>
            <a:endParaRPr sz="1050" b="1" i="0" u="none" strike="noStrike" cap="none">
              <a:solidFill>
                <a:schemeClr val="dk1"/>
              </a:solidFill>
              <a:latin typeface="Calibri"/>
              <a:ea typeface="Calibri"/>
              <a:cs typeface="Calibri"/>
              <a:sym typeface="Calibri"/>
            </a:endParaRPr>
          </a:p>
          <a:p>
            <a:pPr marL="171450" marR="0" lvl="0" indent="-85725" algn="l" rtl="0">
              <a:lnSpc>
                <a:spcPct val="90000"/>
              </a:lnSpc>
              <a:spcBef>
                <a:spcPts val="75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305" name="Google Shape;305;ga6715654c2_0_837"/>
          <p:cNvSpPr txBox="1"/>
          <p:nvPr/>
        </p:nvSpPr>
        <p:spPr>
          <a:xfrm>
            <a:off x="1592139" y="856038"/>
            <a:ext cx="8145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350">
                <a:solidFill>
                  <a:schemeClr val="dk1"/>
                </a:solidFill>
                <a:latin typeface="Calibri"/>
                <a:ea typeface="Calibri"/>
                <a:cs typeface="Calibri"/>
                <a:sym typeface="Calibri"/>
              </a:rPr>
              <a:t>ISO 9001</a:t>
            </a:r>
            <a:endParaRPr/>
          </a:p>
        </p:txBody>
      </p:sp>
      <p:sp>
        <p:nvSpPr>
          <p:cNvPr id="306" name="Google Shape;306;ga6715654c2_0_837"/>
          <p:cNvSpPr txBox="1"/>
          <p:nvPr/>
        </p:nvSpPr>
        <p:spPr>
          <a:xfrm>
            <a:off x="5328085" y="856038"/>
            <a:ext cx="9027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350">
                <a:solidFill>
                  <a:schemeClr val="dk1"/>
                </a:solidFill>
                <a:latin typeface="Calibri"/>
                <a:ea typeface="Calibri"/>
                <a:cs typeface="Calibri"/>
                <a:sym typeface="Calibri"/>
              </a:rPr>
              <a:t>ISO 20000</a:t>
            </a:r>
            <a:endParaRPr/>
          </a:p>
        </p:txBody>
      </p:sp>
      <p:pic>
        <p:nvPicPr>
          <p:cNvPr id="307" name="Google Shape;307;ga6715654c2_0_837"/>
          <p:cNvPicPr preferRelativeResize="0"/>
          <p:nvPr/>
        </p:nvPicPr>
        <p:blipFill rotWithShape="1">
          <a:blip r:embed="rId3">
            <a:alphaModFix/>
          </a:blip>
          <a:srcRect t="1344" b="1217"/>
          <a:stretch/>
        </p:blipFill>
        <p:spPr>
          <a:xfrm>
            <a:off x="641144" y="1205579"/>
            <a:ext cx="2582584" cy="3588300"/>
          </a:xfrm>
          <a:prstGeom prst="rect">
            <a:avLst/>
          </a:prstGeom>
          <a:noFill/>
          <a:ln>
            <a:noFill/>
          </a:ln>
        </p:spPr>
      </p:pic>
      <p:pic>
        <p:nvPicPr>
          <p:cNvPr id="308" name="Google Shape;308;ga6715654c2_0_837"/>
          <p:cNvPicPr preferRelativeResize="0"/>
          <p:nvPr/>
        </p:nvPicPr>
        <p:blipFill rotWithShape="1">
          <a:blip r:embed="rId4">
            <a:alphaModFix/>
          </a:blip>
          <a:srcRect/>
          <a:stretch/>
        </p:blipFill>
        <p:spPr>
          <a:xfrm>
            <a:off x="4683629" y="1300740"/>
            <a:ext cx="2473291" cy="34931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9fc94bb550_0_7"/>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Questions/Comments Re. IMS?</a:t>
            </a:r>
            <a:endParaRPr/>
          </a:p>
        </p:txBody>
      </p:sp>
      <p:sp>
        <p:nvSpPr>
          <p:cNvPr id="315" name="Google Shape;315;g9fc94bb550_0_7"/>
          <p:cNvSpPr txBox="1">
            <a:spLocks noGrp="1"/>
          </p:cNvSpPr>
          <p:nvPr>
            <p:ph type="body" idx="1"/>
          </p:nvPr>
        </p:nvSpPr>
        <p:spPr>
          <a:xfrm>
            <a:off x="692563" y="1369219"/>
            <a:ext cx="8007900" cy="3197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r>
              <a:rPr lang="fr-FR" b="1"/>
              <a:t>Next up: </a:t>
            </a:r>
            <a:endParaRPr b="1"/>
          </a:p>
          <a:p>
            <a:pPr marL="0" lvl="0" indent="457200" algn="l" rtl="0">
              <a:spcBef>
                <a:spcPts val="750"/>
              </a:spcBef>
              <a:spcAft>
                <a:spcPts val="0"/>
              </a:spcAft>
              <a:buNone/>
            </a:pPr>
            <a:r>
              <a:rPr lang="fr-FR"/>
              <a:t>SMS process (or: how do we write the “service cookbook”?)</a:t>
            </a:r>
            <a:endParaRPr/>
          </a:p>
        </p:txBody>
      </p:sp>
      <p:sp>
        <p:nvSpPr>
          <p:cNvPr id="316" name="Google Shape;316;g9fc94bb550_0_7"/>
          <p:cNvSpPr txBox="1">
            <a:spLocks noGrp="1"/>
          </p:cNvSpPr>
          <p:nvPr>
            <p:ph type="subTitle" idx="2"/>
          </p:nvPr>
        </p:nvSpPr>
        <p:spPr>
          <a:xfrm>
            <a:off x="2579076" y="628358"/>
            <a:ext cx="4728900" cy="341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a6715654c2_0_927"/>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fr-FR" sz="1800" b="1" dirty="0"/>
              <a:t>Goal</a:t>
            </a:r>
            <a:r>
              <a:rPr lang="fr-FR" sz="1800" dirty="0"/>
              <a:t>: The goal of </a:t>
            </a:r>
            <a:r>
              <a:rPr lang="fr-FR" sz="1800" dirty="0" err="1"/>
              <a:t>this</a:t>
            </a:r>
            <a:r>
              <a:rPr lang="fr-FR" sz="1800" dirty="0"/>
              <a:t> </a:t>
            </a:r>
            <a:r>
              <a:rPr lang="fr-FR" sz="1800" dirty="0" err="1"/>
              <a:t>process</a:t>
            </a:r>
            <a:r>
              <a:rPr lang="fr-FR" sz="1800" dirty="0"/>
              <a:t> </a:t>
            </a:r>
            <a:r>
              <a:rPr lang="fr-FR" sz="1800" dirty="0" err="1"/>
              <a:t>is</a:t>
            </a:r>
            <a:r>
              <a:rPr lang="fr-FR" sz="1800" dirty="0"/>
              <a:t> to manage the service portfolio in </a:t>
            </a:r>
            <a:r>
              <a:rPr lang="fr-FR" sz="1800" dirty="0" err="1"/>
              <a:t>order</a:t>
            </a:r>
            <a:r>
              <a:rPr lang="fr-FR" sz="1800" dirty="0"/>
              <a:t> to </a:t>
            </a:r>
            <a:r>
              <a:rPr lang="fr-FR" sz="1800" dirty="0" err="1"/>
              <a:t>ensure</a:t>
            </a:r>
            <a:r>
              <a:rPr lang="fr-FR" sz="1800" dirty="0"/>
              <a:t> </a:t>
            </a:r>
            <a:r>
              <a:rPr lang="fr-FR" sz="1800" dirty="0" err="1"/>
              <a:t>its</a:t>
            </a:r>
            <a:r>
              <a:rPr lang="fr-FR" sz="1800" dirty="0"/>
              <a:t> </a:t>
            </a:r>
            <a:r>
              <a:rPr lang="fr-FR" sz="1800" b="1" dirty="0" err="1"/>
              <a:t>regular</a:t>
            </a:r>
            <a:r>
              <a:rPr lang="fr-FR" sz="1800" b="1" dirty="0"/>
              <a:t> </a:t>
            </a:r>
            <a:r>
              <a:rPr lang="fr-FR" sz="1800" b="1" dirty="0" err="1"/>
              <a:t>review</a:t>
            </a:r>
            <a:r>
              <a:rPr lang="fr-FR" sz="1800" b="1" dirty="0"/>
              <a:t> </a:t>
            </a:r>
            <a:r>
              <a:rPr lang="fr-FR" sz="1800" dirty="0"/>
              <a:t>and to </a:t>
            </a:r>
            <a:r>
              <a:rPr lang="fr-FR" sz="1800" b="1" dirty="0" err="1"/>
              <a:t>align</a:t>
            </a:r>
            <a:r>
              <a:rPr lang="fr-FR" sz="1800" dirty="0"/>
              <a:t> new or </a:t>
            </a:r>
            <a:r>
              <a:rPr lang="fr-FR" sz="1800" dirty="0" err="1"/>
              <a:t>changed</a:t>
            </a:r>
            <a:r>
              <a:rPr lang="fr-FR" sz="1800" dirty="0"/>
              <a:t> </a:t>
            </a:r>
            <a:r>
              <a:rPr lang="fr-FR" sz="1800" b="1" dirty="0"/>
              <a:t>services</a:t>
            </a:r>
            <a:r>
              <a:rPr lang="fr-FR" sz="1800" dirty="0"/>
              <a:t> </a:t>
            </a:r>
            <a:r>
              <a:rPr lang="fr-FR" sz="1800" dirty="0" err="1"/>
              <a:t>with</a:t>
            </a:r>
            <a:r>
              <a:rPr lang="fr-FR" sz="1800" dirty="0"/>
              <a:t> </a:t>
            </a:r>
            <a:r>
              <a:rPr lang="fr-FR" sz="1800" b="1" dirty="0"/>
              <a:t>business </a:t>
            </a:r>
            <a:r>
              <a:rPr lang="fr-FR" sz="1800" b="1" dirty="0" err="1"/>
              <a:t>decisions</a:t>
            </a:r>
            <a:r>
              <a:rPr lang="fr-FR" sz="1800" dirty="0"/>
              <a:t> as part of the </a:t>
            </a:r>
            <a:r>
              <a:rPr lang="fr-FR" sz="1800" dirty="0" err="1"/>
              <a:t>overall</a:t>
            </a:r>
            <a:r>
              <a:rPr lang="fr-FR" sz="1800" dirty="0"/>
              <a:t> organisation </a:t>
            </a:r>
            <a:r>
              <a:rPr lang="fr-FR" sz="1800" b="1" dirty="0" err="1"/>
              <a:t>strategy</a:t>
            </a:r>
            <a:r>
              <a:rPr lang="fr-FR" sz="1800" dirty="0"/>
              <a:t>. The </a:t>
            </a:r>
            <a:r>
              <a:rPr lang="fr-FR" sz="1800" dirty="0" err="1"/>
              <a:t>process</a:t>
            </a:r>
            <a:r>
              <a:rPr lang="fr-FR" sz="1800" dirty="0"/>
              <a:t> deals </a:t>
            </a:r>
            <a:r>
              <a:rPr lang="fr-FR" sz="1800" dirty="0" err="1"/>
              <a:t>with</a:t>
            </a:r>
            <a:r>
              <a:rPr lang="fr-FR" sz="1800" dirty="0"/>
              <a:t> major changes to services as </a:t>
            </a:r>
            <a:r>
              <a:rPr lang="fr-FR" sz="1800" dirty="0" err="1"/>
              <a:t>defined</a:t>
            </a:r>
            <a:r>
              <a:rPr lang="fr-FR" sz="1800" dirty="0"/>
              <a:t> in the </a:t>
            </a:r>
            <a:r>
              <a:rPr lang="fr-FR" sz="1800" u="sng" dirty="0">
                <a:solidFill>
                  <a:schemeClr val="hlink"/>
                </a:solidFill>
                <a:hlinkClick r:id="rId3"/>
              </a:rPr>
              <a:t>Change management policy</a:t>
            </a:r>
            <a:r>
              <a:rPr lang="fr-FR" sz="1800" dirty="0"/>
              <a:t>.</a:t>
            </a:r>
            <a:endParaRPr sz="1800" dirty="0"/>
          </a:p>
          <a:p>
            <a:pPr marL="0" lvl="0" indent="0" algn="l" rtl="0">
              <a:lnSpc>
                <a:spcPct val="90000"/>
              </a:lnSpc>
              <a:spcBef>
                <a:spcPts val="750"/>
              </a:spcBef>
              <a:spcAft>
                <a:spcPts val="0"/>
              </a:spcAft>
              <a:buClr>
                <a:schemeClr val="dk1"/>
              </a:buClr>
              <a:buSzPts val="1800"/>
              <a:buNone/>
            </a:pPr>
            <a:r>
              <a:rPr lang="fr-FR" sz="1800" b="1" dirty="0" err="1"/>
              <a:t>Process</a:t>
            </a:r>
            <a:r>
              <a:rPr lang="fr-FR" sz="1800" b="1" dirty="0"/>
              <a:t> manager: </a:t>
            </a:r>
            <a:r>
              <a:rPr lang="fr-FR" sz="1800" dirty="0"/>
              <a:t>Owen Appleton</a:t>
            </a:r>
            <a:endParaRPr dirty="0"/>
          </a:p>
          <a:p>
            <a:pPr marL="0" lvl="0" indent="0" algn="l" rtl="0">
              <a:lnSpc>
                <a:spcPct val="90000"/>
              </a:lnSpc>
              <a:spcBef>
                <a:spcPts val="750"/>
              </a:spcBef>
              <a:spcAft>
                <a:spcPts val="0"/>
              </a:spcAft>
              <a:buClr>
                <a:schemeClr val="dk1"/>
              </a:buClr>
              <a:buSzPts val="1800"/>
              <a:buNone/>
            </a:pPr>
            <a:r>
              <a:rPr lang="fr-FR" sz="1800" b="1" dirty="0"/>
              <a:t>Main outputs</a:t>
            </a:r>
            <a:r>
              <a:rPr lang="fr-FR" sz="1800" dirty="0"/>
              <a:t>: Service portfolio (</a:t>
            </a:r>
            <a:r>
              <a:rPr lang="fr-FR" sz="1800" dirty="0" err="1"/>
              <a:t>definition</a:t>
            </a:r>
            <a:r>
              <a:rPr lang="fr-FR" sz="1800" dirty="0"/>
              <a:t> and planning of EGI service </a:t>
            </a:r>
            <a:r>
              <a:rPr lang="fr-FR" sz="1800" dirty="0" err="1"/>
              <a:t>offer</a:t>
            </a:r>
            <a:r>
              <a:rPr lang="fr-FR" sz="1800" dirty="0"/>
              <a:t> – </a:t>
            </a:r>
            <a:r>
              <a:rPr lang="fr-FR" sz="1800" dirty="0" err="1"/>
              <a:t>past</a:t>
            </a:r>
            <a:r>
              <a:rPr lang="fr-FR" sz="1800" dirty="0"/>
              <a:t>, future, </a:t>
            </a:r>
            <a:r>
              <a:rPr lang="fr-FR" sz="1800" dirty="0" err="1"/>
              <a:t>current</a:t>
            </a:r>
            <a:r>
              <a:rPr lang="fr-FR" sz="1800" dirty="0"/>
              <a:t>), SSB </a:t>
            </a:r>
            <a:endParaRPr dirty="0"/>
          </a:p>
          <a:p>
            <a:pPr marL="0" lvl="0" indent="0" algn="l" rtl="0">
              <a:lnSpc>
                <a:spcPct val="90000"/>
              </a:lnSpc>
              <a:spcBef>
                <a:spcPts val="750"/>
              </a:spcBef>
              <a:spcAft>
                <a:spcPts val="0"/>
              </a:spcAft>
              <a:buClr>
                <a:schemeClr val="dk1"/>
              </a:buClr>
              <a:buSzPts val="1800"/>
              <a:buNone/>
            </a:pPr>
            <a:r>
              <a:rPr lang="fr-FR" sz="1800" b="1" dirty="0" err="1"/>
              <a:t>Procedures</a:t>
            </a:r>
            <a:r>
              <a:rPr lang="fr-FR" sz="1800" b="1" dirty="0"/>
              <a:t> and </a:t>
            </a:r>
            <a:r>
              <a:rPr lang="fr-FR" sz="1800" b="1" dirty="0" err="1"/>
              <a:t>policies</a:t>
            </a:r>
            <a:r>
              <a:rPr lang="fr-FR" sz="1800" dirty="0"/>
              <a:t>:</a:t>
            </a:r>
            <a:endParaRPr dirty="0"/>
          </a:p>
          <a:p>
            <a:pPr marL="171450" lvl="0" indent="-171450" algn="l" rtl="0">
              <a:lnSpc>
                <a:spcPct val="90000"/>
              </a:lnSpc>
              <a:spcBef>
                <a:spcPts val="750"/>
              </a:spcBef>
              <a:spcAft>
                <a:spcPts val="0"/>
              </a:spcAft>
              <a:buClr>
                <a:schemeClr val="dk1"/>
              </a:buClr>
              <a:buSzPts val="1600"/>
              <a:buChar char="•"/>
            </a:pPr>
            <a:r>
              <a:rPr lang="fr-FR" sz="1600" u="sng" dirty="0">
                <a:solidFill>
                  <a:schemeClr val="hlink"/>
                </a:solidFill>
                <a:hlinkClick r:id="rId4"/>
              </a:rPr>
              <a:t>SPM1 Add, Change, Retire a service in the service portfolio</a:t>
            </a:r>
            <a:endParaRPr sz="1600" dirty="0"/>
          </a:p>
        </p:txBody>
      </p:sp>
      <p:sp>
        <p:nvSpPr>
          <p:cNvPr id="322" name="Google Shape;322;ga6715654c2_0_927"/>
          <p:cNvSpPr txBox="1">
            <a:spLocks noGrp="1"/>
          </p:cNvSpPr>
          <p:nvPr>
            <p:ph type="title"/>
          </p:nvPr>
        </p:nvSpPr>
        <p:spPr>
          <a:xfrm>
            <a:off x="2579077" y="169145"/>
            <a:ext cx="61443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Service Portfolio management SPM</a:t>
            </a:r>
            <a:endParaRPr/>
          </a:p>
        </p:txBody>
      </p:sp>
      <p:sp>
        <p:nvSpPr>
          <p:cNvPr id="323" name="Google Shape;323;ga6715654c2_0_927"/>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Layer 2: General Service Management</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a6715654c2_0_0"/>
          <p:cNvSpPr/>
          <p:nvPr/>
        </p:nvSpPr>
        <p:spPr>
          <a:xfrm>
            <a:off x="856900" y="2925750"/>
            <a:ext cx="620100" cy="262800"/>
          </a:xfrm>
          <a:prstGeom prst="ellipse">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330" name="Google Shape;330;ga6715654c2_0_0"/>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a6715654c2_0_0"/>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332" name="Google Shape;332;ga6715654c2_0_0"/>
          <p:cNvPicPr preferRelativeResize="0"/>
          <p:nvPr/>
        </p:nvPicPr>
        <p:blipFill>
          <a:blip r:embed="rId3">
            <a:alphaModFix/>
          </a:blip>
          <a:stretch>
            <a:fillRect/>
          </a:stretch>
        </p:blipFill>
        <p:spPr>
          <a:xfrm>
            <a:off x="1477001" y="628350"/>
            <a:ext cx="5613799" cy="4210349"/>
          </a:xfrm>
          <a:prstGeom prst="rect">
            <a:avLst/>
          </a:prstGeom>
          <a:noFill/>
          <a:ln>
            <a:noFill/>
          </a:ln>
        </p:spPr>
      </p:pic>
      <p:sp>
        <p:nvSpPr>
          <p:cNvPr id="333" name="Google Shape;333;ga6715654c2_0_0"/>
          <p:cNvSpPr txBox="1"/>
          <p:nvPr/>
        </p:nvSpPr>
        <p:spPr>
          <a:xfrm>
            <a:off x="7325" y="2251825"/>
            <a:ext cx="23856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b="1">
                <a:latin typeface="Lobster"/>
                <a:ea typeface="Lobster"/>
                <a:cs typeface="Lobster"/>
                <a:sym typeface="Lobster"/>
              </a:rPr>
              <a:t>You’re here!</a:t>
            </a:r>
            <a:endParaRPr sz="1600" b="1">
              <a:latin typeface="Lobster"/>
              <a:ea typeface="Lobster"/>
              <a:cs typeface="Lobster"/>
              <a:sym typeface="Lobster"/>
            </a:endParaRPr>
          </a:p>
        </p:txBody>
      </p:sp>
      <p:cxnSp>
        <p:nvCxnSpPr>
          <p:cNvPr id="334" name="Google Shape;334;ga6715654c2_0_0"/>
          <p:cNvCxnSpPr/>
          <p:nvPr/>
        </p:nvCxnSpPr>
        <p:spPr>
          <a:xfrm>
            <a:off x="714975" y="2641050"/>
            <a:ext cx="313800" cy="284700"/>
          </a:xfrm>
          <a:prstGeom prst="straightConnector1">
            <a:avLst/>
          </a:prstGeom>
          <a:noFill/>
          <a:ln w="19050" cap="flat" cmpd="sng">
            <a:solidFill>
              <a:schemeClr val="dk2"/>
            </a:solidFill>
            <a:prstDash val="solid"/>
            <a:round/>
            <a:headEnd type="none" w="med" len="med"/>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9fc94bb550_0_25"/>
          <p:cNvSpPr txBox="1">
            <a:spLocks noGrp="1"/>
          </p:cNvSpPr>
          <p:nvPr>
            <p:ph type="body" idx="1"/>
          </p:nvPr>
        </p:nvSpPr>
        <p:spPr>
          <a:xfrm>
            <a:off x="194850" y="1115150"/>
            <a:ext cx="8754300" cy="3580800"/>
          </a:xfrm>
          <a:prstGeom prst="rect">
            <a:avLst/>
          </a:prstGeom>
        </p:spPr>
        <p:txBody>
          <a:bodyPr spcFirstLastPara="1" wrap="square" lIns="91425" tIns="45700" rIns="91425" bIns="45700" anchor="t" anchorCtr="0">
            <a:noAutofit/>
          </a:bodyPr>
          <a:lstStyle/>
          <a:p>
            <a:pPr marL="457200" lvl="0" indent="-349250" algn="l" rtl="0">
              <a:spcBef>
                <a:spcPts val="750"/>
              </a:spcBef>
              <a:spcAft>
                <a:spcPts val="0"/>
              </a:spcAft>
              <a:buSzPts val="1900"/>
              <a:buChar char="•"/>
            </a:pPr>
            <a:r>
              <a:rPr lang="fr-FR" sz="1900"/>
              <a:t>Formal definition</a:t>
            </a:r>
            <a:endParaRPr sz="1900"/>
          </a:p>
          <a:p>
            <a:pPr marL="914400" lvl="1" indent="-336550" algn="l" rtl="0">
              <a:spcBef>
                <a:spcPts val="0"/>
              </a:spcBef>
              <a:spcAft>
                <a:spcPts val="0"/>
              </a:spcAft>
              <a:buSzPts val="1700"/>
              <a:buChar char="▪"/>
            </a:pPr>
            <a:r>
              <a:rPr lang="fr-FR" sz="1700"/>
              <a:t>“Entirety of plans for the design and transition of a specific new or changed service”</a:t>
            </a:r>
            <a:endParaRPr sz="1700"/>
          </a:p>
          <a:p>
            <a:pPr marL="914400" lvl="1" indent="-336550" algn="l" rtl="0">
              <a:spcBef>
                <a:spcPts val="0"/>
              </a:spcBef>
              <a:spcAft>
                <a:spcPts val="0"/>
              </a:spcAft>
              <a:buSzPts val="1700"/>
              <a:buChar char="▪"/>
            </a:pPr>
            <a:r>
              <a:rPr lang="fr-FR" sz="1700"/>
              <a:t>Requirements (acceptance criteria), documents, plans etc.</a:t>
            </a:r>
            <a:endParaRPr sz="1700"/>
          </a:p>
          <a:p>
            <a:pPr marL="914400" lvl="1" indent="-336550" algn="l" rtl="0">
              <a:spcBef>
                <a:spcPts val="0"/>
              </a:spcBef>
              <a:spcAft>
                <a:spcPts val="0"/>
              </a:spcAft>
              <a:buSzPts val="1700"/>
              <a:buChar char="▪"/>
            </a:pPr>
            <a:r>
              <a:rPr lang="fr-FR" sz="1700"/>
              <a:t>Specific to the SMS system, but FitSM provides a template</a:t>
            </a:r>
            <a:endParaRPr sz="1700"/>
          </a:p>
          <a:p>
            <a:pPr marL="457200" lvl="0" indent="-349250" algn="l" rtl="0">
              <a:spcBef>
                <a:spcPts val="0"/>
              </a:spcBef>
              <a:spcAft>
                <a:spcPts val="0"/>
              </a:spcAft>
              <a:buSzPts val="1900"/>
              <a:buChar char="•"/>
            </a:pPr>
            <a:r>
              <a:rPr lang="fr-FR" sz="1900"/>
              <a:t>EGI: FitSM-based (more comprehensive than e.g. EOSC one)</a:t>
            </a:r>
            <a:endParaRPr sz="1900"/>
          </a:p>
          <a:p>
            <a:pPr marL="914400" lvl="1" indent="-336550" algn="l" rtl="0">
              <a:spcBef>
                <a:spcPts val="0"/>
              </a:spcBef>
              <a:spcAft>
                <a:spcPts val="0"/>
              </a:spcAft>
              <a:buSzPts val="1700"/>
              <a:buChar char="▪"/>
            </a:pPr>
            <a:r>
              <a:rPr lang="fr-FR" sz="1700"/>
              <a:t>Value Proposition</a:t>
            </a:r>
            <a:endParaRPr sz="1700"/>
          </a:p>
          <a:p>
            <a:pPr marL="1371600" lvl="2" indent="-323850" algn="l" rtl="0">
              <a:spcBef>
                <a:spcPts val="0"/>
              </a:spcBef>
              <a:spcAft>
                <a:spcPts val="0"/>
              </a:spcAft>
              <a:buSzPts val="1500"/>
              <a:buChar char="o"/>
            </a:pPr>
            <a:r>
              <a:rPr lang="fr-FR" sz="1500"/>
              <a:t>User profile, Service categorisation, success criteria,...</a:t>
            </a:r>
            <a:endParaRPr sz="1500"/>
          </a:p>
          <a:p>
            <a:pPr marL="914400" lvl="1" indent="-336550" algn="l" rtl="0">
              <a:spcBef>
                <a:spcPts val="0"/>
              </a:spcBef>
              <a:spcAft>
                <a:spcPts val="0"/>
              </a:spcAft>
              <a:buSzPts val="1700"/>
              <a:buChar char="▪"/>
            </a:pPr>
            <a:r>
              <a:rPr lang="fr-FR" sz="1700"/>
              <a:t>Business case</a:t>
            </a:r>
            <a:endParaRPr sz="1700"/>
          </a:p>
          <a:p>
            <a:pPr marL="1371600" lvl="2" indent="-323850" algn="l" rtl="0">
              <a:spcBef>
                <a:spcPts val="0"/>
              </a:spcBef>
              <a:spcAft>
                <a:spcPts val="0"/>
              </a:spcAft>
              <a:buSzPts val="1500"/>
              <a:buChar char="o"/>
            </a:pPr>
            <a:r>
              <a:rPr lang="fr-FR" sz="1500"/>
              <a:t>Demand scenarios, cost/revenue projections,...</a:t>
            </a:r>
            <a:endParaRPr sz="1500"/>
          </a:p>
          <a:p>
            <a:pPr marL="914400" lvl="1" indent="-336550" algn="l" rtl="0">
              <a:spcBef>
                <a:spcPts val="0"/>
              </a:spcBef>
              <a:spcAft>
                <a:spcPts val="0"/>
              </a:spcAft>
              <a:buSzPts val="1700"/>
              <a:buChar char="▪"/>
            </a:pPr>
            <a:r>
              <a:rPr lang="fr-FR" sz="1700"/>
              <a:t>Service Design</a:t>
            </a:r>
            <a:endParaRPr sz="1700"/>
          </a:p>
          <a:p>
            <a:pPr marL="1371600" lvl="2" indent="-323850" algn="l" rtl="0">
              <a:spcBef>
                <a:spcPts val="0"/>
              </a:spcBef>
              <a:spcAft>
                <a:spcPts val="0"/>
              </a:spcAft>
              <a:buSzPts val="1500"/>
              <a:buChar char="o"/>
            </a:pPr>
            <a:r>
              <a:rPr lang="fr-FR" sz="1500"/>
              <a:t>Requirements, Architecture, Order workflow, Service Acceptance Criteria, cost structure,...</a:t>
            </a:r>
            <a:endParaRPr sz="1500"/>
          </a:p>
          <a:p>
            <a:pPr marL="914400" lvl="1" indent="-336550" algn="l" rtl="0">
              <a:spcBef>
                <a:spcPts val="0"/>
              </a:spcBef>
              <a:spcAft>
                <a:spcPts val="0"/>
              </a:spcAft>
              <a:buSzPts val="1700"/>
              <a:buChar char="▪"/>
            </a:pPr>
            <a:r>
              <a:rPr lang="fr-FR" sz="1700"/>
              <a:t>Transition plan</a:t>
            </a:r>
            <a:endParaRPr sz="1700"/>
          </a:p>
          <a:p>
            <a:pPr marL="1371600" lvl="2" indent="-323850" algn="l" rtl="0">
              <a:spcBef>
                <a:spcPts val="0"/>
              </a:spcBef>
              <a:spcAft>
                <a:spcPts val="0"/>
              </a:spcAft>
              <a:buSzPts val="1500"/>
              <a:buChar char="o"/>
            </a:pPr>
            <a:r>
              <a:rPr lang="fr-FR" sz="1500"/>
              <a:t>Detailed plan/checklist for launch</a:t>
            </a:r>
            <a:endParaRPr sz="1500"/>
          </a:p>
          <a:p>
            <a:pPr marL="457200" lvl="0" indent="-349250" algn="l" rtl="0">
              <a:spcBef>
                <a:spcPts val="0"/>
              </a:spcBef>
              <a:spcAft>
                <a:spcPts val="0"/>
              </a:spcAft>
              <a:buSzPts val="1900"/>
              <a:buChar char="•"/>
            </a:pPr>
            <a:r>
              <a:rPr lang="fr-FR" sz="1900"/>
              <a:t>More details and concrete cases: next session!</a:t>
            </a:r>
            <a:endParaRPr sz="1900"/>
          </a:p>
        </p:txBody>
      </p:sp>
      <p:sp>
        <p:nvSpPr>
          <p:cNvPr id="341" name="Google Shape;341;g9fc94bb550_0_25"/>
          <p:cNvSpPr txBox="1">
            <a:spLocks noGrp="1"/>
          </p:cNvSpPr>
          <p:nvPr>
            <p:ph type="title"/>
          </p:nvPr>
        </p:nvSpPr>
        <p:spPr>
          <a:xfrm>
            <a:off x="2579075" y="169150"/>
            <a:ext cx="52653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Service Design and Transition Package</a:t>
            </a:r>
            <a:endParaRPr/>
          </a:p>
        </p:txBody>
      </p:sp>
      <p:sp>
        <p:nvSpPr>
          <p:cNvPr id="342" name="Google Shape;342;g9fc94bb550_0_25"/>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fr-FR"/>
              <a:t>AKA SDTP, “SPM Fuel”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a6715654c2_0_445"/>
          <p:cNvSpPr txBox="1">
            <a:spLocks noGrp="1"/>
          </p:cNvSpPr>
          <p:nvPr>
            <p:ph type="title"/>
          </p:nvPr>
        </p:nvSpPr>
        <p:spPr>
          <a:xfrm>
            <a:off x="2579075" y="169150"/>
            <a:ext cx="49032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Visible part of SPM: </a:t>
            </a:r>
            <a:r>
              <a:rPr lang="fr-FR" sz="197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Service Catalogue</a:t>
            </a:r>
            <a:endParaRPr/>
          </a:p>
        </p:txBody>
      </p:sp>
      <p:sp>
        <p:nvSpPr>
          <p:cNvPr id="388" name="Google Shape;388;ga6715654c2_0_445"/>
          <p:cNvSpPr txBox="1">
            <a:spLocks noGrp="1"/>
          </p:cNvSpPr>
          <p:nvPr>
            <p:ph type="subTitle" idx="2"/>
          </p:nvPr>
        </p:nvSpPr>
        <p:spPr>
          <a:xfrm>
            <a:off x="2579076" y="628358"/>
            <a:ext cx="4728900" cy="59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800"/>
              <a:buNone/>
            </a:pPr>
            <a:r>
              <a:rPr lang="fr-FR">
                <a:latin typeface="Quattrocento Sans"/>
                <a:ea typeface="Quattrocento Sans"/>
                <a:cs typeface="Quattrocento Sans"/>
                <a:sym typeface="Quattrocento Sans"/>
              </a:rPr>
              <a:t>The list of services that EGI as a federation offers </a:t>
            </a:r>
            <a:r>
              <a:rPr lang="fr-FR">
                <a:solidFill>
                  <a:srgbClr val="4F85C3"/>
                </a:solidFill>
                <a:latin typeface="Quattrocento Sans"/>
                <a:ea typeface="Quattrocento Sans"/>
                <a:cs typeface="Quattrocento Sans"/>
                <a:sym typeface="Quattrocento Sans"/>
              </a:rPr>
              <a:t>for research &amp; innovation</a:t>
            </a:r>
            <a:endParaRPr/>
          </a:p>
        </p:txBody>
      </p:sp>
      <p:sp>
        <p:nvSpPr>
          <p:cNvPr id="389" name="Google Shape;389;ga6715654c2_0_445"/>
          <p:cNvSpPr txBox="1"/>
          <p:nvPr/>
        </p:nvSpPr>
        <p:spPr>
          <a:xfrm>
            <a:off x="753561" y="1676504"/>
            <a:ext cx="4053300" cy="39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87">
              <a:solidFill>
                <a:schemeClr val="dk1"/>
              </a:solidFill>
              <a:latin typeface="Quattrocento Sans"/>
              <a:ea typeface="Quattrocento Sans"/>
              <a:cs typeface="Quattrocento Sans"/>
              <a:sym typeface="Quattrocento Sans"/>
            </a:endParaRPr>
          </a:p>
        </p:txBody>
      </p:sp>
      <p:sp>
        <p:nvSpPr>
          <p:cNvPr id="390" name="Google Shape;390;ga6715654c2_0_445"/>
          <p:cNvSpPr txBox="1"/>
          <p:nvPr/>
        </p:nvSpPr>
        <p:spPr>
          <a:xfrm>
            <a:off x="117757" y="1491630"/>
            <a:ext cx="2158800" cy="331200"/>
          </a:xfrm>
          <a:prstGeom prst="rect">
            <a:avLst/>
          </a:prstGeom>
          <a:solidFill>
            <a:srgbClr val="0070C0"/>
          </a:solidFill>
          <a:ln>
            <a:noFill/>
          </a:ln>
        </p:spPr>
        <p:txBody>
          <a:bodyPr spcFirstLastPara="1" wrap="square" lIns="25150" tIns="12575" rIns="25150" bIns="12575" anchor="t" anchorCtr="0">
            <a:noAutofit/>
          </a:bodyPr>
          <a:lstStyle/>
          <a:p>
            <a:pPr marL="0" marR="0" lvl="0" indent="0" algn="ctr" rtl="0">
              <a:spcBef>
                <a:spcPts val="0"/>
              </a:spcBef>
              <a:spcAft>
                <a:spcPts val="0"/>
              </a:spcAft>
              <a:buNone/>
            </a:pPr>
            <a:r>
              <a:rPr lang="fr-FR" sz="1987">
                <a:solidFill>
                  <a:schemeClr val="lt1"/>
                </a:solidFill>
                <a:latin typeface="Quattrocento Sans"/>
                <a:ea typeface="Quattrocento Sans"/>
                <a:cs typeface="Quattrocento Sans"/>
                <a:sym typeface="Quattrocento Sans"/>
              </a:rPr>
              <a:t>Compute</a:t>
            </a:r>
            <a:endParaRPr/>
          </a:p>
        </p:txBody>
      </p:sp>
      <p:sp>
        <p:nvSpPr>
          <p:cNvPr id="391" name="Google Shape;391;ga6715654c2_0_445"/>
          <p:cNvSpPr txBox="1"/>
          <p:nvPr/>
        </p:nvSpPr>
        <p:spPr>
          <a:xfrm>
            <a:off x="2370590" y="1491630"/>
            <a:ext cx="2158800" cy="331200"/>
          </a:xfrm>
          <a:prstGeom prst="rect">
            <a:avLst/>
          </a:prstGeom>
          <a:solidFill>
            <a:srgbClr val="0070C0"/>
          </a:solidFill>
          <a:ln>
            <a:noFill/>
          </a:ln>
        </p:spPr>
        <p:txBody>
          <a:bodyPr spcFirstLastPara="1" wrap="square" lIns="25150" tIns="12575" rIns="25150" bIns="12575" anchor="t" anchorCtr="0">
            <a:noAutofit/>
          </a:bodyPr>
          <a:lstStyle/>
          <a:p>
            <a:pPr marL="0" marR="0" lvl="0" indent="0" algn="ctr" rtl="0">
              <a:spcBef>
                <a:spcPts val="0"/>
              </a:spcBef>
              <a:spcAft>
                <a:spcPts val="0"/>
              </a:spcAft>
              <a:buNone/>
            </a:pPr>
            <a:r>
              <a:rPr lang="fr-FR" sz="1987">
                <a:solidFill>
                  <a:schemeClr val="lt1"/>
                </a:solidFill>
                <a:latin typeface="Quattrocento Sans"/>
                <a:ea typeface="Quattrocento Sans"/>
                <a:cs typeface="Quattrocento Sans"/>
                <a:sym typeface="Quattrocento Sans"/>
              </a:rPr>
              <a:t>Storage and Data</a:t>
            </a:r>
            <a:endParaRPr/>
          </a:p>
        </p:txBody>
      </p:sp>
      <p:sp>
        <p:nvSpPr>
          <p:cNvPr id="392" name="Google Shape;392;ga6715654c2_0_445"/>
          <p:cNvSpPr txBox="1"/>
          <p:nvPr/>
        </p:nvSpPr>
        <p:spPr>
          <a:xfrm>
            <a:off x="4623423" y="1491630"/>
            <a:ext cx="2158800" cy="331200"/>
          </a:xfrm>
          <a:prstGeom prst="rect">
            <a:avLst/>
          </a:prstGeom>
          <a:solidFill>
            <a:srgbClr val="0070C0"/>
          </a:solidFill>
          <a:ln>
            <a:noFill/>
          </a:ln>
        </p:spPr>
        <p:txBody>
          <a:bodyPr spcFirstLastPara="1" wrap="square" lIns="25150" tIns="12575" rIns="25150" bIns="12575" anchor="t" anchorCtr="0">
            <a:noAutofit/>
          </a:bodyPr>
          <a:lstStyle/>
          <a:p>
            <a:pPr marL="0" marR="0" lvl="0" indent="0" algn="ctr" rtl="0">
              <a:spcBef>
                <a:spcPts val="0"/>
              </a:spcBef>
              <a:spcAft>
                <a:spcPts val="0"/>
              </a:spcAft>
              <a:buNone/>
            </a:pPr>
            <a:r>
              <a:rPr lang="fr-FR" sz="1987">
                <a:solidFill>
                  <a:schemeClr val="lt1"/>
                </a:solidFill>
                <a:latin typeface="Quattrocento Sans"/>
                <a:ea typeface="Quattrocento Sans"/>
                <a:cs typeface="Quattrocento Sans"/>
                <a:sym typeface="Quattrocento Sans"/>
              </a:rPr>
              <a:t>Training</a:t>
            </a:r>
            <a:endParaRPr/>
          </a:p>
        </p:txBody>
      </p:sp>
      <p:sp>
        <p:nvSpPr>
          <p:cNvPr id="393" name="Google Shape;393;ga6715654c2_0_445"/>
          <p:cNvSpPr txBox="1"/>
          <p:nvPr/>
        </p:nvSpPr>
        <p:spPr>
          <a:xfrm>
            <a:off x="6876256" y="1491630"/>
            <a:ext cx="2158800" cy="331200"/>
          </a:xfrm>
          <a:prstGeom prst="rect">
            <a:avLst/>
          </a:prstGeom>
          <a:solidFill>
            <a:srgbClr val="0070C0"/>
          </a:solidFill>
          <a:ln>
            <a:noFill/>
          </a:ln>
        </p:spPr>
        <p:txBody>
          <a:bodyPr spcFirstLastPara="1" wrap="square" lIns="25150" tIns="12575" rIns="25150" bIns="12575" anchor="t" anchorCtr="0">
            <a:noAutofit/>
          </a:bodyPr>
          <a:lstStyle/>
          <a:p>
            <a:pPr marL="0" marR="0" lvl="0" indent="0" algn="ctr" rtl="0">
              <a:spcBef>
                <a:spcPts val="0"/>
              </a:spcBef>
              <a:spcAft>
                <a:spcPts val="0"/>
              </a:spcAft>
              <a:buNone/>
            </a:pPr>
            <a:r>
              <a:rPr lang="fr-FR" sz="1987">
                <a:solidFill>
                  <a:schemeClr val="lt1"/>
                </a:solidFill>
                <a:latin typeface="Quattrocento Sans"/>
                <a:ea typeface="Quattrocento Sans"/>
                <a:cs typeface="Quattrocento Sans"/>
                <a:sym typeface="Quattrocento Sans"/>
              </a:rPr>
              <a:t>Applications</a:t>
            </a:r>
            <a:endParaRPr/>
          </a:p>
        </p:txBody>
      </p:sp>
      <p:sp>
        <p:nvSpPr>
          <p:cNvPr id="394" name="Google Shape;394;ga6715654c2_0_445"/>
          <p:cNvSpPr txBox="1"/>
          <p:nvPr/>
        </p:nvSpPr>
        <p:spPr>
          <a:xfrm>
            <a:off x="753561" y="2094758"/>
            <a:ext cx="1429200" cy="267900"/>
          </a:xfrm>
          <a:prstGeom prst="rect">
            <a:avLst/>
          </a:prstGeom>
          <a:noFill/>
          <a:ln>
            <a:noFill/>
          </a:ln>
        </p:spPr>
        <p:txBody>
          <a:bodyPr spcFirstLastPara="1" wrap="square" lIns="25175" tIns="12575" rIns="25175" bIns="12575" anchor="t" anchorCtr="0">
            <a:noAutofit/>
          </a:bodyPr>
          <a:lstStyle/>
          <a:p>
            <a:pPr marL="0" marR="0" lvl="0" indent="0" algn="l" rtl="0">
              <a:lnSpc>
                <a:spcPct val="150000"/>
              </a:lnSpc>
              <a:spcBef>
                <a:spcPts val="0"/>
              </a:spcBef>
              <a:spcAft>
                <a:spcPts val="0"/>
              </a:spcAft>
              <a:buNone/>
            </a:pPr>
            <a:r>
              <a:rPr lang="fr-FR" sz="1200" b="1">
                <a:solidFill>
                  <a:schemeClr val="dk1"/>
                </a:solidFill>
                <a:latin typeface="Quattrocento Sans"/>
                <a:ea typeface="Quattrocento Sans"/>
                <a:cs typeface="Quattrocento Sans"/>
                <a:sym typeface="Quattrocento Sans"/>
              </a:rPr>
              <a:t>Cloud Compute</a:t>
            </a:r>
            <a:endParaRPr sz="1200">
              <a:solidFill>
                <a:schemeClr val="dk1"/>
              </a:solidFill>
              <a:latin typeface="Quattrocento Sans"/>
              <a:ea typeface="Quattrocento Sans"/>
              <a:cs typeface="Quattrocento Sans"/>
              <a:sym typeface="Quattrocento Sans"/>
            </a:endParaRPr>
          </a:p>
        </p:txBody>
      </p:sp>
      <p:pic>
        <p:nvPicPr>
          <p:cNvPr id="395" name="Google Shape;395;ga6715654c2_0_445"/>
          <p:cNvPicPr preferRelativeResize="0"/>
          <p:nvPr/>
        </p:nvPicPr>
        <p:blipFill rotWithShape="1">
          <a:blip r:embed="rId3">
            <a:alphaModFix/>
          </a:blip>
          <a:srcRect/>
          <a:stretch/>
        </p:blipFill>
        <p:spPr>
          <a:xfrm>
            <a:off x="117757" y="2030802"/>
            <a:ext cx="504613" cy="427452"/>
          </a:xfrm>
          <a:prstGeom prst="rect">
            <a:avLst/>
          </a:prstGeom>
          <a:noFill/>
          <a:ln>
            <a:noFill/>
          </a:ln>
        </p:spPr>
      </p:pic>
      <p:pic>
        <p:nvPicPr>
          <p:cNvPr id="396" name="Google Shape;396;ga6715654c2_0_445"/>
          <p:cNvPicPr preferRelativeResize="0"/>
          <p:nvPr/>
        </p:nvPicPr>
        <p:blipFill rotWithShape="1">
          <a:blip r:embed="rId4">
            <a:alphaModFix/>
          </a:blip>
          <a:srcRect/>
          <a:stretch/>
        </p:blipFill>
        <p:spPr>
          <a:xfrm>
            <a:off x="117757" y="2657558"/>
            <a:ext cx="478789" cy="459561"/>
          </a:xfrm>
          <a:prstGeom prst="rect">
            <a:avLst/>
          </a:prstGeom>
          <a:noFill/>
          <a:ln>
            <a:noFill/>
          </a:ln>
        </p:spPr>
      </p:pic>
      <p:sp>
        <p:nvSpPr>
          <p:cNvPr id="397" name="Google Shape;397;ga6715654c2_0_445"/>
          <p:cNvSpPr txBox="1"/>
          <p:nvPr/>
        </p:nvSpPr>
        <p:spPr>
          <a:xfrm>
            <a:off x="753561" y="2670852"/>
            <a:ext cx="1523100" cy="394800"/>
          </a:xfrm>
          <a:prstGeom prst="rect">
            <a:avLst/>
          </a:prstGeom>
          <a:noFill/>
          <a:ln>
            <a:noFill/>
          </a:ln>
        </p:spPr>
        <p:txBody>
          <a:bodyPr spcFirstLastPara="1" wrap="square" lIns="25175" tIns="12575" rIns="25175" bIns="12575"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Cloud Container Compute</a:t>
            </a:r>
            <a:endParaRPr sz="1200" b="1">
              <a:solidFill>
                <a:schemeClr val="accent1"/>
              </a:solidFill>
              <a:latin typeface="Open Sans"/>
              <a:ea typeface="Open Sans"/>
              <a:cs typeface="Open Sans"/>
              <a:sym typeface="Open Sans"/>
            </a:endParaRPr>
          </a:p>
        </p:txBody>
      </p:sp>
      <p:sp>
        <p:nvSpPr>
          <p:cNvPr id="398" name="Google Shape;398;ga6715654c2_0_445"/>
          <p:cNvSpPr/>
          <p:nvPr/>
        </p:nvSpPr>
        <p:spPr>
          <a:xfrm>
            <a:off x="674085" y="3256468"/>
            <a:ext cx="1505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High-Throughput </a:t>
            </a:r>
            <a:endParaRPr/>
          </a:p>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Compute</a:t>
            </a:r>
            <a:endParaRPr/>
          </a:p>
        </p:txBody>
      </p:sp>
      <p:pic>
        <p:nvPicPr>
          <p:cNvPr id="399" name="Google Shape;399;ga6715654c2_0_445"/>
          <p:cNvPicPr preferRelativeResize="0"/>
          <p:nvPr/>
        </p:nvPicPr>
        <p:blipFill rotWithShape="1">
          <a:blip r:embed="rId5">
            <a:alphaModFix/>
          </a:blip>
          <a:srcRect/>
          <a:stretch/>
        </p:blipFill>
        <p:spPr>
          <a:xfrm>
            <a:off x="117757" y="3259607"/>
            <a:ext cx="486420" cy="493602"/>
          </a:xfrm>
          <a:prstGeom prst="rect">
            <a:avLst/>
          </a:prstGeom>
          <a:noFill/>
          <a:ln>
            <a:noFill/>
          </a:ln>
        </p:spPr>
      </p:pic>
      <p:sp>
        <p:nvSpPr>
          <p:cNvPr id="400" name="Google Shape;400;ga6715654c2_0_445"/>
          <p:cNvSpPr/>
          <p:nvPr/>
        </p:nvSpPr>
        <p:spPr>
          <a:xfrm>
            <a:off x="2916065" y="2739285"/>
            <a:ext cx="13707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Archive Storage </a:t>
            </a:r>
            <a:endParaRPr/>
          </a:p>
        </p:txBody>
      </p:sp>
      <p:sp>
        <p:nvSpPr>
          <p:cNvPr id="401" name="Google Shape;401;ga6715654c2_0_445"/>
          <p:cNvSpPr/>
          <p:nvPr/>
        </p:nvSpPr>
        <p:spPr>
          <a:xfrm>
            <a:off x="2889263" y="3358355"/>
            <a:ext cx="11943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Data Transfer </a:t>
            </a:r>
            <a:endParaRPr/>
          </a:p>
        </p:txBody>
      </p:sp>
      <p:pic>
        <p:nvPicPr>
          <p:cNvPr id="402" name="Google Shape;402;ga6715654c2_0_445"/>
          <p:cNvPicPr preferRelativeResize="0"/>
          <p:nvPr/>
        </p:nvPicPr>
        <p:blipFill rotWithShape="1">
          <a:blip r:embed="rId6">
            <a:alphaModFix/>
          </a:blip>
          <a:srcRect/>
          <a:stretch/>
        </p:blipFill>
        <p:spPr>
          <a:xfrm>
            <a:off x="2418026" y="2685373"/>
            <a:ext cx="471237" cy="403931"/>
          </a:xfrm>
          <a:prstGeom prst="rect">
            <a:avLst/>
          </a:prstGeom>
          <a:noFill/>
          <a:ln>
            <a:noFill/>
          </a:ln>
        </p:spPr>
      </p:pic>
      <p:pic>
        <p:nvPicPr>
          <p:cNvPr id="403" name="Google Shape;403;ga6715654c2_0_445"/>
          <p:cNvPicPr preferRelativeResize="0"/>
          <p:nvPr/>
        </p:nvPicPr>
        <p:blipFill rotWithShape="1">
          <a:blip r:embed="rId7">
            <a:alphaModFix/>
          </a:blip>
          <a:srcRect/>
          <a:stretch/>
        </p:blipFill>
        <p:spPr>
          <a:xfrm>
            <a:off x="2352748" y="3296759"/>
            <a:ext cx="536515" cy="419298"/>
          </a:xfrm>
          <a:prstGeom prst="rect">
            <a:avLst/>
          </a:prstGeom>
          <a:noFill/>
          <a:ln>
            <a:noFill/>
          </a:ln>
        </p:spPr>
      </p:pic>
      <p:sp>
        <p:nvSpPr>
          <p:cNvPr id="404" name="Google Shape;404;ga6715654c2_0_445"/>
          <p:cNvSpPr txBox="1"/>
          <p:nvPr/>
        </p:nvSpPr>
        <p:spPr>
          <a:xfrm>
            <a:off x="5172109" y="2129928"/>
            <a:ext cx="1429200" cy="210000"/>
          </a:xfrm>
          <a:prstGeom prst="rect">
            <a:avLst/>
          </a:prstGeom>
          <a:noFill/>
          <a:ln>
            <a:noFill/>
          </a:ln>
        </p:spPr>
        <p:txBody>
          <a:bodyPr spcFirstLastPara="1" wrap="square" lIns="25175" tIns="12575" rIns="25175" bIns="12575"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FitSM Training</a:t>
            </a:r>
            <a:endParaRPr/>
          </a:p>
        </p:txBody>
      </p:sp>
      <p:pic>
        <p:nvPicPr>
          <p:cNvPr id="405" name="Google Shape;405;ga6715654c2_0_445"/>
          <p:cNvPicPr preferRelativeResize="0"/>
          <p:nvPr/>
        </p:nvPicPr>
        <p:blipFill rotWithShape="1">
          <a:blip r:embed="rId8">
            <a:alphaModFix/>
          </a:blip>
          <a:srcRect/>
          <a:stretch/>
        </p:blipFill>
        <p:spPr>
          <a:xfrm>
            <a:off x="4675625" y="2002968"/>
            <a:ext cx="403877" cy="483120"/>
          </a:xfrm>
          <a:prstGeom prst="rect">
            <a:avLst/>
          </a:prstGeom>
          <a:noFill/>
          <a:ln>
            <a:noFill/>
          </a:ln>
        </p:spPr>
      </p:pic>
      <p:sp>
        <p:nvSpPr>
          <p:cNvPr id="406" name="Google Shape;406;ga6715654c2_0_445"/>
          <p:cNvSpPr/>
          <p:nvPr/>
        </p:nvSpPr>
        <p:spPr>
          <a:xfrm>
            <a:off x="5146502" y="3358355"/>
            <a:ext cx="25863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Training Infrastructure</a:t>
            </a:r>
            <a:endParaRPr/>
          </a:p>
        </p:txBody>
      </p:sp>
      <p:pic>
        <p:nvPicPr>
          <p:cNvPr id="407" name="Google Shape;407;ga6715654c2_0_445"/>
          <p:cNvPicPr preferRelativeResize="0"/>
          <p:nvPr/>
        </p:nvPicPr>
        <p:blipFill rotWithShape="1">
          <a:blip r:embed="rId9">
            <a:alphaModFix/>
          </a:blip>
          <a:srcRect/>
          <a:stretch/>
        </p:blipFill>
        <p:spPr>
          <a:xfrm>
            <a:off x="4725664" y="3271356"/>
            <a:ext cx="397376" cy="470104"/>
          </a:xfrm>
          <a:prstGeom prst="rect">
            <a:avLst/>
          </a:prstGeom>
          <a:noFill/>
          <a:ln>
            <a:noFill/>
          </a:ln>
        </p:spPr>
      </p:pic>
      <p:pic>
        <p:nvPicPr>
          <p:cNvPr id="408" name="Google Shape;408;ga6715654c2_0_445" descr="C:\Users\Iulia\Downloads\AoD.jpg"/>
          <p:cNvPicPr preferRelativeResize="0"/>
          <p:nvPr/>
        </p:nvPicPr>
        <p:blipFill rotWithShape="1">
          <a:blip r:embed="rId10">
            <a:alphaModFix/>
          </a:blip>
          <a:srcRect/>
          <a:stretch/>
        </p:blipFill>
        <p:spPr>
          <a:xfrm>
            <a:off x="6938315" y="2012623"/>
            <a:ext cx="476853" cy="463810"/>
          </a:xfrm>
          <a:prstGeom prst="rect">
            <a:avLst/>
          </a:prstGeom>
          <a:noFill/>
          <a:ln>
            <a:noFill/>
          </a:ln>
        </p:spPr>
      </p:pic>
      <p:pic>
        <p:nvPicPr>
          <p:cNvPr id="409" name="Google Shape;409;ga6715654c2_0_445"/>
          <p:cNvPicPr preferRelativeResize="0"/>
          <p:nvPr/>
        </p:nvPicPr>
        <p:blipFill rotWithShape="1">
          <a:blip r:embed="rId11">
            <a:alphaModFix/>
          </a:blip>
          <a:srcRect/>
          <a:stretch/>
        </p:blipFill>
        <p:spPr>
          <a:xfrm>
            <a:off x="2489630" y="2008220"/>
            <a:ext cx="399633" cy="472616"/>
          </a:xfrm>
          <a:prstGeom prst="rect">
            <a:avLst/>
          </a:prstGeom>
          <a:noFill/>
          <a:ln>
            <a:noFill/>
          </a:ln>
        </p:spPr>
      </p:pic>
      <p:sp>
        <p:nvSpPr>
          <p:cNvPr id="410" name="Google Shape;410;ga6715654c2_0_445"/>
          <p:cNvSpPr txBox="1"/>
          <p:nvPr/>
        </p:nvSpPr>
        <p:spPr>
          <a:xfrm>
            <a:off x="3008500" y="2094758"/>
            <a:ext cx="1429200" cy="267900"/>
          </a:xfrm>
          <a:prstGeom prst="rect">
            <a:avLst/>
          </a:prstGeom>
          <a:noFill/>
          <a:ln>
            <a:noFill/>
          </a:ln>
        </p:spPr>
        <p:txBody>
          <a:bodyPr spcFirstLastPara="1" wrap="square" lIns="25175" tIns="12575" rIns="25175" bIns="12575" anchor="t" anchorCtr="0">
            <a:noAutofit/>
          </a:bodyPr>
          <a:lstStyle/>
          <a:p>
            <a:pPr marL="0" marR="0" lvl="0" indent="0" algn="l" rtl="0">
              <a:lnSpc>
                <a:spcPct val="150000"/>
              </a:lnSpc>
              <a:spcBef>
                <a:spcPts val="0"/>
              </a:spcBef>
              <a:spcAft>
                <a:spcPts val="0"/>
              </a:spcAft>
              <a:buNone/>
            </a:pPr>
            <a:r>
              <a:rPr lang="fr-FR" sz="1200" b="1">
                <a:solidFill>
                  <a:schemeClr val="dk1"/>
                </a:solidFill>
                <a:latin typeface="Quattrocento Sans"/>
                <a:ea typeface="Quattrocento Sans"/>
                <a:cs typeface="Quattrocento Sans"/>
                <a:sym typeface="Quattrocento Sans"/>
              </a:rPr>
              <a:t>Online Storage</a:t>
            </a:r>
            <a:endParaRPr sz="1200">
              <a:solidFill>
                <a:schemeClr val="dk1"/>
              </a:solidFill>
              <a:latin typeface="Quattrocento Sans"/>
              <a:ea typeface="Quattrocento Sans"/>
              <a:cs typeface="Quattrocento Sans"/>
              <a:sym typeface="Quattrocento Sans"/>
            </a:endParaRPr>
          </a:p>
        </p:txBody>
      </p:sp>
      <p:sp>
        <p:nvSpPr>
          <p:cNvPr id="411" name="Google Shape;411;ga6715654c2_0_445"/>
          <p:cNvSpPr txBox="1"/>
          <p:nvPr/>
        </p:nvSpPr>
        <p:spPr>
          <a:xfrm>
            <a:off x="6876256" y="3358971"/>
            <a:ext cx="2158800" cy="331200"/>
          </a:xfrm>
          <a:prstGeom prst="rect">
            <a:avLst/>
          </a:prstGeom>
          <a:solidFill>
            <a:srgbClr val="0070C0"/>
          </a:solidFill>
          <a:ln>
            <a:noFill/>
          </a:ln>
        </p:spPr>
        <p:txBody>
          <a:bodyPr spcFirstLastPara="1" wrap="square" lIns="25150" tIns="12575" rIns="25150" bIns="12575" anchor="t" anchorCtr="0">
            <a:noAutofit/>
          </a:bodyPr>
          <a:lstStyle/>
          <a:p>
            <a:pPr marL="0" marR="0" lvl="0" indent="0" algn="ctr" rtl="0">
              <a:spcBef>
                <a:spcPts val="0"/>
              </a:spcBef>
              <a:spcAft>
                <a:spcPts val="0"/>
              </a:spcAft>
              <a:buNone/>
            </a:pPr>
            <a:r>
              <a:rPr lang="fr-FR" sz="1987">
                <a:solidFill>
                  <a:schemeClr val="lt1"/>
                </a:solidFill>
                <a:latin typeface="Quattrocento Sans"/>
                <a:ea typeface="Quattrocento Sans"/>
                <a:cs typeface="Quattrocento Sans"/>
                <a:sym typeface="Quattrocento Sans"/>
              </a:rPr>
              <a:t>Security</a:t>
            </a:r>
            <a:endParaRPr/>
          </a:p>
        </p:txBody>
      </p:sp>
      <p:sp>
        <p:nvSpPr>
          <p:cNvPr id="412" name="Google Shape;412;ga6715654c2_0_445"/>
          <p:cNvSpPr txBox="1"/>
          <p:nvPr/>
        </p:nvSpPr>
        <p:spPr>
          <a:xfrm>
            <a:off x="7482176" y="3994700"/>
            <a:ext cx="1558800" cy="210000"/>
          </a:xfrm>
          <a:prstGeom prst="rect">
            <a:avLst/>
          </a:prstGeom>
          <a:noFill/>
          <a:ln>
            <a:noFill/>
          </a:ln>
        </p:spPr>
        <p:txBody>
          <a:bodyPr spcFirstLastPara="1" wrap="square" lIns="25175" tIns="12575" rIns="25175" bIns="12575"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Check-in</a:t>
            </a:r>
            <a:endParaRPr sz="1200" b="1">
              <a:solidFill>
                <a:schemeClr val="accent1"/>
              </a:solidFill>
              <a:latin typeface="Open Sans"/>
              <a:ea typeface="Open Sans"/>
              <a:cs typeface="Open Sans"/>
              <a:sym typeface="Open Sans"/>
            </a:endParaRPr>
          </a:p>
        </p:txBody>
      </p:sp>
      <p:pic>
        <p:nvPicPr>
          <p:cNvPr id="413" name="Google Shape;413;ga6715654c2_0_445" descr="C:\Users\Iulia\Downloads\checkin_icon.jpg"/>
          <p:cNvPicPr preferRelativeResize="0"/>
          <p:nvPr/>
        </p:nvPicPr>
        <p:blipFill rotWithShape="1">
          <a:blip r:embed="rId12">
            <a:alphaModFix/>
          </a:blip>
          <a:srcRect/>
          <a:stretch/>
        </p:blipFill>
        <p:spPr>
          <a:xfrm>
            <a:off x="6921599" y="3874938"/>
            <a:ext cx="469463" cy="468109"/>
          </a:xfrm>
          <a:prstGeom prst="rect">
            <a:avLst/>
          </a:prstGeom>
          <a:noFill/>
          <a:ln>
            <a:noFill/>
          </a:ln>
        </p:spPr>
      </p:pic>
      <p:sp>
        <p:nvSpPr>
          <p:cNvPr id="414" name="Google Shape;414;ga6715654c2_0_445"/>
          <p:cNvSpPr/>
          <p:nvPr/>
        </p:nvSpPr>
        <p:spPr>
          <a:xfrm>
            <a:off x="5123040" y="2739285"/>
            <a:ext cx="18162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ISO 27001 Training</a:t>
            </a:r>
            <a:endParaRPr sz="1200" b="1">
              <a:solidFill>
                <a:schemeClr val="accent1"/>
              </a:solidFill>
              <a:latin typeface="Open Sans"/>
              <a:ea typeface="Open Sans"/>
              <a:cs typeface="Open Sans"/>
              <a:sym typeface="Open Sans"/>
            </a:endParaRPr>
          </a:p>
        </p:txBody>
      </p:sp>
      <p:pic>
        <p:nvPicPr>
          <p:cNvPr id="415" name="Google Shape;415;ga6715654c2_0_445"/>
          <p:cNvPicPr preferRelativeResize="0"/>
          <p:nvPr/>
        </p:nvPicPr>
        <p:blipFill rotWithShape="1">
          <a:blip r:embed="rId13">
            <a:alphaModFix/>
          </a:blip>
          <a:srcRect/>
          <a:stretch/>
        </p:blipFill>
        <p:spPr>
          <a:xfrm>
            <a:off x="4734464" y="2683207"/>
            <a:ext cx="397376" cy="408263"/>
          </a:xfrm>
          <a:prstGeom prst="rect">
            <a:avLst/>
          </a:prstGeom>
          <a:noFill/>
          <a:ln>
            <a:noFill/>
          </a:ln>
        </p:spPr>
      </p:pic>
      <p:pic>
        <p:nvPicPr>
          <p:cNvPr id="416" name="Google Shape;416;ga6715654c2_0_445"/>
          <p:cNvPicPr preferRelativeResize="0"/>
          <p:nvPr/>
        </p:nvPicPr>
        <p:blipFill rotWithShape="1">
          <a:blip r:embed="rId14">
            <a:alphaModFix/>
          </a:blip>
          <a:srcRect/>
          <a:stretch/>
        </p:blipFill>
        <p:spPr>
          <a:xfrm>
            <a:off x="6915768" y="2655138"/>
            <a:ext cx="537300" cy="464400"/>
          </a:xfrm>
          <a:prstGeom prst="rect">
            <a:avLst/>
          </a:prstGeom>
          <a:noFill/>
          <a:ln>
            <a:noFill/>
          </a:ln>
        </p:spPr>
      </p:pic>
      <p:sp>
        <p:nvSpPr>
          <p:cNvPr id="417" name="Google Shape;417;ga6715654c2_0_445"/>
          <p:cNvSpPr txBox="1"/>
          <p:nvPr/>
        </p:nvSpPr>
        <p:spPr>
          <a:xfrm>
            <a:off x="753561" y="3968782"/>
            <a:ext cx="1523100" cy="210000"/>
          </a:xfrm>
          <a:prstGeom prst="rect">
            <a:avLst/>
          </a:prstGeom>
          <a:noFill/>
          <a:ln>
            <a:noFill/>
          </a:ln>
        </p:spPr>
        <p:txBody>
          <a:bodyPr spcFirstLastPara="1" wrap="square" lIns="25175" tIns="12575" rIns="25175" bIns="12575"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Workload Manager</a:t>
            </a:r>
            <a:endParaRPr sz="1200" b="1">
              <a:solidFill>
                <a:schemeClr val="accent1"/>
              </a:solidFill>
              <a:latin typeface="Open Sans"/>
              <a:ea typeface="Open Sans"/>
              <a:cs typeface="Open Sans"/>
              <a:sym typeface="Open Sans"/>
            </a:endParaRPr>
          </a:p>
        </p:txBody>
      </p:sp>
      <p:sp>
        <p:nvSpPr>
          <p:cNvPr id="418" name="Google Shape;418;ga6715654c2_0_445"/>
          <p:cNvSpPr txBox="1"/>
          <p:nvPr/>
        </p:nvSpPr>
        <p:spPr>
          <a:xfrm>
            <a:off x="7522192" y="2129928"/>
            <a:ext cx="1558800" cy="394800"/>
          </a:xfrm>
          <a:prstGeom prst="rect">
            <a:avLst/>
          </a:prstGeom>
          <a:noFill/>
          <a:ln>
            <a:noFill/>
          </a:ln>
        </p:spPr>
        <p:txBody>
          <a:bodyPr spcFirstLastPara="1" wrap="square" lIns="25175" tIns="12575" rIns="25175" bIns="12575"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Applications on Demand</a:t>
            </a:r>
            <a:endParaRPr sz="1200" b="1">
              <a:solidFill>
                <a:schemeClr val="accent1"/>
              </a:solidFill>
              <a:latin typeface="Open Sans"/>
              <a:ea typeface="Open Sans"/>
              <a:cs typeface="Open Sans"/>
              <a:sym typeface="Open Sans"/>
            </a:endParaRPr>
          </a:p>
        </p:txBody>
      </p:sp>
      <p:sp>
        <p:nvSpPr>
          <p:cNvPr id="419" name="Google Shape;419;ga6715654c2_0_445"/>
          <p:cNvSpPr txBox="1"/>
          <p:nvPr/>
        </p:nvSpPr>
        <p:spPr>
          <a:xfrm>
            <a:off x="7522192" y="2772738"/>
            <a:ext cx="1558800" cy="210000"/>
          </a:xfrm>
          <a:prstGeom prst="rect">
            <a:avLst/>
          </a:prstGeom>
          <a:noFill/>
          <a:ln>
            <a:noFill/>
          </a:ln>
        </p:spPr>
        <p:txBody>
          <a:bodyPr spcFirstLastPara="1" wrap="square" lIns="25175" tIns="12575" rIns="25175" bIns="12575" anchor="t" anchorCtr="0">
            <a:noAutofit/>
          </a:bodyPr>
          <a:lstStyle/>
          <a:p>
            <a:pPr marL="0" marR="0" lvl="0" indent="0" algn="l" rtl="0">
              <a:spcBef>
                <a:spcPts val="0"/>
              </a:spcBef>
              <a:spcAft>
                <a:spcPts val="0"/>
              </a:spcAft>
              <a:buNone/>
            </a:pPr>
            <a:r>
              <a:rPr lang="fr-FR" sz="1200" b="1">
                <a:solidFill>
                  <a:schemeClr val="dk1"/>
                </a:solidFill>
                <a:latin typeface="Quattrocento Sans"/>
                <a:ea typeface="Quattrocento Sans"/>
                <a:cs typeface="Quattrocento Sans"/>
                <a:sym typeface="Quattrocento Sans"/>
              </a:rPr>
              <a:t>Notebooks</a:t>
            </a:r>
            <a:endParaRPr sz="1200" b="1">
              <a:solidFill>
                <a:schemeClr val="accent1"/>
              </a:solidFill>
              <a:latin typeface="Open Sans"/>
              <a:ea typeface="Open Sans"/>
              <a:cs typeface="Open Sans"/>
              <a:sym typeface="Open Sans"/>
            </a:endParaRPr>
          </a:p>
        </p:txBody>
      </p:sp>
      <p:pic>
        <p:nvPicPr>
          <p:cNvPr id="420" name="Google Shape;420;ga6715654c2_0_445"/>
          <p:cNvPicPr preferRelativeResize="0"/>
          <p:nvPr/>
        </p:nvPicPr>
        <p:blipFill rotWithShape="1">
          <a:blip r:embed="rId15">
            <a:alphaModFix/>
          </a:blip>
          <a:srcRect/>
          <a:stretch/>
        </p:blipFill>
        <p:spPr>
          <a:xfrm>
            <a:off x="84729" y="3772139"/>
            <a:ext cx="637612" cy="6033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a702342835_1_0"/>
          <p:cNvSpPr txBox="1">
            <a:spLocks noGrp="1"/>
          </p:cNvSpPr>
          <p:nvPr>
            <p:ph type="body" idx="1"/>
          </p:nvPr>
        </p:nvSpPr>
        <p:spPr>
          <a:xfrm>
            <a:off x="692563" y="1369219"/>
            <a:ext cx="8007900" cy="3197400"/>
          </a:xfrm>
          <a:prstGeom prst="rect">
            <a:avLst/>
          </a:prstGeom>
        </p:spPr>
        <p:txBody>
          <a:bodyPr spcFirstLastPara="1" wrap="square" lIns="91425" tIns="45700" rIns="91425" bIns="45700" anchor="t" anchorCtr="0">
            <a:noAutofit/>
          </a:bodyPr>
          <a:lstStyle/>
          <a:p>
            <a:pPr marL="457200" lvl="0" indent="0" algn="l" rtl="0">
              <a:spcBef>
                <a:spcPts val="750"/>
              </a:spcBef>
              <a:spcAft>
                <a:spcPts val="0"/>
              </a:spcAft>
              <a:buNone/>
            </a:pPr>
            <a:endParaRPr/>
          </a:p>
          <a:p>
            <a:pPr marL="457200" lvl="0" indent="-342900" algn="l" rtl="0">
              <a:spcBef>
                <a:spcPts val="750"/>
              </a:spcBef>
              <a:spcAft>
                <a:spcPts val="0"/>
              </a:spcAft>
              <a:buSzPts val="1800"/>
              <a:buChar char="•"/>
            </a:pPr>
            <a:r>
              <a:rPr lang="fr-FR"/>
              <a:t>Processes used to manage service descriptions</a:t>
            </a:r>
            <a:endParaRPr/>
          </a:p>
          <a:p>
            <a:pPr marL="457200" lvl="0" indent="-342900" algn="l" rtl="0">
              <a:spcBef>
                <a:spcPts val="0"/>
              </a:spcBef>
              <a:spcAft>
                <a:spcPts val="0"/>
              </a:spcAft>
              <a:buSzPts val="1800"/>
              <a:buChar char="•"/>
            </a:pPr>
            <a:r>
              <a:rPr lang="fr-FR"/>
              <a:t>Services that are</a:t>
            </a:r>
            <a:endParaRPr/>
          </a:p>
          <a:p>
            <a:pPr marL="914400" lvl="1" indent="-330200" algn="l" rtl="0">
              <a:spcBef>
                <a:spcPts val="0"/>
              </a:spcBef>
              <a:spcAft>
                <a:spcPts val="0"/>
              </a:spcAft>
              <a:buSzPts val="1600"/>
              <a:buChar char="▪"/>
            </a:pPr>
            <a:r>
              <a:rPr lang="fr-FR"/>
              <a:t>Not yet onboarded</a:t>
            </a:r>
            <a:endParaRPr/>
          </a:p>
          <a:p>
            <a:pPr marL="914400" lvl="1" indent="-330200" algn="l" rtl="0">
              <a:spcBef>
                <a:spcPts val="0"/>
              </a:spcBef>
              <a:spcAft>
                <a:spcPts val="0"/>
              </a:spcAft>
              <a:buSzPts val="1600"/>
              <a:buChar char="▪"/>
            </a:pPr>
            <a:r>
              <a:rPr lang="fr-FR"/>
              <a:t>Being retired</a:t>
            </a:r>
            <a:endParaRPr/>
          </a:p>
          <a:p>
            <a:pPr marL="914400" lvl="1" indent="-330200" algn="l" rtl="0">
              <a:spcBef>
                <a:spcPts val="0"/>
              </a:spcBef>
              <a:spcAft>
                <a:spcPts val="0"/>
              </a:spcAft>
              <a:buSzPts val="1600"/>
              <a:buChar char="▪"/>
            </a:pPr>
            <a:r>
              <a:rPr lang="fr-FR"/>
              <a:t>Internal (but managed as part of SPM)</a:t>
            </a:r>
            <a:endParaRPr/>
          </a:p>
          <a:p>
            <a:pPr marL="457200" lvl="0" indent="-342900" algn="l" rtl="0">
              <a:spcBef>
                <a:spcPts val="0"/>
              </a:spcBef>
              <a:spcAft>
                <a:spcPts val="0"/>
              </a:spcAft>
              <a:buSzPts val="1800"/>
              <a:buChar char="•"/>
            </a:pPr>
            <a:r>
              <a:rPr lang="fr-FR"/>
              <a:t>Management reviews of the processes </a:t>
            </a:r>
            <a:endParaRPr/>
          </a:p>
        </p:txBody>
      </p:sp>
      <p:sp>
        <p:nvSpPr>
          <p:cNvPr id="427" name="Google Shape;427;ga702342835_1_0"/>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The “invisible” parts of SPM </a:t>
            </a:r>
            <a:endParaRPr/>
          </a:p>
        </p:txBody>
      </p:sp>
      <p:sp>
        <p:nvSpPr>
          <p:cNvPr id="428" name="Google Shape;428;ga702342835_1_0"/>
          <p:cNvSpPr txBox="1">
            <a:spLocks noGrp="1"/>
          </p:cNvSpPr>
          <p:nvPr>
            <p:ph type="subTitle" idx="2"/>
          </p:nvPr>
        </p:nvSpPr>
        <p:spPr>
          <a:xfrm>
            <a:off x="2579076" y="628358"/>
            <a:ext cx="4728900" cy="341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9fc94bb550_0_18"/>
          <p:cNvSpPr txBox="1">
            <a:spLocks noGrp="1"/>
          </p:cNvSpPr>
          <p:nvPr>
            <p:ph type="body" idx="1"/>
          </p:nvPr>
        </p:nvSpPr>
        <p:spPr>
          <a:xfrm>
            <a:off x="692563" y="1369219"/>
            <a:ext cx="8007900" cy="3197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r>
              <a:rPr lang="fr-FR" b="1"/>
              <a:t>Next up: </a:t>
            </a:r>
            <a:r>
              <a:rPr lang="fr-FR"/>
              <a:t>EGI Service Portfolio examples (mostly for reference)</a:t>
            </a:r>
            <a:endParaRPr/>
          </a:p>
        </p:txBody>
      </p:sp>
      <p:sp>
        <p:nvSpPr>
          <p:cNvPr id="435" name="Google Shape;435;g9fc94bb550_0_18"/>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Questions/comments re. SPM?</a:t>
            </a:r>
            <a:endParaRPr/>
          </a:p>
        </p:txBody>
      </p:sp>
      <p:sp>
        <p:nvSpPr>
          <p:cNvPr id="436" name="Google Shape;436;g9fc94bb550_0_18"/>
          <p:cNvSpPr txBox="1">
            <a:spLocks noGrp="1"/>
          </p:cNvSpPr>
          <p:nvPr>
            <p:ph type="subTitle" idx="2"/>
          </p:nvPr>
        </p:nvSpPr>
        <p:spPr>
          <a:xfrm>
            <a:off x="2579076" y="628358"/>
            <a:ext cx="4728900" cy="341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a6715654c2_0_482"/>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EGI Internal Service Portfolio</a:t>
            </a:r>
            <a:endParaRPr/>
          </a:p>
        </p:txBody>
      </p:sp>
      <p:sp>
        <p:nvSpPr>
          <p:cNvPr id="442" name="Google Shape;442;ga6715654c2_0_482"/>
          <p:cNvSpPr txBox="1">
            <a:spLocks noGrp="1"/>
          </p:cNvSpPr>
          <p:nvPr>
            <p:ph type="subTitle" idx="2"/>
          </p:nvPr>
        </p:nvSpPr>
        <p:spPr>
          <a:xfrm>
            <a:off x="2579076" y="628358"/>
            <a:ext cx="6167100" cy="84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800"/>
              <a:buNone/>
            </a:pPr>
            <a:r>
              <a:rPr lang="fr-FR">
                <a:latin typeface="Quattrocento Sans"/>
                <a:ea typeface="Quattrocento Sans"/>
                <a:cs typeface="Quattrocento Sans"/>
                <a:sym typeface="Quattrocento Sans"/>
              </a:rPr>
              <a:t>The list of services </a:t>
            </a:r>
            <a:r>
              <a:rPr lang="fr-FR">
                <a:solidFill>
                  <a:srgbClr val="4F85C3"/>
                </a:solidFill>
                <a:latin typeface="Quattrocento Sans"/>
                <a:ea typeface="Quattrocento Sans"/>
                <a:cs typeface="Quattrocento Sans"/>
                <a:sym typeface="Quattrocento Sans"/>
              </a:rPr>
              <a:t>delivered internally to the EGI federation</a:t>
            </a:r>
            <a:r>
              <a:rPr lang="fr-FR">
                <a:latin typeface="Quattrocento Sans"/>
                <a:ea typeface="Quattrocento Sans"/>
                <a:cs typeface="Quattrocento Sans"/>
                <a:sym typeface="Quattrocento Sans"/>
              </a:rPr>
              <a:t> to enable the EGI providers to work together</a:t>
            </a:r>
            <a:endParaRPr>
              <a:latin typeface="Quattrocento Sans"/>
              <a:ea typeface="Quattrocento Sans"/>
              <a:cs typeface="Quattrocento Sans"/>
              <a:sym typeface="Quattrocento Sans"/>
            </a:endParaRPr>
          </a:p>
        </p:txBody>
      </p:sp>
      <p:grpSp>
        <p:nvGrpSpPr>
          <p:cNvPr id="443" name="Google Shape;443;ga6715654c2_0_482"/>
          <p:cNvGrpSpPr/>
          <p:nvPr/>
        </p:nvGrpSpPr>
        <p:grpSpPr>
          <a:xfrm>
            <a:off x="1884184" y="1248338"/>
            <a:ext cx="1932114" cy="3625087"/>
            <a:chOff x="448458" y="1403863"/>
            <a:chExt cx="2576152" cy="4833449"/>
          </a:xfrm>
        </p:grpSpPr>
        <p:sp>
          <p:nvSpPr>
            <p:cNvPr id="444" name="Google Shape;444;ga6715654c2_0_482"/>
            <p:cNvSpPr txBox="1"/>
            <p:nvPr/>
          </p:nvSpPr>
          <p:spPr>
            <a:xfrm>
              <a:off x="526971" y="1403863"/>
              <a:ext cx="2042400" cy="300000"/>
            </a:xfrm>
            <a:prstGeom prst="rect">
              <a:avLst/>
            </a:prstGeom>
            <a:solidFill>
              <a:srgbClr val="0070C0"/>
            </a:solidFill>
            <a:ln>
              <a:noFill/>
            </a:ln>
          </p:spPr>
          <p:txBody>
            <a:bodyPr spcFirstLastPara="1" wrap="square" lIns="17075" tIns="8525" rIns="17075" bIns="8525" anchor="t" anchorCtr="0">
              <a:noAutofit/>
            </a:bodyPr>
            <a:lstStyle/>
            <a:p>
              <a:pPr marL="0" marR="0" lvl="0" indent="0" algn="ctr" rtl="0">
                <a:spcBef>
                  <a:spcPts val="0"/>
                </a:spcBef>
                <a:spcAft>
                  <a:spcPts val="0"/>
                </a:spcAft>
                <a:buNone/>
              </a:pPr>
              <a:r>
                <a:rPr lang="fr-FR" sz="1350">
                  <a:solidFill>
                    <a:schemeClr val="lt1"/>
                  </a:solidFill>
                  <a:latin typeface="Quattrocento Sans"/>
                  <a:ea typeface="Quattrocento Sans"/>
                  <a:cs typeface="Quattrocento Sans"/>
                  <a:sym typeface="Quattrocento Sans"/>
                </a:rPr>
                <a:t>Coordination</a:t>
              </a:r>
              <a:endParaRPr/>
            </a:p>
          </p:txBody>
        </p:sp>
        <p:grpSp>
          <p:nvGrpSpPr>
            <p:cNvPr id="445" name="Google Shape;445;ga6715654c2_0_482"/>
            <p:cNvGrpSpPr/>
            <p:nvPr/>
          </p:nvGrpSpPr>
          <p:grpSpPr>
            <a:xfrm>
              <a:off x="448458" y="1873719"/>
              <a:ext cx="2576152" cy="4363593"/>
              <a:chOff x="173007" y="1798638"/>
              <a:chExt cx="2576152" cy="4363593"/>
            </a:xfrm>
          </p:grpSpPr>
          <p:grpSp>
            <p:nvGrpSpPr>
              <p:cNvPr id="446" name="Google Shape;446;ga6715654c2_0_482"/>
              <p:cNvGrpSpPr/>
              <p:nvPr/>
            </p:nvGrpSpPr>
            <p:grpSpPr>
              <a:xfrm>
                <a:off x="173007" y="1798638"/>
                <a:ext cx="2137237" cy="1534492"/>
                <a:chOff x="173007" y="1798638"/>
                <a:chExt cx="2137237" cy="1534492"/>
              </a:xfrm>
            </p:grpSpPr>
            <p:sp>
              <p:nvSpPr>
                <p:cNvPr id="447" name="Google Shape;447;ga6715654c2_0_482"/>
                <p:cNvSpPr/>
                <p:nvPr/>
              </p:nvSpPr>
              <p:spPr>
                <a:xfrm>
                  <a:off x="767218" y="1871361"/>
                  <a:ext cx="14832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Communications</a:t>
                  </a:r>
                  <a:endParaRPr/>
                </a:p>
              </p:txBody>
            </p:sp>
            <p:pic>
              <p:nvPicPr>
                <p:cNvPr id="448" name="Google Shape;448;ga6715654c2_0_482" descr="C:\Users\Iulia\Downloads\icon Communications.jpg"/>
                <p:cNvPicPr preferRelativeResize="0"/>
                <p:nvPr/>
              </p:nvPicPr>
              <p:blipFill rotWithShape="1">
                <a:blip r:embed="rId3">
                  <a:alphaModFix/>
                </a:blip>
                <a:srcRect/>
                <a:stretch/>
              </p:blipFill>
              <p:spPr>
                <a:xfrm>
                  <a:off x="213940" y="1798638"/>
                  <a:ext cx="457490" cy="448776"/>
                </a:xfrm>
                <a:prstGeom prst="rect">
                  <a:avLst/>
                </a:prstGeom>
                <a:noFill/>
                <a:ln>
                  <a:noFill/>
                </a:ln>
              </p:spPr>
            </p:pic>
            <p:sp>
              <p:nvSpPr>
                <p:cNvPr id="449" name="Google Shape;449;ga6715654c2_0_482"/>
                <p:cNvSpPr txBox="1"/>
                <p:nvPr/>
              </p:nvSpPr>
              <p:spPr>
                <a:xfrm>
                  <a:off x="774544" y="2911005"/>
                  <a:ext cx="1476000" cy="3924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Strategy and Policy Development</a:t>
                  </a:r>
                  <a:endParaRPr/>
                </a:p>
              </p:txBody>
            </p:sp>
            <p:sp>
              <p:nvSpPr>
                <p:cNvPr id="450" name="Google Shape;450;ga6715654c2_0_482"/>
                <p:cNvSpPr/>
                <p:nvPr/>
              </p:nvSpPr>
              <p:spPr>
                <a:xfrm>
                  <a:off x="774544" y="2349315"/>
                  <a:ext cx="1535700" cy="3924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Project Management </a:t>
                  </a:r>
                  <a:endParaRPr/>
                </a:p>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and Planning</a:t>
                  </a:r>
                  <a:endParaRPr/>
                </a:p>
              </p:txBody>
            </p:sp>
            <p:pic>
              <p:nvPicPr>
                <p:cNvPr id="451" name="Google Shape;451;ga6715654c2_0_482" descr="C:\Users\Iulia\Downloads\icon Project Management.jpg"/>
                <p:cNvPicPr preferRelativeResize="0"/>
                <p:nvPr/>
              </p:nvPicPr>
              <p:blipFill rotWithShape="1">
                <a:blip r:embed="rId4">
                  <a:alphaModFix/>
                </a:blip>
                <a:srcRect/>
                <a:stretch/>
              </p:blipFill>
              <p:spPr>
                <a:xfrm>
                  <a:off x="194005" y="2276872"/>
                  <a:ext cx="497360" cy="477132"/>
                </a:xfrm>
                <a:prstGeom prst="rect">
                  <a:avLst/>
                </a:prstGeom>
                <a:noFill/>
                <a:ln>
                  <a:noFill/>
                </a:ln>
              </p:spPr>
            </p:pic>
            <p:pic>
              <p:nvPicPr>
                <p:cNvPr id="452" name="Google Shape;452;ga6715654c2_0_482" descr="C:\Users\Iulia\Downloads\icon Strategy and Policy Development.jpg"/>
                <p:cNvPicPr preferRelativeResize="0"/>
                <p:nvPr/>
              </p:nvPicPr>
              <p:blipFill rotWithShape="1">
                <a:blip r:embed="rId5">
                  <a:alphaModFix/>
                </a:blip>
                <a:srcRect/>
                <a:stretch/>
              </p:blipFill>
              <p:spPr>
                <a:xfrm>
                  <a:off x="173007" y="2891455"/>
                  <a:ext cx="539355" cy="441675"/>
                </a:xfrm>
                <a:prstGeom prst="rect">
                  <a:avLst/>
                </a:prstGeom>
                <a:noFill/>
                <a:ln>
                  <a:noFill/>
                </a:ln>
              </p:spPr>
            </p:pic>
          </p:grpSp>
          <p:grpSp>
            <p:nvGrpSpPr>
              <p:cNvPr id="453" name="Google Shape;453;ga6715654c2_0_482"/>
              <p:cNvGrpSpPr/>
              <p:nvPr/>
            </p:nvGrpSpPr>
            <p:grpSpPr>
              <a:xfrm>
                <a:off x="216141" y="3492707"/>
                <a:ext cx="2533019" cy="2669524"/>
                <a:chOff x="6973238" y="3384083"/>
                <a:chExt cx="2533019" cy="2669524"/>
              </a:xfrm>
            </p:grpSpPr>
            <p:sp>
              <p:nvSpPr>
                <p:cNvPr id="454" name="Google Shape;454;ga6715654c2_0_482"/>
                <p:cNvSpPr txBox="1"/>
                <p:nvPr/>
              </p:nvSpPr>
              <p:spPr>
                <a:xfrm>
                  <a:off x="7533403" y="3975326"/>
                  <a:ext cx="1533900" cy="3924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Operations and Support</a:t>
                  </a:r>
                  <a:endParaRPr/>
                </a:p>
              </p:txBody>
            </p:sp>
            <p:pic>
              <p:nvPicPr>
                <p:cNvPr id="455" name="Google Shape;455;ga6715654c2_0_482" descr="C:\Users\Iulia\Downloads\icon Operations Coordination and Support.jpg"/>
                <p:cNvPicPr preferRelativeResize="0"/>
                <p:nvPr/>
              </p:nvPicPr>
              <p:blipFill rotWithShape="1">
                <a:blip r:embed="rId6">
                  <a:alphaModFix/>
                </a:blip>
                <a:srcRect/>
                <a:stretch/>
              </p:blipFill>
              <p:spPr>
                <a:xfrm>
                  <a:off x="7004563" y="3931456"/>
                  <a:ext cx="439189" cy="447102"/>
                </a:xfrm>
                <a:prstGeom prst="rect">
                  <a:avLst/>
                </a:prstGeom>
                <a:noFill/>
                <a:ln>
                  <a:noFill/>
                </a:ln>
              </p:spPr>
            </p:pic>
            <p:sp>
              <p:nvSpPr>
                <p:cNvPr id="456" name="Google Shape;456;ga6715654c2_0_482"/>
                <p:cNvSpPr/>
                <p:nvPr/>
              </p:nvSpPr>
              <p:spPr>
                <a:xfrm>
                  <a:off x="7531643" y="5653083"/>
                  <a:ext cx="1506600" cy="3924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Technical Coordination</a:t>
                  </a:r>
                  <a:endParaRPr/>
                </a:p>
              </p:txBody>
            </p:sp>
            <p:pic>
              <p:nvPicPr>
                <p:cNvPr id="457" name="Google Shape;457;ga6715654c2_0_482" descr="C:\Users\Iulia\Downloads\icon Technical Coordination.jpg"/>
                <p:cNvPicPr preferRelativeResize="0"/>
                <p:nvPr/>
              </p:nvPicPr>
              <p:blipFill rotWithShape="1">
                <a:blip r:embed="rId7">
                  <a:alphaModFix/>
                </a:blip>
                <a:srcRect/>
                <a:stretch/>
              </p:blipFill>
              <p:spPr>
                <a:xfrm>
                  <a:off x="6987832" y="5677394"/>
                  <a:ext cx="469209" cy="376213"/>
                </a:xfrm>
                <a:prstGeom prst="rect">
                  <a:avLst/>
                </a:prstGeom>
                <a:noFill/>
                <a:ln>
                  <a:noFill/>
                </a:ln>
              </p:spPr>
            </p:pic>
            <p:sp>
              <p:nvSpPr>
                <p:cNvPr id="458" name="Google Shape;458;ga6715654c2_0_482"/>
                <p:cNvSpPr/>
                <p:nvPr/>
              </p:nvSpPr>
              <p:spPr>
                <a:xfrm>
                  <a:off x="7524315" y="3384083"/>
                  <a:ext cx="1698600" cy="3924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Community Coordination</a:t>
                  </a:r>
                  <a:endParaRPr/>
                </a:p>
              </p:txBody>
            </p:sp>
            <p:pic>
              <p:nvPicPr>
                <p:cNvPr id="459" name="Google Shape;459;ga6715654c2_0_482" descr="C:\Users\Iulia\Downloads\icon Community Coordination (1).jpg"/>
                <p:cNvPicPr preferRelativeResize="0"/>
                <p:nvPr/>
              </p:nvPicPr>
              <p:blipFill rotWithShape="1">
                <a:blip r:embed="rId8">
                  <a:alphaModFix/>
                </a:blip>
                <a:srcRect/>
                <a:stretch/>
              </p:blipFill>
              <p:spPr>
                <a:xfrm>
                  <a:off x="6973238" y="3390987"/>
                  <a:ext cx="455290" cy="358900"/>
                </a:xfrm>
                <a:prstGeom prst="rect">
                  <a:avLst/>
                </a:prstGeom>
                <a:noFill/>
                <a:ln>
                  <a:noFill/>
                </a:ln>
              </p:spPr>
            </p:pic>
            <p:sp>
              <p:nvSpPr>
                <p:cNvPr id="460" name="Google Shape;460;ga6715654c2_0_482"/>
                <p:cNvSpPr/>
                <p:nvPr/>
              </p:nvSpPr>
              <p:spPr>
                <a:xfrm>
                  <a:off x="7504057" y="4634666"/>
                  <a:ext cx="20022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ITSM Coordination</a:t>
                  </a:r>
                  <a:endParaRPr sz="900" b="1">
                    <a:solidFill>
                      <a:schemeClr val="dk1"/>
                    </a:solidFill>
                    <a:latin typeface="Open Sans"/>
                    <a:ea typeface="Open Sans"/>
                    <a:cs typeface="Open Sans"/>
                    <a:sym typeface="Open Sans"/>
                  </a:endParaRPr>
                </a:p>
              </p:txBody>
            </p:sp>
            <p:pic>
              <p:nvPicPr>
                <p:cNvPr id="461" name="Google Shape;461;ga6715654c2_0_482" descr="C:\Users\Iulia\Downloads\icon ITSM Coordination.jpg"/>
                <p:cNvPicPr preferRelativeResize="0"/>
                <p:nvPr/>
              </p:nvPicPr>
              <p:blipFill rotWithShape="1">
                <a:blip r:embed="rId9">
                  <a:alphaModFix/>
                </a:blip>
                <a:srcRect/>
                <a:stretch/>
              </p:blipFill>
              <p:spPr>
                <a:xfrm>
                  <a:off x="7020585" y="4565451"/>
                  <a:ext cx="403704" cy="407154"/>
                </a:xfrm>
                <a:prstGeom prst="rect">
                  <a:avLst/>
                </a:prstGeom>
                <a:noFill/>
                <a:ln>
                  <a:noFill/>
                </a:ln>
              </p:spPr>
            </p:pic>
            <p:sp>
              <p:nvSpPr>
                <p:cNvPr id="462" name="Google Shape;462;ga6715654c2_0_482"/>
                <p:cNvSpPr/>
                <p:nvPr/>
              </p:nvSpPr>
              <p:spPr>
                <a:xfrm>
                  <a:off x="7528371" y="5224672"/>
                  <a:ext cx="17520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Security Coordination</a:t>
                  </a:r>
                  <a:endParaRPr/>
                </a:p>
              </p:txBody>
            </p:sp>
            <p:pic>
              <p:nvPicPr>
                <p:cNvPr id="463" name="Google Shape;463;ga6715654c2_0_482" descr="C:\Users\Iulia\Downloads\icon Security.jpg"/>
                <p:cNvPicPr preferRelativeResize="0"/>
                <p:nvPr/>
              </p:nvPicPr>
              <p:blipFill rotWithShape="1">
                <a:blip r:embed="rId10">
                  <a:alphaModFix/>
                </a:blip>
                <a:srcRect/>
                <a:stretch/>
              </p:blipFill>
              <p:spPr>
                <a:xfrm>
                  <a:off x="7013008" y="5103823"/>
                  <a:ext cx="418858" cy="421622"/>
                </a:xfrm>
                <a:prstGeom prst="rect">
                  <a:avLst/>
                </a:prstGeom>
                <a:noFill/>
                <a:ln>
                  <a:noFill/>
                </a:ln>
              </p:spPr>
            </p:pic>
          </p:grpSp>
        </p:grpSp>
      </p:grpSp>
      <p:grpSp>
        <p:nvGrpSpPr>
          <p:cNvPr id="464" name="Google Shape;464;ga6715654c2_0_482"/>
          <p:cNvGrpSpPr/>
          <p:nvPr/>
        </p:nvGrpSpPr>
        <p:grpSpPr>
          <a:xfrm>
            <a:off x="3816403" y="1248338"/>
            <a:ext cx="1925868" cy="3227953"/>
            <a:chOff x="2741292" y="1403863"/>
            <a:chExt cx="2567824" cy="4303937"/>
          </a:xfrm>
        </p:grpSpPr>
        <p:sp>
          <p:nvSpPr>
            <p:cNvPr id="465" name="Google Shape;465;ga6715654c2_0_482"/>
            <p:cNvSpPr txBox="1"/>
            <p:nvPr/>
          </p:nvSpPr>
          <p:spPr>
            <a:xfrm>
              <a:off x="2741292" y="1403863"/>
              <a:ext cx="1956000" cy="300000"/>
            </a:xfrm>
            <a:prstGeom prst="rect">
              <a:avLst/>
            </a:prstGeom>
            <a:solidFill>
              <a:srgbClr val="0070C0"/>
            </a:solidFill>
            <a:ln>
              <a:noFill/>
            </a:ln>
          </p:spPr>
          <p:txBody>
            <a:bodyPr spcFirstLastPara="1" wrap="square" lIns="17075" tIns="8525" rIns="17075" bIns="8525" anchor="t" anchorCtr="0">
              <a:noAutofit/>
            </a:bodyPr>
            <a:lstStyle/>
            <a:p>
              <a:pPr marL="0" marR="0" lvl="0" indent="0" algn="ctr" rtl="0">
                <a:spcBef>
                  <a:spcPts val="0"/>
                </a:spcBef>
                <a:spcAft>
                  <a:spcPts val="0"/>
                </a:spcAft>
                <a:buNone/>
              </a:pPr>
              <a:r>
                <a:rPr lang="fr-FR" sz="1350">
                  <a:solidFill>
                    <a:schemeClr val="lt1"/>
                  </a:solidFill>
                  <a:latin typeface="Quattrocento Sans"/>
                  <a:ea typeface="Quattrocento Sans"/>
                  <a:cs typeface="Quattrocento Sans"/>
                  <a:sym typeface="Quattrocento Sans"/>
                </a:rPr>
                <a:t>Operations</a:t>
              </a:r>
              <a:endParaRPr/>
            </a:p>
          </p:txBody>
        </p:sp>
        <p:grpSp>
          <p:nvGrpSpPr>
            <p:cNvPr id="466" name="Google Shape;466;ga6715654c2_0_482"/>
            <p:cNvGrpSpPr/>
            <p:nvPr/>
          </p:nvGrpSpPr>
          <p:grpSpPr>
            <a:xfrm>
              <a:off x="2846760" y="1847897"/>
              <a:ext cx="2462356" cy="3859903"/>
              <a:chOff x="2571309" y="1772816"/>
              <a:chExt cx="2462356" cy="3859903"/>
            </a:xfrm>
          </p:grpSpPr>
          <p:grpSp>
            <p:nvGrpSpPr>
              <p:cNvPr id="467" name="Google Shape;467;ga6715654c2_0_482"/>
              <p:cNvGrpSpPr/>
              <p:nvPr/>
            </p:nvGrpSpPr>
            <p:grpSpPr>
              <a:xfrm>
                <a:off x="2571309" y="2305053"/>
                <a:ext cx="2462356" cy="3327666"/>
                <a:chOff x="263563" y="3435215"/>
                <a:chExt cx="2462356" cy="3327666"/>
              </a:xfrm>
            </p:grpSpPr>
            <p:pic>
              <p:nvPicPr>
                <p:cNvPr id="468" name="Google Shape;468;ga6715654c2_0_482" descr="C:\Users\Iulia\Downloads\icon Configuration Database.jpg"/>
                <p:cNvPicPr preferRelativeResize="0"/>
                <p:nvPr/>
              </p:nvPicPr>
              <p:blipFill rotWithShape="1">
                <a:blip r:embed="rId11">
                  <a:alphaModFix/>
                </a:blip>
                <a:srcRect/>
                <a:stretch/>
              </p:blipFill>
              <p:spPr>
                <a:xfrm>
                  <a:off x="334848" y="4026949"/>
                  <a:ext cx="339798" cy="373441"/>
                </a:xfrm>
                <a:prstGeom prst="rect">
                  <a:avLst/>
                </a:prstGeom>
                <a:noFill/>
                <a:ln>
                  <a:noFill/>
                </a:ln>
              </p:spPr>
            </p:pic>
            <p:sp>
              <p:nvSpPr>
                <p:cNvPr id="469" name="Google Shape;469;ga6715654c2_0_482"/>
                <p:cNvSpPr txBox="1"/>
                <p:nvPr/>
              </p:nvSpPr>
              <p:spPr>
                <a:xfrm>
                  <a:off x="841800" y="4133746"/>
                  <a:ext cx="15765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Configuration Database</a:t>
                  </a:r>
                  <a:endParaRPr/>
                </a:p>
              </p:txBody>
            </p:sp>
            <p:sp>
              <p:nvSpPr>
                <p:cNvPr id="470" name="Google Shape;470;ga6715654c2_0_482"/>
                <p:cNvSpPr/>
                <p:nvPr/>
              </p:nvSpPr>
              <p:spPr>
                <a:xfrm>
                  <a:off x="854152" y="4705035"/>
                  <a:ext cx="8595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Helpdesk</a:t>
                  </a:r>
                  <a:endParaRPr/>
                </a:p>
              </p:txBody>
            </p:sp>
            <p:pic>
              <p:nvPicPr>
                <p:cNvPr id="471" name="Google Shape;471;ga6715654c2_0_482" descr="C:\Users\Iulia\Downloads\icon Helpdesk.jpg"/>
                <p:cNvPicPr preferRelativeResize="0"/>
                <p:nvPr/>
              </p:nvPicPr>
              <p:blipFill rotWithShape="1">
                <a:blip r:embed="rId12">
                  <a:alphaModFix/>
                </a:blip>
                <a:srcRect/>
                <a:stretch/>
              </p:blipFill>
              <p:spPr>
                <a:xfrm>
                  <a:off x="297963" y="4570501"/>
                  <a:ext cx="426363" cy="481377"/>
                </a:xfrm>
                <a:prstGeom prst="rect">
                  <a:avLst/>
                </a:prstGeom>
                <a:noFill/>
                <a:ln>
                  <a:noFill/>
                </a:ln>
              </p:spPr>
            </p:pic>
            <p:sp>
              <p:nvSpPr>
                <p:cNvPr id="472" name="Google Shape;472;ga6715654c2_0_482"/>
                <p:cNvSpPr txBox="1"/>
                <p:nvPr/>
              </p:nvSpPr>
              <p:spPr>
                <a:xfrm>
                  <a:off x="853619" y="6342781"/>
                  <a:ext cx="1872300" cy="3924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Validated Software and Repository</a:t>
                  </a:r>
                  <a:endParaRPr/>
                </a:p>
              </p:txBody>
            </p:sp>
            <p:pic>
              <p:nvPicPr>
                <p:cNvPr id="473" name="Google Shape;473;ga6715654c2_0_482" descr="C:\Users\Iulia\Downloads\icon Validated Software and Repository.jpg"/>
                <p:cNvPicPr preferRelativeResize="0"/>
                <p:nvPr/>
              </p:nvPicPr>
              <p:blipFill rotWithShape="1">
                <a:blip r:embed="rId13">
                  <a:alphaModFix/>
                </a:blip>
                <a:srcRect/>
                <a:stretch/>
              </p:blipFill>
              <p:spPr>
                <a:xfrm>
                  <a:off x="283281" y="6355107"/>
                  <a:ext cx="388953" cy="407774"/>
                </a:xfrm>
                <a:prstGeom prst="rect">
                  <a:avLst/>
                </a:prstGeom>
                <a:noFill/>
                <a:ln>
                  <a:noFill/>
                </a:ln>
              </p:spPr>
            </p:pic>
            <p:sp>
              <p:nvSpPr>
                <p:cNvPr id="474" name="Google Shape;474;ga6715654c2_0_482"/>
                <p:cNvSpPr txBox="1"/>
                <p:nvPr/>
              </p:nvSpPr>
              <p:spPr>
                <a:xfrm>
                  <a:off x="853619" y="5276101"/>
                  <a:ext cx="12948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Operational Tools</a:t>
                  </a:r>
                  <a:endParaRPr/>
                </a:p>
              </p:txBody>
            </p:sp>
            <p:pic>
              <p:nvPicPr>
                <p:cNvPr id="475" name="Google Shape;475;ga6715654c2_0_482" descr="C:\Users\Iulia\Downloads\icon Operational Tools.jpg"/>
                <p:cNvPicPr preferRelativeResize="0"/>
                <p:nvPr/>
              </p:nvPicPr>
              <p:blipFill rotWithShape="1">
                <a:blip r:embed="rId14">
                  <a:alphaModFix/>
                </a:blip>
                <a:srcRect/>
                <a:stretch/>
              </p:blipFill>
              <p:spPr>
                <a:xfrm>
                  <a:off x="276666" y="5182096"/>
                  <a:ext cx="426237" cy="412777"/>
                </a:xfrm>
                <a:prstGeom prst="rect">
                  <a:avLst/>
                </a:prstGeom>
                <a:noFill/>
                <a:ln>
                  <a:noFill/>
                </a:ln>
              </p:spPr>
            </p:pic>
            <p:sp>
              <p:nvSpPr>
                <p:cNvPr id="476" name="Google Shape;476;ga6715654c2_0_482"/>
                <p:cNvSpPr/>
                <p:nvPr/>
              </p:nvSpPr>
              <p:spPr>
                <a:xfrm>
                  <a:off x="841482" y="3542406"/>
                  <a:ext cx="16434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Collaboration Tools </a:t>
                  </a:r>
                  <a:endParaRPr sz="900" b="1">
                    <a:solidFill>
                      <a:schemeClr val="dk1"/>
                    </a:solidFill>
                    <a:latin typeface="Quattrocento Sans"/>
                    <a:ea typeface="Quattrocento Sans"/>
                    <a:cs typeface="Quattrocento Sans"/>
                    <a:sym typeface="Quattrocento Sans"/>
                  </a:endParaRPr>
                </a:p>
              </p:txBody>
            </p:sp>
            <p:pic>
              <p:nvPicPr>
                <p:cNvPr id="477" name="Google Shape;477;ga6715654c2_0_482" descr="C:\Users\Iulia\Downloads\icon Collaboration Tools (3).jpg"/>
                <p:cNvPicPr preferRelativeResize="0"/>
                <p:nvPr/>
              </p:nvPicPr>
              <p:blipFill rotWithShape="1">
                <a:blip r:embed="rId15">
                  <a:alphaModFix/>
                </a:blip>
                <a:srcRect/>
                <a:stretch/>
              </p:blipFill>
              <p:spPr>
                <a:xfrm>
                  <a:off x="276666" y="3435215"/>
                  <a:ext cx="414232" cy="443587"/>
                </a:xfrm>
                <a:prstGeom prst="rect">
                  <a:avLst/>
                </a:prstGeom>
                <a:noFill/>
                <a:ln>
                  <a:noFill/>
                </a:ln>
              </p:spPr>
            </p:pic>
            <p:sp>
              <p:nvSpPr>
                <p:cNvPr id="478" name="Google Shape;478;ga6715654c2_0_482"/>
                <p:cNvSpPr/>
                <p:nvPr/>
              </p:nvSpPr>
              <p:spPr>
                <a:xfrm>
                  <a:off x="824330" y="5843929"/>
                  <a:ext cx="16113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 Service Monitoring</a:t>
                  </a:r>
                  <a:endParaRPr/>
                </a:p>
              </p:txBody>
            </p:sp>
            <p:pic>
              <p:nvPicPr>
                <p:cNvPr id="479" name="Google Shape;479;ga6715654c2_0_482" descr="C:\Users\Iulia\Downloads\icon Service Monitoring.jpg"/>
                <p:cNvPicPr preferRelativeResize="0"/>
                <p:nvPr/>
              </p:nvPicPr>
              <p:blipFill rotWithShape="1">
                <a:blip r:embed="rId16">
                  <a:alphaModFix/>
                </a:blip>
                <a:srcRect/>
                <a:stretch/>
              </p:blipFill>
              <p:spPr>
                <a:xfrm>
                  <a:off x="263563" y="5749249"/>
                  <a:ext cx="468958" cy="529922"/>
                </a:xfrm>
                <a:prstGeom prst="rect">
                  <a:avLst/>
                </a:prstGeom>
                <a:noFill/>
                <a:ln>
                  <a:noFill/>
                </a:ln>
              </p:spPr>
            </p:pic>
          </p:grpSp>
          <p:grpSp>
            <p:nvGrpSpPr>
              <p:cNvPr id="480" name="Google Shape;480;ga6715654c2_0_482"/>
              <p:cNvGrpSpPr/>
              <p:nvPr/>
            </p:nvGrpSpPr>
            <p:grpSpPr>
              <a:xfrm>
                <a:off x="2585105" y="1772816"/>
                <a:ext cx="1871060" cy="421353"/>
                <a:chOff x="251520" y="1801924"/>
                <a:chExt cx="1871060" cy="421353"/>
              </a:xfrm>
            </p:grpSpPr>
            <p:pic>
              <p:nvPicPr>
                <p:cNvPr id="481" name="Google Shape;481;ga6715654c2_0_482" descr="C:\Users\Iulia\Downloads\icon Accounting.jpg"/>
                <p:cNvPicPr preferRelativeResize="0"/>
                <p:nvPr/>
              </p:nvPicPr>
              <p:blipFill rotWithShape="1">
                <a:blip r:embed="rId17">
                  <a:alphaModFix/>
                </a:blip>
                <a:srcRect/>
                <a:stretch/>
              </p:blipFill>
              <p:spPr>
                <a:xfrm>
                  <a:off x="251520" y="1801924"/>
                  <a:ext cx="441367" cy="421353"/>
                </a:xfrm>
                <a:prstGeom prst="rect">
                  <a:avLst/>
                </a:prstGeom>
                <a:noFill/>
                <a:ln>
                  <a:noFill/>
                </a:ln>
              </p:spPr>
            </p:pic>
            <p:sp>
              <p:nvSpPr>
                <p:cNvPr id="482" name="Google Shape;482;ga6715654c2_0_482"/>
                <p:cNvSpPr txBox="1"/>
                <p:nvPr/>
              </p:nvSpPr>
              <p:spPr>
                <a:xfrm>
                  <a:off x="827780" y="1875903"/>
                  <a:ext cx="1294800" cy="271500"/>
                </a:xfrm>
                <a:prstGeom prst="rect">
                  <a:avLst/>
                </a:prstGeom>
                <a:noFill/>
                <a:ln>
                  <a:noFill/>
                </a:ln>
              </p:spPr>
              <p:txBody>
                <a:bodyPr spcFirstLastPara="1" wrap="square" lIns="17100" tIns="8550" rIns="17100" bIns="8550" anchor="ctr" anchorCtr="0">
                  <a:noAutofit/>
                </a:bodyPr>
                <a:lstStyle/>
                <a:p>
                  <a:pPr marL="0" marR="0" lvl="0" indent="0" algn="l" rtl="0">
                    <a:lnSpc>
                      <a:spcPct val="150000"/>
                    </a:lnSpc>
                    <a:spcBef>
                      <a:spcPts val="0"/>
                    </a:spcBef>
                    <a:spcAft>
                      <a:spcPts val="0"/>
                    </a:spcAft>
                    <a:buNone/>
                  </a:pPr>
                  <a:r>
                    <a:rPr lang="fr-FR" sz="900" b="1">
                      <a:solidFill>
                        <a:schemeClr val="dk1"/>
                      </a:solidFill>
                      <a:latin typeface="Quattrocento Sans"/>
                      <a:ea typeface="Quattrocento Sans"/>
                      <a:cs typeface="Quattrocento Sans"/>
                      <a:sym typeface="Quattrocento Sans"/>
                    </a:rPr>
                    <a:t>Accounting</a:t>
                  </a:r>
                  <a:endParaRPr sz="900">
                    <a:solidFill>
                      <a:schemeClr val="dk1"/>
                    </a:solidFill>
                    <a:latin typeface="Quattrocento Sans"/>
                    <a:ea typeface="Quattrocento Sans"/>
                    <a:cs typeface="Quattrocento Sans"/>
                    <a:sym typeface="Quattrocento Sans"/>
                  </a:endParaRPr>
                </a:p>
              </p:txBody>
            </p:sp>
          </p:grpSp>
        </p:grpSp>
      </p:grpSp>
      <p:grpSp>
        <p:nvGrpSpPr>
          <p:cNvPr id="483" name="Google Shape;483;ga6715654c2_0_482"/>
          <p:cNvGrpSpPr/>
          <p:nvPr/>
        </p:nvGrpSpPr>
        <p:grpSpPr>
          <a:xfrm>
            <a:off x="5624951" y="1244609"/>
            <a:ext cx="1890278" cy="1048823"/>
            <a:chOff x="4847451" y="1403863"/>
            <a:chExt cx="2520370" cy="1398431"/>
          </a:xfrm>
        </p:grpSpPr>
        <p:sp>
          <p:nvSpPr>
            <p:cNvPr id="484" name="Google Shape;484;ga6715654c2_0_482"/>
            <p:cNvSpPr txBox="1"/>
            <p:nvPr/>
          </p:nvSpPr>
          <p:spPr>
            <a:xfrm>
              <a:off x="4847451" y="1403863"/>
              <a:ext cx="2178600" cy="300000"/>
            </a:xfrm>
            <a:prstGeom prst="rect">
              <a:avLst/>
            </a:prstGeom>
            <a:solidFill>
              <a:srgbClr val="0070C0"/>
            </a:solidFill>
            <a:ln>
              <a:noFill/>
            </a:ln>
          </p:spPr>
          <p:txBody>
            <a:bodyPr spcFirstLastPara="1" wrap="square" lIns="17075" tIns="8525" rIns="17075" bIns="8525" anchor="t" anchorCtr="0">
              <a:noAutofit/>
            </a:bodyPr>
            <a:lstStyle/>
            <a:p>
              <a:pPr marL="0" marR="0" lvl="0" indent="0" algn="ctr" rtl="0">
                <a:spcBef>
                  <a:spcPts val="0"/>
                </a:spcBef>
                <a:spcAft>
                  <a:spcPts val="0"/>
                </a:spcAft>
                <a:buNone/>
              </a:pPr>
              <a:r>
                <a:rPr lang="fr-FR" sz="1350">
                  <a:solidFill>
                    <a:schemeClr val="lt1"/>
                  </a:solidFill>
                  <a:latin typeface="Quattrocento Sans"/>
                  <a:ea typeface="Quattrocento Sans"/>
                  <a:cs typeface="Quattrocento Sans"/>
                  <a:sym typeface="Quattrocento Sans"/>
                </a:rPr>
                <a:t>Security</a:t>
              </a:r>
              <a:endParaRPr/>
            </a:p>
          </p:txBody>
        </p:sp>
        <p:grpSp>
          <p:nvGrpSpPr>
            <p:cNvPr id="485" name="Google Shape;485;ga6715654c2_0_482"/>
            <p:cNvGrpSpPr/>
            <p:nvPr/>
          </p:nvGrpSpPr>
          <p:grpSpPr>
            <a:xfrm>
              <a:off x="4866409" y="1767872"/>
              <a:ext cx="2501412" cy="1034422"/>
              <a:chOff x="4590958" y="1692791"/>
              <a:chExt cx="2501412" cy="1034422"/>
            </a:xfrm>
          </p:grpSpPr>
          <p:grpSp>
            <p:nvGrpSpPr>
              <p:cNvPr id="486" name="Google Shape;486;ga6715654c2_0_482"/>
              <p:cNvGrpSpPr/>
              <p:nvPr/>
            </p:nvGrpSpPr>
            <p:grpSpPr>
              <a:xfrm>
                <a:off x="4694822" y="2301861"/>
                <a:ext cx="1819748" cy="425352"/>
                <a:chOff x="274938" y="2758851"/>
                <a:chExt cx="1819748" cy="425352"/>
              </a:xfrm>
            </p:grpSpPr>
            <p:sp>
              <p:nvSpPr>
                <p:cNvPr id="487" name="Google Shape;487;ga6715654c2_0_482"/>
                <p:cNvSpPr txBox="1"/>
                <p:nvPr/>
              </p:nvSpPr>
              <p:spPr>
                <a:xfrm>
                  <a:off x="799886" y="2869235"/>
                  <a:ext cx="12948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Check-in</a:t>
                  </a:r>
                  <a:endParaRPr/>
                </a:p>
              </p:txBody>
            </p:sp>
            <p:pic>
              <p:nvPicPr>
                <p:cNvPr id="488" name="Google Shape;488;ga6715654c2_0_482" descr="C:\Users\Iulia\Downloads\checkin_icon.jpg"/>
                <p:cNvPicPr preferRelativeResize="0"/>
                <p:nvPr/>
              </p:nvPicPr>
              <p:blipFill rotWithShape="1">
                <a:blip r:embed="rId18">
                  <a:alphaModFix/>
                </a:blip>
                <a:srcRect/>
                <a:stretch/>
              </p:blipFill>
              <p:spPr>
                <a:xfrm>
                  <a:off x="274938" y="2758851"/>
                  <a:ext cx="425352" cy="425352"/>
                </a:xfrm>
                <a:prstGeom prst="rect">
                  <a:avLst/>
                </a:prstGeom>
                <a:noFill/>
                <a:ln>
                  <a:noFill/>
                </a:ln>
              </p:spPr>
            </p:pic>
          </p:grpSp>
          <p:grpSp>
            <p:nvGrpSpPr>
              <p:cNvPr id="489" name="Google Shape;489;ga6715654c2_0_482"/>
              <p:cNvGrpSpPr/>
              <p:nvPr/>
            </p:nvGrpSpPr>
            <p:grpSpPr>
              <a:xfrm>
                <a:off x="4590958" y="1692791"/>
                <a:ext cx="2501412" cy="566261"/>
                <a:chOff x="214407" y="2273409"/>
                <a:chExt cx="2501412" cy="566261"/>
              </a:xfrm>
            </p:grpSpPr>
            <p:pic>
              <p:nvPicPr>
                <p:cNvPr id="490" name="Google Shape;490;ga6715654c2_0_482" descr="C:\Users\Iulia\Downloads\icon_attribute_management (1).jpg"/>
                <p:cNvPicPr preferRelativeResize="0"/>
                <p:nvPr/>
              </p:nvPicPr>
              <p:blipFill rotWithShape="1">
                <a:blip r:embed="rId19">
                  <a:alphaModFix/>
                </a:blip>
                <a:srcRect/>
                <a:stretch/>
              </p:blipFill>
              <p:spPr>
                <a:xfrm>
                  <a:off x="214407" y="2273409"/>
                  <a:ext cx="529216" cy="566261"/>
                </a:xfrm>
                <a:prstGeom prst="rect">
                  <a:avLst/>
                </a:prstGeom>
                <a:noFill/>
                <a:ln>
                  <a:noFill/>
                </a:ln>
              </p:spPr>
            </p:pic>
            <p:sp>
              <p:nvSpPr>
                <p:cNvPr id="491" name="Google Shape;491;ga6715654c2_0_482"/>
                <p:cNvSpPr txBox="1"/>
                <p:nvPr/>
              </p:nvSpPr>
              <p:spPr>
                <a:xfrm>
                  <a:off x="843219" y="2452687"/>
                  <a:ext cx="1872600" cy="207600"/>
                </a:xfrm>
                <a:prstGeom prst="rect">
                  <a:avLst/>
                </a:prstGeom>
                <a:noFill/>
                <a:ln>
                  <a:noFill/>
                </a:ln>
              </p:spPr>
              <p:txBody>
                <a:bodyPr spcFirstLastPara="1" wrap="square" lIns="17100" tIns="8550" rIns="17100" bIns="8550" anchor="ctr"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Attribute Management</a:t>
                  </a:r>
                  <a:endParaRPr sz="900" b="1">
                    <a:solidFill>
                      <a:schemeClr val="dk1"/>
                    </a:solidFill>
                    <a:latin typeface="Open Sans"/>
                    <a:ea typeface="Open Sans"/>
                    <a:cs typeface="Open Sans"/>
                    <a:sym typeface="Open Sans"/>
                  </a:endParaRPr>
                </a:p>
              </p:txBody>
            </p:sp>
          </p:grpSp>
        </p:grpSp>
      </p:grpSp>
      <p:sp>
        <p:nvSpPr>
          <p:cNvPr id="492" name="Google Shape;492;ga6715654c2_0_482"/>
          <p:cNvSpPr txBox="1"/>
          <p:nvPr/>
        </p:nvSpPr>
        <p:spPr>
          <a:xfrm>
            <a:off x="4338045" y="4642279"/>
            <a:ext cx="1186500" cy="155700"/>
          </a:xfrm>
          <a:prstGeom prst="rect">
            <a:avLst/>
          </a:prstGeom>
          <a:noFill/>
          <a:ln>
            <a:noFill/>
          </a:ln>
        </p:spPr>
        <p:txBody>
          <a:bodyPr spcFirstLastPara="1" wrap="square" lIns="17100" tIns="8550" rIns="17100" bIns="8550" anchor="t" anchorCtr="0">
            <a:noAutofit/>
          </a:bodyPr>
          <a:lstStyle/>
          <a:p>
            <a:pPr marL="0" marR="0" lvl="0" indent="0" algn="l" rtl="0">
              <a:spcBef>
                <a:spcPts val="0"/>
              </a:spcBef>
              <a:spcAft>
                <a:spcPts val="0"/>
              </a:spcAft>
              <a:buNone/>
            </a:pPr>
            <a:r>
              <a:rPr lang="fr-FR" sz="900" b="1">
                <a:solidFill>
                  <a:schemeClr val="dk1"/>
                </a:solidFill>
                <a:latin typeface="Quattrocento Sans"/>
                <a:ea typeface="Quattrocento Sans"/>
                <a:cs typeface="Quattrocento Sans"/>
                <a:sym typeface="Quattrocento Sans"/>
              </a:rPr>
              <a:t>Marketplace</a:t>
            </a:r>
            <a:endParaRPr sz="900" b="1">
              <a:solidFill>
                <a:schemeClr val="dk1"/>
              </a:solidFill>
              <a:latin typeface="Open Sans"/>
              <a:ea typeface="Open Sans"/>
              <a:cs typeface="Open Sans"/>
              <a:sym typeface="Open Sans"/>
            </a:endParaRPr>
          </a:p>
        </p:txBody>
      </p:sp>
      <p:pic>
        <p:nvPicPr>
          <p:cNvPr id="493" name="Google Shape;493;ga6715654c2_0_482"/>
          <p:cNvPicPr preferRelativeResize="0"/>
          <p:nvPr/>
        </p:nvPicPr>
        <p:blipFill rotWithShape="1">
          <a:blip r:embed="rId20">
            <a:alphaModFix/>
          </a:blip>
          <a:srcRect/>
          <a:stretch/>
        </p:blipFill>
        <p:spPr>
          <a:xfrm>
            <a:off x="3842982" y="4490931"/>
            <a:ext cx="444375" cy="4251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a6715654c2_2_43"/>
          <p:cNvSpPr txBox="1">
            <a:spLocks noGrp="1"/>
          </p:cNvSpPr>
          <p:nvPr>
            <p:ph type="title"/>
          </p:nvPr>
        </p:nvSpPr>
        <p:spPr>
          <a:xfrm>
            <a:off x="2579077" y="216939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Compute services</a:t>
            </a:r>
            <a:endParaRPr/>
          </a:p>
        </p:txBody>
      </p:sp>
      <p:sp>
        <p:nvSpPr>
          <p:cNvPr id="507" name="Google Shape;507;ga6715654c2_2_43"/>
          <p:cNvSpPr txBox="1">
            <a:spLocks noGrp="1"/>
          </p:cNvSpPr>
          <p:nvPr>
            <p:ph type="subTitle" idx="1"/>
          </p:nvPr>
        </p:nvSpPr>
        <p:spPr>
          <a:xfrm>
            <a:off x="2579076" y="262860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a6715654c2_0_63"/>
          <p:cNvSpPr txBox="1">
            <a:spLocks noGrp="1"/>
          </p:cNvSpPr>
          <p:nvPr>
            <p:ph type="body" idx="1"/>
          </p:nvPr>
        </p:nvSpPr>
        <p:spPr>
          <a:xfrm>
            <a:off x="176645" y="1369219"/>
            <a:ext cx="8754300" cy="31974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Char char="•"/>
            </a:pPr>
            <a:r>
              <a:rPr lang="fr-FR"/>
              <a:t>Short intro to the EGI SMS</a:t>
            </a:r>
            <a:endParaRPr/>
          </a:p>
          <a:p>
            <a:pPr marL="457200" lvl="0" indent="-355600" algn="l" rtl="0">
              <a:spcBef>
                <a:spcPts val="0"/>
              </a:spcBef>
              <a:spcAft>
                <a:spcPts val="0"/>
              </a:spcAft>
              <a:buSzPts val="2000"/>
              <a:buChar char="•"/>
            </a:pPr>
            <a:r>
              <a:rPr lang="fr-FR"/>
              <a:t>Introduction to the SPM process</a:t>
            </a:r>
            <a:endParaRPr/>
          </a:p>
          <a:p>
            <a:pPr marL="914400" lvl="1" indent="-342900" algn="l" rtl="0">
              <a:spcBef>
                <a:spcPts val="0"/>
              </a:spcBef>
              <a:spcAft>
                <a:spcPts val="0"/>
              </a:spcAft>
              <a:buSzPts val="1800"/>
              <a:buChar char="▪"/>
            </a:pPr>
            <a:r>
              <a:rPr lang="fr-FR"/>
              <a:t>Basic SPM concepts</a:t>
            </a:r>
            <a:endParaRPr/>
          </a:p>
          <a:p>
            <a:pPr marL="914400" lvl="1" indent="-342900" algn="l" rtl="0">
              <a:spcBef>
                <a:spcPts val="0"/>
              </a:spcBef>
              <a:spcAft>
                <a:spcPts val="0"/>
              </a:spcAft>
              <a:buSzPts val="1800"/>
              <a:buChar char="▪"/>
            </a:pPr>
            <a:r>
              <a:rPr lang="fr-FR"/>
              <a:t>How to add new services in the EGI service portfolio</a:t>
            </a:r>
            <a:endParaRPr/>
          </a:p>
          <a:p>
            <a:pPr marL="914400" lvl="1" indent="-342900" algn="l" rtl="0">
              <a:spcBef>
                <a:spcPts val="0"/>
              </a:spcBef>
              <a:spcAft>
                <a:spcPts val="0"/>
              </a:spcAft>
              <a:buSzPts val="1800"/>
              <a:buChar char="▪"/>
            </a:pPr>
            <a:r>
              <a:rPr lang="fr-FR"/>
              <a:t>SDTP</a:t>
            </a:r>
            <a:endParaRPr/>
          </a:p>
          <a:p>
            <a:pPr marL="457200" lvl="0" indent="-355600" algn="l" rtl="0">
              <a:spcBef>
                <a:spcPts val="0"/>
              </a:spcBef>
              <a:spcAft>
                <a:spcPts val="0"/>
              </a:spcAft>
              <a:buSzPts val="2000"/>
              <a:buChar char="•"/>
            </a:pPr>
            <a:r>
              <a:rPr lang="fr-FR"/>
              <a:t>The current EGI service portfolio</a:t>
            </a:r>
            <a:endParaRPr/>
          </a:p>
        </p:txBody>
      </p:sp>
      <p:sp>
        <p:nvSpPr>
          <p:cNvPr id="169" name="Google Shape;169;ga6715654c2_0_63"/>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Outline</a:t>
            </a:r>
            <a:endParaRPr/>
          </a:p>
        </p:txBody>
      </p:sp>
      <p:sp>
        <p:nvSpPr>
          <p:cNvPr id="170" name="Google Shape;170;ga6715654c2_0_63"/>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a6715654c2_2_48"/>
          <p:cNvSpPr/>
          <p:nvPr/>
        </p:nvSpPr>
        <p:spPr>
          <a:xfrm>
            <a:off x="154236" y="3343564"/>
            <a:ext cx="8659572" cy="1450109"/>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ga6715654c2_2_48"/>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fr-FR" dirty="0"/>
              <a:t>Multi-cloud </a:t>
            </a:r>
            <a:r>
              <a:rPr lang="fr-FR" dirty="0" err="1"/>
              <a:t>IaaS</a:t>
            </a:r>
            <a:r>
              <a:rPr lang="fr-FR" dirty="0"/>
              <a:t> </a:t>
            </a:r>
            <a:r>
              <a:rPr lang="fr-FR" dirty="0" err="1"/>
              <a:t>with</a:t>
            </a:r>
            <a:r>
              <a:rPr lang="fr-FR" dirty="0"/>
              <a:t> Single </a:t>
            </a:r>
            <a:r>
              <a:rPr lang="fr-FR" dirty="0" err="1"/>
              <a:t>Sign</a:t>
            </a:r>
            <a:r>
              <a:rPr lang="fr-FR" dirty="0"/>
              <a:t>-On</a:t>
            </a:r>
            <a:endParaRPr dirty="0"/>
          </a:p>
          <a:p>
            <a:pPr marL="171450" lvl="0" indent="-171450" algn="l" rtl="0">
              <a:lnSpc>
                <a:spcPct val="90000"/>
              </a:lnSpc>
              <a:spcBef>
                <a:spcPts val="750"/>
              </a:spcBef>
              <a:spcAft>
                <a:spcPts val="0"/>
              </a:spcAft>
              <a:buClr>
                <a:schemeClr val="dk1"/>
              </a:buClr>
              <a:buSzPts val="2000"/>
              <a:buChar char="•"/>
            </a:pPr>
            <a:r>
              <a:rPr lang="fr-FR" dirty="0" err="1"/>
              <a:t>Federation</a:t>
            </a:r>
            <a:r>
              <a:rPr lang="fr-FR" dirty="0"/>
              <a:t> </a:t>
            </a:r>
            <a:r>
              <a:rPr lang="fr-FR" dirty="0" err="1"/>
              <a:t>features</a:t>
            </a:r>
            <a:r>
              <a:rPr lang="fr-FR" dirty="0"/>
              <a:t>:</a:t>
            </a:r>
            <a:endParaRPr dirty="0"/>
          </a:p>
          <a:p>
            <a:pPr marL="514350" lvl="1" indent="-171450" algn="l" rtl="0">
              <a:lnSpc>
                <a:spcPct val="90000"/>
              </a:lnSpc>
              <a:spcBef>
                <a:spcPts val="375"/>
              </a:spcBef>
              <a:spcAft>
                <a:spcPts val="0"/>
              </a:spcAft>
              <a:buClr>
                <a:schemeClr val="dk1"/>
              </a:buClr>
              <a:buSzPts val="1800"/>
              <a:buChar char="▪"/>
            </a:pPr>
            <a:r>
              <a:rPr lang="fr-FR" dirty="0"/>
              <a:t>Common VM image catalogue</a:t>
            </a:r>
            <a:endParaRPr dirty="0"/>
          </a:p>
          <a:p>
            <a:pPr marL="514350" lvl="1" indent="-171450" algn="l" rtl="0">
              <a:lnSpc>
                <a:spcPct val="90000"/>
              </a:lnSpc>
              <a:spcBef>
                <a:spcPts val="375"/>
              </a:spcBef>
              <a:spcAft>
                <a:spcPts val="0"/>
              </a:spcAft>
              <a:buClr>
                <a:schemeClr val="dk1"/>
              </a:buClr>
              <a:buSzPts val="1800"/>
              <a:buChar char="▪"/>
            </a:pPr>
            <a:r>
              <a:rPr lang="fr-FR" dirty="0" err="1"/>
              <a:t>Discovery</a:t>
            </a:r>
            <a:r>
              <a:rPr lang="fr-FR" dirty="0"/>
              <a:t>, </a:t>
            </a:r>
            <a:r>
              <a:rPr lang="fr-FR" dirty="0" err="1"/>
              <a:t>accounting</a:t>
            </a:r>
            <a:r>
              <a:rPr lang="fr-FR" dirty="0"/>
              <a:t>, SLA monitoring</a:t>
            </a:r>
            <a:endParaRPr dirty="0"/>
          </a:p>
          <a:p>
            <a:pPr marL="514350" lvl="1" indent="-171450" algn="l" rtl="0">
              <a:lnSpc>
                <a:spcPct val="90000"/>
              </a:lnSpc>
              <a:spcBef>
                <a:spcPts val="375"/>
              </a:spcBef>
              <a:spcAft>
                <a:spcPts val="0"/>
              </a:spcAft>
              <a:buClr>
                <a:schemeClr val="dk1"/>
              </a:buClr>
              <a:buSzPts val="1800"/>
              <a:buChar char="▪"/>
            </a:pPr>
            <a:r>
              <a:rPr lang="fr-FR" dirty="0" err="1"/>
              <a:t>Unified</a:t>
            </a:r>
            <a:r>
              <a:rPr lang="fr-FR" dirty="0"/>
              <a:t> GUI </a:t>
            </a:r>
            <a:r>
              <a:rPr lang="fr-FR" dirty="0" err="1"/>
              <a:t>dashboard</a:t>
            </a:r>
            <a:endParaRPr dirty="0"/>
          </a:p>
          <a:p>
            <a:pPr marL="171450" lvl="0" indent="-44450" algn="l" rtl="0">
              <a:lnSpc>
                <a:spcPct val="90000"/>
              </a:lnSpc>
              <a:spcBef>
                <a:spcPts val="750"/>
              </a:spcBef>
              <a:spcAft>
                <a:spcPts val="0"/>
              </a:spcAft>
              <a:buClr>
                <a:schemeClr val="dk1"/>
              </a:buClr>
              <a:buSzPts val="2000"/>
              <a:buNone/>
            </a:pPr>
            <a:endParaRPr dirty="0"/>
          </a:p>
        </p:txBody>
      </p:sp>
      <p:sp>
        <p:nvSpPr>
          <p:cNvPr id="515" name="Google Shape;515;ga6715654c2_2_48"/>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EGI Cloud Federation</a:t>
            </a:r>
            <a:endParaRPr/>
          </a:p>
        </p:txBody>
      </p:sp>
      <p:sp>
        <p:nvSpPr>
          <p:cNvPr id="516" name="Google Shape;516;ga6715654c2_2_48"/>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p>
        </p:txBody>
      </p:sp>
      <p:grpSp>
        <p:nvGrpSpPr>
          <p:cNvPr id="517" name="Google Shape;517;ga6715654c2_2_48"/>
          <p:cNvGrpSpPr/>
          <p:nvPr/>
        </p:nvGrpSpPr>
        <p:grpSpPr>
          <a:xfrm>
            <a:off x="467544" y="3574482"/>
            <a:ext cx="2184628" cy="1101317"/>
            <a:chOff x="666569" y="3578982"/>
            <a:chExt cx="2184628" cy="1101317"/>
          </a:xfrm>
        </p:grpSpPr>
        <p:sp>
          <p:nvSpPr>
            <p:cNvPr id="518" name="Google Shape;518;ga6715654c2_2_48"/>
            <p:cNvSpPr txBox="1"/>
            <p:nvPr/>
          </p:nvSpPr>
          <p:spPr>
            <a:xfrm>
              <a:off x="1302373" y="3642938"/>
              <a:ext cx="1429213" cy="299540"/>
            </a:xfrm>
            <a:prstGeom prst="rect">
              <a:avLst/>
            </a:prstGeom>
            <a:noFill/>
            <a:ln>
              <a:noFill/>
            </a:ln>
          </p:spPr>
          <p:txBody>
            <a:bodyPr spcFirstLastPara="1" wrap="square" lIns="25175" tIns="12575" rIns="25175" bIns="12575" anchor="t" anchorCtr="0">
              <a:noAutofit/>
            </a:bodyPr>
            <a:lstStyle/>
            <a:p>
              <a:pPr marL="0" marR="0" lvl="0" indent="0" algn="l" rtl="0">
                <a:lnSpc>
                  <a:spcPct val="150000"/>
                </a:lnSpc>
                <a:spcBef>
                  <a:spcPts val="0"/>
                </a:spcBef>
                <a:spcAft>
                  <a:spcPts val="0"/>
                </a:spcAft>
                <a:buNone/>
              </a:pPr>
              <a:r>
                <a:rPr lang="fr-FR" sz="1324" b="1">
                  <a:solidFill>
                    <a:schemeClr val="dk1"/>
                  </a:solidFill>
                  <a:latin typeface="Quattrocento Sans"/>
                  <a:ea typeface="Quattrocento Sans"/>
                  <a:cs typeface="Quattrocento Sans"/>
                  <a:sym typeface="Quattrocento Sans"/>
                </a:rPr>
                <a:t>Cloud Compute</a:t>
              </a:r>
              <a:endParaRPr sz="1324">
                <a:solidFill>
                  <a:schemeClr val="dk1"/>
                </a:solidFill>
                <a:latin typeface="Quattrocento Sans"/>
                <a:ea typeface="Quattrocento Sans"/>
                <a:cs typeface="Quattrocento Sans"/>
                <a:sym typeface="Quattrocento Sans"/>
              </a:endParaRPr>
            </a:p>
          </p:txBody>
        </p:sp>
        <p:pic>
          <p:nvPicPr>
            <p:cNvPr id="519" name="Google Shape;519;ga6715654c2_2_48"/>
            <p:cNvPicPr preferRelativeResize="0"/>
            <p:nvPr/>
          </p:nvPicPr>
          <p:blipFill rotWithShape="1">
            <a:blip r:embed="rId3">
              <a:alphaModFix/>
            </a:blip>
            <a:srcRect/>
            <a:stretch/>
          </p:blipFill>
          <p:spPr>
            <a:xfrm>
              <a:off x="666569" y="3578982"/>
              <a:ext cx="504613" cy="427452"/>
            </a:xfrm>
            <a:prstGeom prst="rect">
              <a:avLst/>
            </a:prstGeom>
            <a:noFill/>
            <a:ln>
              <a:noFill/>
            </a:ln>
          </p:spPr>
        </p:pic>
        <p:pic>
          <p:nvPicPr>
            <p:cNvPr id="520" name="Google Shape;520;ga6715654c2_2_48"/>
            <p:cNvPicPr preferRelativeResize="0"/>
            <p:nvPr/>
          </p:nvPicPr>
          <p:blipFill rotWithShape="1">
            <a:blip r:embed="rId4">
              <a:alphaModFix/>
            </a:blip>
            <a:srcRect/>
            <a:stretch/>
          </p:blipFill>
          <p:spPr>
            <a:xfrm>
              <a:off x="692393" y="4220738"/>
              <a:ext cx="478789" cy="459561"/>
            </a:xfrm>
            <a:prstGeom prst="rect">
              <a:avLst/>
            </a:prstGeom>
            <a:noFill/>
            <a:ln>
              <a:noFill/>
            </a:ln>
          </p:spPr>
        </p:pic>
        <p:sp>
          <p:nvSpPr>
            <p:cNvPr id="521" name="Google Shape;521;ga6715654c2_2_48"/>
            <p:cNvSpPr txBox="1"/>
            <p:nvPr/>
          </p:nvSpPr>
          <p:spPr>
            <a:xfrm>
              <a:off x="1328197" y="4234032"/>
              <a:ext cx="1523000" cy="432973"/>
            </a:xfrm>
            <a:prstGeom prst="rect">
              <a:avLst/>
            </a:prstGeom>
            <a:noFill/>
            <a:ln>
              <a:noFill/>
            </a:ln>
          </p:spPr>
          <p:txBody>
            <a:bodyPr spcFirstLastPara="1" wrap="square" lIns="25175" tIns="12575" rIns="25175" bIns="12575" anchor="t" anchorCtr="0">
              <a:noAutofit/>
            </a:bodyPr>
            <a:lstStyle/>
            <a:p>
              <a:pPr marL="0" marR="0" lvl="0" indent="0" algn="l" rtl="0">
                <a:spcBef>
                  <a:spcPts val="0"/>
                </a:spcBef>
                <a:spcAft>
                  <a:spcPts val="0"/>
                </a:spcAft>
                <a:buNone/>
              </a:pPr>
              <a:r>
                <a:rPr lang="fr-FR" sz="1324" b="1">
                  <a:solidFill>
                    <a:schemeClr val="dk1"/>
                  </a:solidFill>
                  <a:latin typeface="Quattrocento Sans"/>
                  <a:ea typeface="Quattrocento Sans"/>
                  <a:cs typeface="Quattrocento Sans"/>
                  <a:sym typeface="Quattrocento Sans"/>
                </a:rPr>
                <a:t>Cloud Container Compute </a:t>
              </a:r>
              <a:r>
                <a:rPr lang="fr-FR" sz="1324" b="1">
                  <a:solidFill>
                    <a:schemeClr val="accent1"/>
                  </a:solidFill>
                  <a:latin typeface="Open Sans"/>
                  <a:ea typeface="Open Sans"/>
                  <a:cs typeface="Open Sans"/>
                  <a:sym typeface="Open Sans"/>
                </a:rPr>
                <a:t>BETA</a:t>
              </a:r>
              <a:endParaRPr/>
            </a:p>
          </p:txBody>
        </p:sp>
      </p:grpSp>
      <p:grpSp>
        <p:nvGrpSpPr>
          <p:cNvPr id="522" name="Google Shape;522;ga6715654c2_2_48"/>
          <p:cNvGrpSpPr/>
          <p:nvPr/>
        </p:nvGrpSpPr>
        <p:grpSpPr>
          <a:xfrm>
            <a:off x="3250283" y="3560555"/>
            <a:ext cx="2529333" cy="1129170"/>
            <a:chOff x="3410819" y="3564970"/>
            <a:chExt cx="2529333" cy="1129170"/>
          </a:xfrm>
        </p:grpSpPr>
        <p:sp>
          <p:nvSpPr>
            <p:cNvPr id="523" name="Google Shape;523;ga6715654c2_2_48"/>
            <p:cNvSpPr/>
            <p:nvPr/>
          </p:nvSpPr>
          <p:spPr>
            <a:xfrm>
              <a:off x="3929952" y="4311035"/>
              <a:ext cx="2010200" cy="296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324" b="1">
                  <a:solidFill>
                    <a:schemeClr val="dk1"/>
                  </a:solidFill>
                  <a:latin typeface="Quattrocento Sans"/>
                  <a:ea typeface="Quattrocento Sans"/>
                  <a:cs typeface="Quattrocento Sans"/>
                  <a:sym typeface="Quattrocento Sans"/>
                </a:rPr>
                <a:t>Training Infrastructure</a:t>
              </a:r>
              <a:endParaRPr/>
            </a:p>
          </p:txBody>
        </p:sp>
        <p:pic>
          <p:nvPicPr>
            <p:cNvPr id="524" name="Google Shape;524;ga6715654c2_2_48"/>
            <p:cNvPicPr preferRelativeResize="0"/>
            <p:nvPr/>
          </p:nvPicPr>
          <p:blipFill rotWithShape="1">
            <a:blip r:embed="rId5">
              <a:alphaModFix/>
            </a:blip>
            <a:srcRect/>
            <a:stretch/>
          </p:blipFill>
          <p:spPr>
            <a:xfrm>
              <a:off x="3410819" y="4224036"/>
              <a:ext cx="397376" cy="470104"/>
            </a:xfrm>
            <a:prstGeom prst="rect">
              <a:avLst/>
            </a:prstGeom>
            <a:noFill/>
            <a:ln>
              <a:noFill/>
            </a:ln>
          </p:spPr>
        </p:pic>
        <p:pic>
          <p:nvPicPr>
            <p:cNvPr id="525" name="Google Shape;525;ga6715654c2_2_48"/>
            <p:cNvPicPr preferRelativeResize="0"/>
            <p:nvPr/>
          </p:nvPicPr>
          <p:blipFill rotWithShape="1">
            <a:blip r:embed="rId6">
              <a:alphaModFix/>
            </a:blip>
            <a:srcRect/>
            <a:stretch/>
          </p:blipFill>
          <p:spPr>
            <a:xfrm>
              <a:off x="3410819" y="3564970"/>
              <a:ext cx="399633" cy="472616"/>
            </a:xfrm>
            <a:prstGeom prst="rect">
              <a:avLst/>
            </a:prstGeom>
            <a:noFill/>
            <a:ln>
              <a:noFill/>
            </a:ln>
          </p:spPr>
        </p:pic>
        <p:sp>
          <p:nvSpPr>
            <p:cNvPr id="526" name="Google Shape;526;ga6715654c2_2_48"/>
            <p:cNvSpPr txBox="1"/>
            <p:nvPr/>
          </p:nvSpPr>
          <p:spPr>
            <a:xfrm>
              <a:off x="3929952" y="3651508"/>
              <a:ext cx="1429213" cy="299540"/>
            </a:xfrm>
            <a:prstGeom prst="rect">
              <a:avLst/>
            </a:prstGeom>
            <a:noFill/>
            <a:ln>
              <a:noFill/>
            </a:ln>
          </p:spPr>
          <p:txBody>
            <a:bodyPr spcFirstLastPara="1" wrap="square" lIns="25175" tIns="12575" rIns="25175" bIns="12575" anchor="t" anchorCtr="0">
              <a:noAutofit/>
            </a:bodyPr>
            <a:lstStyle/>
            <a:p>
              <a:pPr marL="0" marR="0" lvl="0" indent="0" algn="l" rtl="0">
                <a:lnSpc>
                  <a:spcPct val="150000"/>
                </a:lnSpc>
                <a:spcBef>
                  <a:spcPts val="0"/>
                </a:spcBef>
                <a:spcAft>
                  <a:spcPts val="0"/>
                </a:spcAft>
                <a:buNone/>
              </a:pPr>
              <a:r>
                <a:rPr lang="fr-FR" sz="1324" b="1">
                  <a:solidFill>
                    <a:schemeClr val="dk1"/>
                  </a:solidFill>
                  <a:latin typeface="Quattrocento Sans"/>
                  <a:ea typeface="Quattrocento Sans"/>
                  <a:cs typeface="Quattrocento Sans"/>
                  <a:sym typeface="Quattrocento Sans"/>
                </a:rPr>
                <a:t>Online Storage</a:t>
              </a:r>
              <a:endParaRPr sz="1324">
                <a:solidFill>
                  <a:schemeClr val="dk1"/>
                </a:solidFill>
                <a:latin typeface="Quattrocento Sans"/>
                <a:ea typeface="Quattrocento Sans"/>
                <a:cs typeface="Quattrocento Sans"/>
                <a:sym typeface="Quattrocento Sans"/>
              </a:endParaRPr>
            </a:p>
          </p:txBody>
        </p:sp>
      </p:grpSp>
      <p:grpSp>
        <p:nvGrpSpPr>
          <p:cNvPr id="527" name="Google Shape;527;ga6715654c2_2_48"/>
          <p:cNvGrpSpPr/>
          <p:nvPr/>
        </p:nvGrpSpPr>
        <p:grpSpPr>
          <a:xfrm>
            <a:off x="6377728" y="3555165"/>
            <a:ext cx="2374208" cy="1139950"/>
            <a:chOff x="6576752" y="3551338"/>
            <a:chExt cx="2374208" cy="1139950"/>
          </a:xfrm>
        </p:grpSpPr>
        <p:sp>
          <p:nvSpPr>
            <p:cNvPr id="528" name="Google Shape;528;ga6715654c2_2_48"/>
            <p:cNvSpPr/>
            <p:nvPr/>
          </p:nvSpPr>
          <p:spPr>
            <a:xfrm>
              <a:off x="7111513" y="3551338"/>
              <a:ext cx="1780967" cy="4998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324" b="1">
                  <a:solidFill>
                    <a:schemeClr val="dk1"/>
                  </a:solidFill>
                  <a:latin typeface="Quattrocento Sans"/>
                  <a:ea typeface="Quattrocento Sans"/>
                  <a:cs typeface="Quattrocento Sans"/>
                  <a:sym typeface="Quattrocento Sans"/>
                </a:rPr>
                <a:t>Applications on Demand </a:t>
              </a:r>
              <a:r>
                <a:rPr lang="fr-FR" sz="1324" b="1">
                  <a:solidFill>
                    <a:schemeClr val="accent1"/>
                  </a:solidFill>
                  <a:latin typeface="Open Sans"/>
                  <a:ea typeface="Open Sans"/>
                  <a:cs typeface="Open Sans"/>
                  <a:sym typeface="Open Sans"/>
                </a:rPr>
                <a:t>BETA</a:t>
              </a:r>
              <a:endParaRPr/>
            </a:p>
          </p:txBody>
        </p:sp>
        <p:pic>
          <p:nvPicPr>
            <p:cNvPr id="529" name="Google Shape;529;ga6715654c2_2_48" descr="C:\Users\Iulia\Downloads\AoD.jpg"/>
            <p:cNvPicPr preferRelativeResize="0"/>
            <p:nvPr/>
          </p:nvPicPr>
          <p:blipFill rotWithShape="1">
            <a:blip r:embed="rId7">
              <a:alphaModFix/>
            </a:blip>
            <a:srcRect/>
            <a:stretch/>
          </p:blipFill>
          <p:spPr>
            <a:xfrm>
              <a:off x="6599299" y="3569373"/>
              <a:ext cx="476853" cy="463810"/>
            </a:xfrm>
            <a:prstGeom prst="rect">
              <a:avLst/>
            </a:prstGeom>
            <a:noFill/>
            <a:ln>
              <a:noFill/>
            </a:ln>
          </p:spPr>
        </p:pic>
        <p:pic>
          <p:nvPicPr>
            <p:cNvPr id="530" name="Google Shape;530;ga6715654c2_2_48"/>
            <p:cNvPicPr preferRelativeResize="0"/>
            <p:nvPr/>
          </p:nvPicPr>
          <p:blipFill rotWithShape="1">
            <a:blip r:embed="rId8">
              <a:alphaModFix/>
            </a:blip>
            <a:srcRect/>
            <a:stretch/>
          </p:blipFill>
          <p:spPr>
            <a:xfrm>
              <a:off x="6576752" y="4226888"/>
              <a:ext cx="537300" cy="464400"/>
            </a:xfrm>
            <a:prstGeom prst="rect">
              <a:avLst/>
            </a:prstGeom>
            <a:noFill/>
            <a:ln>
              <a:noFill/>
            </a:ln>
          </p:spPr>
        </p:pic>
        <p:sp>
          <p:nvSpPr>
            <p:cNvPr id="531" name="Google Shape;531;ga6715654c2_2_48"/>
            <p:cNvSpPr/>
            <p:nvPr/>
          </p:nvSpPr>
          <p:spPr>
            <a:xfrm>
              <a:off x="7169993" y="4311035"/>
              <a:ext cx="1780967" cy="296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324" b="1">
                  <a:solidFill>
                    <a:schemeClr val="dk1"/>
                  </a:solidFill>
                  <a:latin typeface="Quattrocento Sans"/>
                  <a:ea typeface="Quattrocento Sans"/>
                  <a:cs typeface="Quattrocento Sans"/>
                  <a:sym typeface="Quattrocento Sans"/>
                </a:rPr>
                <a:t>Notebooks </a:t>
              </a:r>
              <a:r>
                <a:rPr lang="fr-FR" sz="1324" b="1">
                  <a:solidFill>
                    <a:schemeClr val="accent1"/>
                  </a:solidFill>
                  <a:latin typeface="Open Sans"/>
                  <a:ea typeface="Open Sans"/>
                  <a:cs typeface="Open Sans"/>
                  <a:sym typeface="Open Sans"/>
                </a:rPr>
                <a:t>BETA</a:t>
              </a:r>
              <a:endParaRPr/>
            </a:p>
          </p:txBody>
        </p:sp>
      </p:grpSp>
      <p:sp>
        <p:nvSpPr>
          <p:cNvPr id="532" name="Google Shape;532;ga6715654c2_2_48"/>
          <p:cNvSpPr/>
          <p:nvPr/>
        </p:nvSpPr>
        <p:spPr>
          <a:xfrm>
            <a:off x="277379" y="3164078"/>
            <a:ext cx="4276436" cy="31448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a:solidFill>
                  <a:schemeClr val="lt1"/>
                </a:solidFill>
                <a:latin typeface="Calibri"/>
                <a:ea typeface="Calibri"/>
                <a:cs typeface="Calibri"/>
                <a:sym typeface="Calibri"/>
              </a:rPr>
              <a:t>EGI Services powered by the Cloud Federation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ga6715654c2_2_72"/>
          <p:cNvPicPr preferRelativeResize="0"/>
          <p:nvPr/>
        </p:nvPicPr>
        <p:blipFill rotWithShape="1">
          <a:blip r:embed="rId3">
            <a:alphaModFix/>
          </a:blip>
          <a:srcRect/>
          <a:stretch/>
        </p:blipFill>
        <p:spPr>
          <a:xfrm>
            <a:off x="4844142" y="1368534"/>
            <a:ext cx="4086572" cy="2889232"/>
          </a:xfrm>
          <a:prstGeom prst="rect">
            <a:avLst/>
          </a:prstGeom>
          <a:noFill/>
          <a:ln>
            <a:noFill/>
          </a:ln>
        </p:spPr>
      </p:pic>
      <p:sp>
        <p:nvSpPr>
          <p:cNvPr id="539" name="Google Shape;539;ga6715654c2_2_72"/>
          <p:cNvSpPr/>
          <p:nvPr/>
        </p:nvSpPr>
        <p:spPr>
          <a:xfrm>
            <a:off x="1657898" y="4052233"/>
            <a:ext cx="2914102" cy="529359"/>
          </a:xfrm>
          <a:prstGeom prst="roundRect">
            <a:avLst>
              <a:gd name="adj" fmla="val 16667"/>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ga6715654c2_2_72"/>
          <p:cNvSpPr/>
          <p:nvPr/>
        </p:nvSpPr>
        <p:spPr>
          <a:xfrm>
            <a:off x="443345" y="4052233"/>
            <a:ext cx="953349" cy="529359"/>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ga6715654c2_2_72"/>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The infrastructure</a:t>
            </a:r>
            <a:endParaRPr/>
          </a:p>
        </p:txBody>
      </p:sp>
      <p:grpSp>
        <p:nvGrpSpPr>
          <p:cNvPr id="542" name="Google Shape;542;ga6715654c2_2_72"/>
          <p:cNvGrpSpPr/>
          <p:nvPr/>
        </p:nvGrpSpPr>
        <p:grpSpPr>
          <a:xfrm>
            <a:off x="613092" y="1689275"/>
            <a:ext cx="3834397" cy="406971"/>
            <a:chOff x="629562" y="1687964"/>
            <a:chExt cx="3834397" cy="406971"/>
          </a:xfrm>
        </p:grpSpPr>
        <p:pic>
          <p:nvPicPr>
            <p:cNvPr id="543" name="Google Shape;543;ga6715654c2_2_72" descr="cloud-provider-IPHC-147x100.png"/>
            <p:cNvPicPr preferRelativeResize="0"/>
            <p:nvPr/>
          </p:nvPicPr>
          <p:blipFill rotWithShape="1">
            <a:blip r:embed="rId4">
              <a:alphaModFix/>
            </a:blip>
            <a:srcRect l="-1020" r="-1020"/>
            <a:stretch/>
          </p:blipFill>
          <p:spPr>
            <a:xfrm>
              <a:off x="1705194" y="1687964"/>
              <a:ext cx="607500" cy="405000"/>
            </a:xfrm>
            <a:prstGeom prst="rect">
              <a:avLst/>
            </a:prstGeom>
            <a:noFill/>
            <a:ln>
              <a:noFill/>
            </a:ln>
          </p:spPr>
        </p:pic>
        <p:pic>
          <p:nvPicPr>
            <p:cNvPr id="544" name="Google Shape;544;ga6715654c2_2_72" descr="cloud-provider-UKIM-85x100.png"/>
            <p:cNvPicPr preferRelativeResize="0"/>
            <p:nvPr/>
          </p:nvPicPr>
          <p:blipFill rotWithShape="1">
            <a:blip r:embed="rId5">
              <a:alphaModFix/>
            </a:blip>
            <a:srcRect l="-38235" r="-38234"/>
            <a:stretch/>
          </p:blipFill>
          <p:spPr>
            <a:xfrm>
              <a:off x="2780826" y="1687964"/>
              <a:ext cx="607500" cy="405000"/>
            </a:xfrm>
            <a:prstGeom prst="rect">
              <a:avLst/>
            </a:prstGeom>
            <a:noFill/>
            <a:ln>
              <a:noFill/>
            </a:ln>
          </p:spPr>
        </p:pic>
        <p:pic>
          <p:nvPicPr>
            <p:cNvPr id="545" name="Google Shape;545;ga6715654c2_2_72" descr="cloud-provider-I3M-UPV.jpg"/>
            <p:cNvPicPr preferRelativeResize="0"/>
            <p:nvPr/>
          </p:nvPicPr>
          <p:blipFill rotWithShape="1">
            <a:blip r:embed="rId6">
              <a:alphaModFix/>
            </a:blip>
            <a:srcRect t="-24796" b="-24795"/>
            <a:stretch/>
          </p:blipFill>
          <p:spPr>
            <a:xfrm>
              <a:off x="3856459" y="1689935"/>
              <a:ext cx="607500" cy="405000"/>
            </a:xfrm>
            <a:prstGeom prst="rect">
              <a:avLst/>
            </a:prstGeom>
            <a:noFill/>
            <a:ln>
              <a:noFill/>
            </a:ln>
          </p:spPr>
        </p:pic>
        <p:pic>
          <p:nvPicPr>
            <p:cNvPr id="546" name="Google Shape;546;ga6715654c2_2_72" descr="cloud-provider-INFN-Catania-177x120.jpg"/>
            <p:cNvPicPr preferRelativeResize="0"/>
            <p:nvPr/>
          </p:nvPicPr>
          <p:blipFill rotWithShape="1">
            <a:blip r:embed="rId7">
              <a:alphaModFix/>
            </a:blip>
            <a:srcRect l="-848" r="-847"/>
            <a:stretch/>
          </p:blipFill>
          <p:spPr>
            <a:xfrm>
              <a:off x="629562" y="1687964"/>
              <a:ext cx="607500" cy="405000"/>
            </a:xfrm>
            <a:prstGeom prst="rect">
              <a:avLst/>
            </a:prstGeom>
            <a:noFill/>
            <a:ln>
              <a:noFill/>
            </a:ln>
          </p:spPr>
        </p:pic>
      </p:grpSp>
      <p:grpSp>
        <p:nvGrpSpPr>
          <p:cNvPr id="547" name="Google Shape;547;ga6715654c2_2_72"/>
          <p:cNvGrpSpPr/>
          <p:nvPr/>
        </p:nvGrpSpPr>
        <p:grpSpPr>
          <a:xfrm>
            <a:off x="613092" y="1091267"/>
            <a:ext cx="3834397" cy="405000"/>
            <a:chOff x="629562" y="1091267"/>
            <a:chExt cx="3834397" cy="405000"/>
          </a:xfrm>
        </p:grpSpPr>
        <p:pic>
          <p:nvPicPr>
            <p:cNvPr id="548" name="Google Shape;548;ga6715654c2_2_72"/>
            <p:cNvPicPr preferRelativeResize="0"/>
            <p:nvPr/>
          </p:nvPicPr>
          <p:blipFill rotWithShape="1">
            <a:blip r:embed="rId8">
              <a:alphaModFix/>
            </a:blip>
            <a:srcRect l="-9999" r="-10000"/>
            <a:stretch/>
          </p:blipFill>
          <p:spPr>
            <a:xfrm>
              <a:off x="1705194" y="1091267"/>
              <a:ext cx="607500" cy="405000"/>
            </a:xfrm>
            <a:prstGeom prst="rect">
              <a:avLst/>
            </a:prstGeom>
            <a:noFill/>
            <a:ln>
              <a:noFill/>
            </a:ln>
          </p:spPr>
        </p:pic>
        <p:pic>
          <p:nvPicPr>
            <p:cNvPr id="549" name="Google Shape;549;ga6715654c2_2_72"/>
            <p:cNvPicPr preferRelativeResize="0"/>
            <p:nvPr/>
          </p:nvPicPr>
          <p:blipFill rotWithShape="1">
            <a:blip r:embed="rId9">
              <a:alphaModFix/>
            </a:blip>
            <a:srcRect/>
            <a:stretch/>
          </p:blipFill>
          <p:spPr>
            <a:xfrm>
              <a:off x="629562" y="1091267"/>
              <a:ext cx="607500" cy="405000"/>
            </a:xfrm>
            <a:prstGeom prst="rect">
              <a:avLst/>
            </a:prstGeom>
            <a:noFill/>
            <a:ln>
              <a:noFill/>
            </a:ln>
          </p:spPr>
        </p:pic>
        <p:pic>
          <p:nvPicPr>
            <p:cNvPr id="550" name="Google Shape;550;ga6715654c2_2_72" descr="cloud-provider-LIP-151x100.gif"/>
            <p:cNvPicPr preferRelativeResize="0"/>
            <p:nvPr/>
          </p:nvPicPr>
          <p:blipFill rotWithShape="1">
            <a:blip r:embed="rId10">
              <a:alphaModFix/>
            </a:blip>
            <a:srcRect t="-333" b="-332"/>
            <a:stretch/>
          </p:blipFill>
          <p:spPr>
            <a:xfrm>
              <a:off x="3856459" y="1091267"/>
              <a:ext cx="607500" cy="405000"/>
            </a:xfrm>
            <a:prstGeom prst="rect">
              <a:avLst/>
            </a:prstGeom>
            <a:noFill/>
            <a:ln>
              <a:noFill/>
            </a:ln>
          </p:spPr>
        </p:pic>
        <p:pic>
          <p:nvPicPr>
            <p:cNvPr id="551" name="Google Shape;551;ga6715654c2_2_72"/>
            <p:cNvPicPr preferRelativeResize="0"/>
            <p:nvPr/>
          </p:nvPicPr>
          <p:blipFill rotWithShape="1">
            <a:blip r:embed="rId11">
              <a:alphaModFix/>
            </a:blip>
            <a:srcRect l="-11314" r="-11313"/>
            <a:stretch/>
          </p:blipFill>
          <p:spPr>
            <a:xfrm>
              <a:off x="2780826" y="1091267"/>
              <a:ext cx="607500" cy="405000"/>
            </a:xfrm>
            <a:prstGeom prst="rect">
              <a:avLst/>
            </a:prstGeom>
            <a:noFill/>
            <a:ln>
              <a:noFill/>
            </a:ln>
          </p:spPr>
        </p:pic>
      </p:grpSp>
      <p:grpSp>
        <p:nvGrpSpPr>
          <p:cNvPr id="552" name="Google Shape;552;ga6715654c2_2_72"/>
          <p:cNvGrpSpPr/>
          <p:nvPr/>
        </p:nvGrpSpPr>
        <p:grpSpPr>
          <a:xfrm>
            <a:off x="613092" y="3487240"/>
            <a:ext cx="3834397" cy="405000"/>
            <a:chOff x="635558" y="3161154"/>
            <a:chExt cx="3834397" cy="405000"/>
          </a:xfrm>
        </p:grpSpPr>
        <p:pic>
          <p:nvPicPr>
            <p:cNvPr id="553" name="Google Shape;553;ga6715654c2_2_72" descr="cloud-provider-ULAKBIM-157x100.jpg"/>
            <p:cNvPicPr preferRelativeResize="0"/>
            <p:nvPr/>
          </p:nvPicPr>
          <p:blipFill rotWithShape="1">
            <a:blip r:embed="rId12">
              <a:alphaModFix/>
            </a:blip>
            <a:srcRect t="-2334" b="-2333"/>
            <a:stretch/>
          </p:blipFill>
          <p:spPr>
            <a:xfrm>
              <a:off x="1711190" y="3161154"/>
              <a:ext cx="607500" cy="405000"/>
            </a:xfrm>
            <a:prstGeom prst="rect">
              <a:avLst/>
            </a:prstGeom>
            <a:noFill/>
            <a:ln>
              <a:noFill/>
            </a:ln>
          </p:spPr>
        </p:pic>
        <p:pic>
          <p:nvPicPr>
            <p:cNvPr id="554" name="Google Shape;554;ga6715654c2_2_72" descr="cloud-provider-INFN-Padova-177x120.jpg"/>
            <p:cNvPicPr preferRelativeResize="0"/>
            <p:nvPr/>
          </p:nvPicPr>
          <p:blipFill rotWithShape="1">
            <a:blip r:embed="rId13">
              <a:alphaModFix/>
            </a:blip>
            <a:srcRect l="-848" r="-847"/>
            <a:stretch/>
          </p:blipFill>
          <p:spPr>
            <a:xfrm>
              <a:off x="635558" y="3161154"/>
              <a:ext cx="607500" cy="405000"/>
            </a:xfrm>
            <a:prstGeom prst="rect">
              <a:avLst/>
            </a:prstGeom>
            <a:noFill/>
            <a:ln>
              <a:noFill/>
            </a:ln>
          </p:spPr>
        </p:pic>
        <p:pic>
          <p:nvPicPr>
            <p:cNvPr id="555" name="Google Shape;555;ga6715654c2_2_72" descr="cloud-provider-FZ-Julich.png"/>
            <p:cNvPicPr preferRelativeResize="0"/>
            <p:nvPr/>
          </p:nvPicPr>
          <p:blipFill rotWithShape="1">
            <a:blip r:embed="rId14">
              <a:alphaModFix/>
            </a:blip>
            <a:srcRect t="-43796" b="-43796"/>
            <a:stretch/>
          </p:blipFill>
          <p:spPr>
            <a:xfrm>
              <a:off x="2786822" y="3161154"/>
              <a:ext cx="607500" cy="405000"/>
            </a:xfrm>
            <a:prstGeom prst="rect">
              <a:avLst/>
            </a:prstGeom>
            <a:noFill/>
            <a:ln>
              <a:noFill/>
            </a:ln>
          </p:spPr>
        </p:pic>
        <p:pic>
          <p:nvPicPr>
            <p:cNvPr id="556" name="Google Shape;556;ga6715654c2_2_72" descr="cloud-provider-Fraunhofer-SCAI.jpg"/>
            <p:cNvPicPr preferRelativeResize="0"/>
            <p:nvPr/>
          </p:nvPicPr>
          <p:blipFill rotWithShape="1">
            <a:blip r:embed="rId15">
              <a:alphaModFix/>
            </a:blip>
            <a:srcRect t="-438" b="-439"/>
            <a:stretch/>
          </p:blipFill>
          <p:spPr>
            <a:xfrm>
              <a:off x="3862455" y="3161154"/>
              <a:ext cx="607500" cy="405000"/>
            </a:xfrm>
            <a:prstGeom prst="rect">
              <a:avLst/>
            </a:prstGeom>
            <a:noFill/>
            <a:ln>
              <a:noFill/>
            </a:ln>
          </p:spPr>
        </p:pic>
      </p:grpSp>
      <p:grpSp>
        <p:nvGrpSpPr>
          <p:cNvPr id="557" name="Google Shape;557;ga6715654c2_2_72"/>
          <p:cNvGrpSpPr/>
          <p:nvPr/>
        </p:nvGrpSpPr>
        <p:grpSpPr>
          <a:xfrm>
            <a:off x="613092" y="2888576"/>
            <a:ext cx="3834426" cy="405656"/>
            <a:chOff x="613092" y="2708356"/>
            <a:chExt cx="3834426" cy="405656"/>
          </a:xfrm>
        </p:grpSpPr>
        <p:pic>
          <p:nvPicPr>
            <p:cNvPr id="558" name="Google Shape;558;ga6715654c2_2_72" descr="cloud-provider-IISAS-700x134.gif"/>
            <p:cNvPicPr preferRelativeResize="0"/>
            <p:nvPr/>
          </p:nvPicPr>
          <p:blipFill rotWithShape="1">
            <a:blip r:embed="rId16">
              <a:alphaModFix/>
            </a:blip>
            <a:srcRect t="-124131" b="-124131"/>
            <a:stretch/>
          </p:blipFill>
          <p:spPr>
            <a:xfrm>
              <a:off x="3840018" y="2709012"/>
              <a:ext cx="607500" cy="405000"/>
            </a:xfrm>
            <a:prstGeom prst="rect">
              <a:avLst/>
            </a:prstGeom>
            <a:noFill/>
            <a:ln>
              <a:noFill/>
            </a:ln>
          </p:spPr>
        </p:pic>
        <p:pic>
          <p:nvPicPr>
            <p:cNvPr id="559" name="Google Shape;559;ga6715654c2_2_72"/>
            <p:cNvPicPr preferRelativeResize="0"/>
            <p:nvPr/>
          </p:nvPicPr>
          <p:blipFill rotWithShape="1">
            <a:blip r:embed="rId17">
              <a:alphaModFix/>
            </a:blip>
            <a:srcRect t="-19033" b="-19032"/>
            <a:stretch/>
          </p:blipFill>
          <p:spPr>
            <a:xfrm>
              <a:off x="2764356" y="2708356"/>
              <a:ext cx="607500" cy="405000"/>
            </a:xfrm>
            <a:prstGeom prst="rect">
              <a:avLst/>
            </a:prstGeom>
            <a:noFill/>
            <a:ln>
              <a:noFill/>
            </a:ln>
          </p:spPr>
        </p:pic>
        <p:pic>
          <p:nvPicPr>
            <p:cNvPr id="560" name="Google Shape;560;ga6715654c2_2_72" descr="cloud-provider-GWDG.png"/>
            <p:cNvPicPr preferRelativeResize="0"/>
            <p:nvPr/>
          </p:nvPicPr>
          <p:blipFill rotWithShape="1">
            <a:blip r:embed="rId18">
              <a:alphaModFix/>
            </a:blip>
            <a:srcRect t="-62691" b="-62690"/>
            <a:stretch/>
          </p:blipFill>
          <p:spPr>
            <a:xfrm>
              <a:off x="613092" y="2708356"/>
              <a:ext cx="607500" cy="405000"/>
            </a:xfrm>
            <a:prstGeom prst="rect">
              <a:avLst/>
            </a:prstGeom>
            <a:noFill/>
            <a:ln>
              <a:noFill/>
            </a:ln>
          </p:spPr>
        </p:pic>
        <p:pic>
          <p:nvPicPr>
            <p:cNvPr id="561" name="Google Shape;561;ga6715654c2_2_72"/>
            <p:cNvPicPr preferRelativeResize="0"/>
            <p:nvPr/>
          </p:nvPicPr>
          <p:blipFill rotWithShape="1">
            <a:blip r:embed="rId19">
              <a:alphaModFix/>
            </a:blip>
            <a:srcRect t="-50000" b="-50000"/>
            <a:stretch/>
          </p:blipFill>
          <p:spPr>
            <a:xfrm>
              <a:off x="1688724" y="2708356"/>
              <a:ext cx="607500" cy="405000"/>
            </a:xfrm>
            <a:prstGeom prst="rect">
              <a:avLst/>
            </a:prstGeom>
            <a:noFill/>
            <a:ln>
              <a:noFill/>
            </a:ln>
          </p:spPr>
        </p:pic>
      </p:grpSp>
      <p:pic>
        <p:nvPicPr>
          <p:cNvPr id="562" name="Google Shape;562;ga6715654c2_2_72"/>
          <p:cNvPicPr preferRelativeResize="0"/>
          <p:nvPr/>
        </p:nvPicPr>
        <p:blipFill rotWithShape="1">
          <a:blip r:embed="rId20">
            <a:alphaModFix/>
          </a:blip>
          <a:srcRect/>
          <a:stretch/>
        </p:blipFill>
        <p:spPr>
          <a:xfrm>
            <a:off x="613092" y="4214613"/>
            <a:ext cx="607500" cy="204599"/>
          </a:xfrm>
          <a:prstGeom prst="rect">
            <a:avLst/>
          </a:prstGeom>
          <a:noFill/>
          <a:ln>
            <a:noFill/>
          </a:ln>
        </p:spPr>
      </p:pic>
      <p:pic>
        <p:nvPicPr>
          <p:cNvPr id="563" name="Google Shape;563;ga6715654c2_2_72"/>
          <p:cNvPicPr preferRelativeResize="0"/>
          <p:nvPr/>
        </p:nvPicPr>
        <p:blipFill rotWithShape="1">
          <a:blip r:embed="rId21">
            <a:alphaModFix/>
          </a:blip>
          <a:srcRect/>
          <a:stretch/>
        </p:blipFill>
        <p:spPr>
          <a:xfrm>
            <a:off x="2085683" y="4106371"/>
            <a:ext cx="421082" cy="421082"/>
          </a:xfrm>
          <a:prstGeom prst="rect">
            <a:avLst/>
          </a:prstGeom>
          <a:noFill/>
          <a:ln>
            <a:noFill/>
          </a:ln>
        </p:spPr>
      </p:pic>
      <p:pic>
        <p:nvPicPr>
          <p:cNvPr id="564" name="Google Shape;564;ga6715654c2_2_72"/>
          <p:cNvPicPr preferRelativeResize="0"/>
          <p:nvPr/>
        </p:nvPicPr>
        <p:blipFill rotWithShape="1">
          <a:blip r:embed="rId22">
            <a:alphaModFix/>
          </a:blip>
          <a:srcRect/>
          <a:stretch/>
        </p:blipFill>
        <p:spPr>
          <a:xfrm>
            <a:off x="3114949" y="4155992"/>
            <a:ext cx="1181063" cy="321840"/>
          </a:xfrm>
          <a:prstGeom prst="rect">
            <a:avLst/>
          </a:prstGeom>
          <a:noFill/>
          <a:ln>
            <a:noFill/>
          </a:ln>
        </p:spPr>
      </p:pic>
      <p:grpSp>
        <p:nvGrpSpPr>
          <p:cNvPr id="565" name="Google Shape;565;ga6715654c2_2_72"/>
          <p:cNvGrpSpPr/>
          <p:nvPr/>
        </p:nvGrpSpPr>
        <p:grpSpPr>
          <a:xfrm>
            <a:off x="613092" y="2289254"/>
            <a:ext cx="3834397" cy="406314"/>
            <a:chOff x="613121" y="2217712"/>
            <a:chExt cx="3834397" cy="406314"/>
          </a:xfrm>
        </p:grpSpPr>
        <p:pic>
          <p:nvPicPr>
            <p:cNvPr id="566" name="Google Shape;566;ga6715654c2_2_72" descr="cloud-provider-GRNET.gif"/>
            <p:cNvPicPr preferRelativeResize="0"/>
            <p:nvPr/>
          </p:nvPicPr>
          <p:blipFill rotWithShape="1">
            <a:blip r:embed="rId23">
              <a:alphaModFix/>
            </a:blip>
            <a:srcRect t="-22072" b="-22072"/>
            <a:stretch/>
          </p:blipFill>
          <p:spPr>
            <a:xfrm>
              <a:off x="1688753" y="2217712"/>
              <a:ext cx="607500" cy="405000"/>
            </a:xfrm>
            <a:prstGeom prst="rect">
              <a:avLst/>
            </a:prstGeom>
            <a:noFill/>
            <a:ln>
              <a:noFill/>
            </a:ln>
          </p:spPr>
        </p:pic>
        <p:pic>
          <p:nvPicPr>
            <p:cNvPr id="567" name="Google Shape;567;ga6715654c2_2_72" descr="cloud-provider-IFCA.jpg"/>
            <p:cNvPicPr preferRelativeResize="0"/>
            <p:nvPr/>
          </p:nvPicPr>
          <p:blipFill rotWithShape="1">
            <a:blip r:embed="rId24">
              <a:alphaModFix/>
            </a:blip>
            <a:srcRect t="-29584" b="-29585"/>
            <a:stretch/>
          </p:blipFill>
          <p:spPr>
            <a:xfrm>
              <a:off x="3840018" y="2219026"/>
              <a:ext cx="607500" cy="405000"/>
            </a:xfrm>
            <a:prstGeom prst="rect">
              <a:avLst/>
            </a:prstGeom>
            <a:noFill/>
            <a:ln>
              <a:noFill/>
            </a:ln>
          </p:spPr>
        </p:pic>
        <p:pic>
          <p:nvPicPr>
            <p:cNvPr id="568" name="Google Shape;568;ga6715654c2_2_72"/>
            <p:cNvPicPr preferRelativeResize="0"/>
            <p:nvPr/>
          </p:nvPicPr>
          <p:blipFill rotWithShape="1">
            <a:blip r:embed="rId25">
              <a:alphaModFix/>
            </a:blip>
            <a:srcRect t="-31125" b="-31124"/>
            <a:stretch/>
          </p:blipFill>
          <p:spPr>
            <a:xfrm>
              <a:off x="2764385" y="2217712"/>
              <a:ext cx="607500" cy="405000"/>
            </a:xfrm>
            <a:prstGeom prst="rect">
              <a:avLst/>
            </a:prstGeom>
            <a:noFill/>
            <a:ln>
              <a:noFill/>
            </a:ln>
          </p:spPr>
        </p:pic>
        <p:pic>
          <p:nvPicPr>
            <p:cNvPr id="569" name="Google Shape;569;ga6715654c2_2_72"/>
            <p:cNvPicPr preferRelativeResize="0"/>
            <p:nvPr/>
          </p:nvPicPr>
          <p:blipFill rotWithShape="1">
            <a:blip r:embed="rId26">
              <a:alphaModFix/>
            </a:blip>
            <a:srcRect/>
            <a:stretch/>
          </p:blipFill>
          <p:spPr>
            <a:xfrm>
              <a:off x="613121" y="2249268"/>
              <a:ext cx="783602" cy="269383"/>
            </a:xfrm>
            <a:prstGeom prst="rect">
              <a:avLst/>
            </a:prstGeom>
            <a:noFill/>
            <a:ln>
              <a:noFill/>
            </a:ln>
          </p:spPr>
        </p:pic>
      </p:grpSp>
      <p:sp>
        <p:nvSpPr>
          <p:cNvPr id="570" name="Google Shape;570;ga6715654c2_2_72"/>
          <p:cNvSpPr/>
          <p:nvPr/>
        </p:nvSpPr>
        <p:spPr>
          <a:xfrm>
            <a:off x="1724798" y="4495286"/>
            <a:ext cx="1332541" cy="205533"/>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a:solidFill>
                  <a:schemeClr val="lt1"/>
                </a:solidFill>
                <a:latin typeface="Calibri"/>
                <a:ea typeface="Calibri"/>
                <a:cs typeface="Calibri"/>
                <a:sym typeface="Calibri"/>
              </a:rPr>
              <a:t>Finalising integration!</a:t>
            </a:r>
            <a:endParaRPr/>
          </a:p>
        </p:txBody>
      </p:sp>
      <p:sp>
        <p:nvSpPr>
          <p:cNvPr id="571" name="Google Shape;571;ga6715654c2_2_72"/>
          <p:cNvSpPr/>
          <p:nvPr/>
        </p:nvSpPr>
        <p:spPr>
          <a:xfrm>
            <a:off x="512846" y="4495286"/>
            <a:ext cx="607500" cy="204599"/>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a:solidFill>
                  <a:schemeClr val="lt1"/>
                </a:solidFill>
                <a:latin typeface="Calibri"/>
                <a:ea typeface="Calibri"/>
                <a:cs typeface="Calibri"/>
                <a:sym typeface="Calibri"/>
              </a:rPr>
              <a:t>New!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a6715654c2_2_110"/>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0" lvl="0" indent="0" algn="r" rtl="0">
              <a:lnSpc>
                <a:spcPct val="70000"/>
              </a:lnSpc>
              <a:spcBef>
                <a:spcPts val="0"/>
              </a:spcBef>
              <a:spcAft>
                <a:spcPts val="0"/>
              </a:spcAft>
              <a:buClr>
                <a:schemeClr val="dk1"/>
              </a:buClr>
              <a:buSzPts val="1550"/>
              <a:buNone/>
            </a:pPr>
            <a:r>
              <a:rPr lang="fr-FR" sz="1550" b="1"/>
              <a:t>Deploy and scale virtual machines on-demand.</a:t>
            </a:r>
            <a:r>
              <a:rPr lang="fr-FR" sz="1550"/>
              <a:t> </a:t>
            </a:r>
            <a:endParaRPr/>
          </a:p>
          <a:p>
            <a:pPr marL="0" lvl="0" indent="0" algn="l" rtl="0">
              <a:lnSpc>
                <a:spcPct val="70000"/>
              </a:lnSpc>
              <a:spcBef>
                <a:spcPts val="750"/>
              </a:spcBef>
              <a:spcAft>
                <a:spcPts val="0"/>
              </a:spcAft>
              <a:buClr>
                <a:schemeClr val="dk1"/>
              </a:buClr>
              <a:buSzPts val="1550"/>
              <a:buNone/>
            </a:pPr>
            <a:endParaRPr sz="1550"/>
          </a:p>
          <a:p>
            <a:pPr marL="171450" lvl="0" indent="-171450" algn="l" rtl="0">
              <a:lnSpc>
                <a:spcPct val="70000"/>
              </a:lnSpc>
              <a:spcBef>
                <a:spcPts val="750"/>
              </a:spcBef>
              <a:spcAft>
                <a:spcPts val="0"/>
              </a:spcAft>
              <a:buClr>
                <a:schemeClr val="dk1"/>
              </a:buClr>
              <a:buSzPts val="1550"/>
              <a:buChar char="•"/>
            </a:pPr>
            <a:r>
              <a:rPr lang="fr-FR" sz="1550"/>
              <a:t>API-controlled computational resources in a secure and isolated environment without the overhead of managing physical servers.</a:t>
            </a:r>
            <a:endParaRPr/>
          </a:p>
          <a:p>
            <a:pPr marL="171450" lvl="0" indent="-73025" algn="l" rtl="0">
              <a:lnSpc>
                <a:spcPct val="70000"/>
              </a:lnSpc>
              <a:spcBef>
                <a:spcPts val="750"/>
              </a:spcBef>
              <a:spcAft>
                <a:spcPts val="0"/>
              </a:spcAft>
              <a:buClr>
                <a:schemeClr val="dk1"/>
              </a:buClr>
              <a:buSzPts val="1550"/>
              <a:buNone/>
            </a:pPr>
            <a:endParaRPr sz="1550"/>
          </a:p>
          <a:p>
            <a:pPr marL="171450" lvl="0" indent="-171450" algn="l" rtl="0">
              <a:lnSpc>
                <a:spcPct val="70000"/>
              </a:lnSpc>
              <a:spcBef>
                <a:spcPts val="750"/>
              </a:spcBef>
              <a:spcAft>
                <a:spcPts val="0"/>
              </a:spcAft>
              <a:buClr>
                <a:schemeClr val="dk1"/>
              </a:buClr>
              <a:buSzPts val="1550"/>
              <a:buChar char="•"/>
            </a:pPr>
            <a:r>
              <a:rPr lang="fr-FR" sz="1550"/>
              <a:t>Cloud Compute offers the possibility to select pre-configured virtual appliances (e.g. CPU, memory, disk, operating system or software) from a catalogue replicated across all EGI cloud providers. With Cloud Compute you can:</a:t>
            </a:r>
            <a:endParaRPr/>
          </a:p>
          <a:p>
            <a:pPr marL="514350" lvl="1" indent="-171450" algn="l" rtl="0">
              <a:lnSpc>
                <a:spcPct val="70000"/>
              </a:lnSpc>
              <a:spcBef>
                <a:spcPts val="375"/>
              </a:spcBef>
              <a:spcAft>
                <a:spcPts val="0"/>
              </a:spcAft>
              <a:buClr>
                <a:schemeClr val="dk1"/>
              </a:buClr>
              <a:buSzPts val="1395"/>
              <a:buChar char="▪"/>
            </a:pPr>
            <a:r>
              <a:rPr lang="fr-FR" sz="1395"/>
              <a:t>Execute compute- and data-intensive workloads (both batch and interactive)</a:t>
            </a:r>
            <a:endParaRPr/>
          </a:p>
          <a:p>
            <a:pPr marL="514350" lvl="1" indent="-171450" algn="l" rtl="0">
              <a:lnSpc>
                <a:spcPct val="70000"/>
              </a:lnSpc>
              <a:spcBef>
                <a:spcPts val="375"/>
              </a:spcBef>
              <a:spcAft>
                <a:spcPts val="0"/>
              </a:spcAft>
              <a:buClr>
                <a:schemeClr val="dk1"/>
              </a:buClr>
              <a:buSzPts val="1395"/>
              <a:buChar char="▪"/>
            </a:pPr>
            <a:r>
              <a:rPr lang="fr-FR" sz="1395"/>
              <a:t>Host long-running services (e.g. web servers, databases or applications servers)</a:t>
            </a:r>
            <a:endParaRPr/>
          </a:p>
          <a:p>
            <a:pPr marL="514350" lvl="1" indent="-171450" algn="l" rtl="0">
              <a:lnSpc>
                <a:spcPct val="70000"/>
              </a:lnSpc>
              <a:spcBef>
                <a:spcPts val="375"/>
              </a:spcBef>
              <a:spcAft>
                <a:spcPts val="0"/>
              </a:spcAft>
              <a:buClr>
                <a:schemeClr val="dk1"/>
              </a:buClr>
              <a:buSzPts val="1395"/>
              <a:buChar char="▪"/>
            </a:pPr>
            <a:r>
              <a:rPr lang="fr-FR" sz="1395"/>
              <a:t>Create disposable testing and development environments on virtual machines and scale your infrastructure needs</a:t>
            </a:r>
            <a:endParaRPr/>
          </a:p>
          <a:p>
            <a:pPr marL="514350" lvl="1" indent="-171450" algn="l" rtl="0">
              <a:lnSpc>
                <a:spcPct val="70000"/>
              </a:lnSpc>
              <a:spcBef>
                <a:spcPts val="375"/>
              </a:spcBef>
              <a:spcAft>
                <a:spcPts val="0"/>
              </a:spcAft>
              <a:buClr>
                <a:schemeClr val="dk1"/>
              </a:buClr>
              <a:buSzPts val="1395"/>
              <a:buChar char="▪"/>
            </a:pPr>
            <a:r>
              <a:rPr lang="fr-FR" sz="1395"/>
              <a:t>Select virtual machine configurations (CPU, memory, disk) and application environments to fit your requirements</a:t>
            </a:r>
            <a:endParaRPr/>
          </a:p>
          <a:p>
            <a:pPr marL="514350" lvl="1" indent="-171450" algn="l" rtl="0">
              <a:lnSpc>
                <a:spcPct val="70000"/>
              </a:lnSpc>
              <a:spcBef>
                <a:spcPts val="375"/>
              </a:spcBef>
              <a:spcAft>
                <a:spcPts val="0"/>
              </a:spcAft>
              <a:buClr>
                <a:schemeClr val="dk1"/>
              </a:buClr>
              <a:buSzPts val="1395"/>
              <a:buChar char="▪"/>
            </a:pPr>
            <a:r>
              <a:rPr lang="fr-FR" sz="1395"/>
              <a:t>Manage your resources in a flexible way with integrated monitoring and accounting capabilities</a:t>
            </a:r>
            <a:endParaRPr/>
          </a:p>
        </p:txBody>
      </p:sp>
      <p:sp>
        <p:nvSpPr>
          <p:cNvPr id="577" name="Google Shape;577;ga6715654c2_2_110"/>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Cloud Compute</a:t>
            </a:r>
            <a:endParaRPr/>
          </a:p>
        </p:txBody>
      </p:sp>
      <p:sp>
        <p:nvSpPr>
          <p:cNvPr id="578" name="Google Shape;578;ga6715654c2_2_110"/>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solidFill>
                <a:schemeClr val="dk1"/>
              </a:solidFill>
            </a:endParaRPr>
          </a:p>
        </p:txBody>
      </p:sp>
      <p:pic>
        <p:nvPicPr>
          <p:cNvPr id="581" name="Google Shape;581;ga6715654c2_2_110"/>
          <p:cNvPicPr preferRelativeResize="0"/>
          <p:nvPr/>
        </p:nvPicPr>
        <p:blipFill rotWithShape="1">
          <a:blip r:embed="rId3">
            <a:alphaModFix/>
          </a:blip>
          <a:srcRect/>
          <a:stretch/>
        </p:blipFill>
        <p:spPr>
          <a:xfrm>
            <a:off x="7442200" y="180155"/>
            <a:ext cx="1270000" cy="1003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a6715654c2_2_119"/>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2000"/>
              <a:buNone/>
            </a:pPr>
            <a:r>
              <a:rPr lang="fr-FR" b="1"/>
              <a:t>Deploy and scale Docker containers on-demand using Kubernetes technology</a:t>
            </a:r>
            <a:endParaRPr/>
          </a:p>
          <a:p>
            <a:pPr marL="342900" lvl="1" indent="0" algn="l" rtl="0">
              <a:lnSpc>
                <a:spcPct val="90000"/>
              </a:lnSpc>
              <a:spcBef>
                <a:spcPts val="375"/>
              </a:spcBef>
              <a:spcAft>
                <a:spcPts val="0"/>
              </a:spcAft>
              <a:buClr>
                <a:schemeClr val="dk1"/>
              </a:buClr>
              <a:buSzPts val="1800"/>
              <a:buNone/>
            </a:pPr>
            <a:endParaRPr/>
          </a:p>
          <a:p>
            <a:pPr marL="171450" lvl="0" indent="-171450" algn="l" rtl="0">
              <a:lnSpc>
                <a:spcPct val="90000"/>
              </a:lnSpc>
              <a:spcBef>
                <a:spcPts val="750"/>
              </a:spcBef>
              <a:spcAft>
                <a:spcPts val="0"/>
              </a:spcAft>
              <a:buClr>
                <a:schemeClr val="dk1"/>
              </a:buClr>
              <a:buSzPts val="2000"/>
              <a:buChar char="•"/>
            </a:pPr>
            <a:r>
              <a:rPr lang="fr-FR"/>
              <a:t>Cloud Container Compute offers users offers guaranteed computational resources in a secure and isolated environment with industry-standard Kubernetes container orchestration platform that:</a:t>
            </a:r>
            <a:endParaRPr/>
          </a:p>
          <a:p>
            <a:pPr marL="514350" lvl="1" indent="-171450" algn="l" rtl="0">
              <a:lnSpc>
                <a:spcPct val="90000"/>
              </a:lnSpc>
              <a:spcBef>
                <a:spcPts val="375"/>
              </a:spcBef>
              <a:spcAft>
                <a:spcPts val="0"/>
              </a:spcAft>
              <a:buClr>
                <a:schemeClr val="dk1"/>
              </a:buClr>
              <a:buSzPts val="1800"/>
              <a:buChar char="▪"/>
            </a:pPr>
            <a:r>
              <a:rPr lang="fr-FR"/>
              <a:t>Manages the nodes where to run the containers</a:t>
            </a:r>
            <a:endParaRPr/>
          </a:p>
          <a:p>
            <a:pPr marL="514350" lvl="1" indent="-171450" algn="l" rtl="0">
              <a:lnSpc>
                <a:spcPct val="90000"/>
              </a:lnSpc>
              <a:spcBef>
                <a:spcPts val="375"/>
              </a:spcBef>
              <a:spcAft>
                <a:spcPts val="0"/>
              </a:spcAft>
              <a:buClr>
                <a:schemeClr val="dk1"/>
              </a:buClr>
              <a:buSzPts val="1800"/>
              <a:buChar char="▪"/>
            </a:pPr>
            <a:r>
              <a:rPr lang="fr-FR"/>
              <a:t>Automates the deployment, management, scaling, networking, and availability of container-based applications running on that cluster.</a:t>
            </a:r>
            <a:endParaRPr/>
          </a:p>
          <a:p>
            <a:pPr marL="171450" lvl="0" indent="-44450" algn="l" rtl="0">
              <a:lnSpc>
                <a:spcPct val="90000"/>
              </a:lnSpc>
              <a:spcBef>
                <a:spcPts val="750"/>
              </a:spcBef>
              <a:spcAft>
                <a:spcPts val="0"/>
              </a:spcAft>
              <a:buClr>
                <a:schemeClr val="dk1"/>
              </a:buClr>
              <a:buSzPts val="2000"/>
              <a:buNone/>
            </a:pPr>
            <a:endParaRPr/>
          </a:p>
        </p:txBody>
      </p:sp>
      <p:sp>
        <p:nvSpPr>
          <p:cNvPr id="587" name="Google Shape;587;ga6715654c2_2_11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Cloud Container Compute</a:t>
            </a:r>
            <a:endParaRPr/>
          </a:p>
        </p:txBody>
      </p:sp>
      <p:sp>
        <p:nvSpPr>
          <p:cNvPr id="588" name="Google Shape;588;ga6715654c2_2_119"/>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p>
        </p:txBody>
      </p:sp>
      <p:pic>
        <p:nvPicPr>
          <p:cNvPr id="589" name="Google Shape;589;ga6715654c2_2_119"/>
          <p:cNvPicPr preferRelativeResize="0"/>
          <p:nvPr/>
        </p:nvPicPr>
        <p:blipFill rotWithShape="1">
          <a:blip r:embed="rId3">
            <a:alphaModFix/>
          </a:blip>
          <a:srcRect/>
          <a:stretch/>
        </p:blipFill>
        <p:spPr>
          <a:xfrm>
            <a:off x="7413171" y="337568"/>
            <a:ext cx="1044957" cy="9509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a6715654c2_2_126"/>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2000"/>
              <a:buNone/>
            </a:pPr>
            <a:r>
              <a:rPr lang="fr-FR" b="1"/>
              <a:t>Execute thousands of computational tasks to analyse large datasets</a:t>
            </a:r>
            <a:endParaRPr/>
          </a:p>
          <a:p>
            <a:pPr marL="171450" lvl="0" indent="-44450" algn="l" rtl="0">
              <a:lnSpc>
                <a:spcPct val="90000"/>
              </a:lnSpc>
              <a:spcBef>
                <a:spcPts val="750"/>
              </a:spcBef>
              <a:spcAft>
                <a:spcPts val="0"/>
              </a:spcAft>
              <a:buClr>
                <a:schemeClr val="dk1"/>
              </a:buClr>
              <a:buSzPts val="2000"/>
              <a:buNone/>
            </a:pPr>
            <a:endParaRPr/>
          </a:p>
          <a:p>
            <a:pPr marL="171450" lvl="0" indent="-171450" algn="l" rtl="0">
              <a:lnSpc>
                <a:spcPct val="90000"/>
              </a:lnSpc>
              <a:spcBef>
                <a:spcPts val="750"/>
              </a:spcBef>
              <a:spcAft>
                <a:spcPts val="0"/>
              </a:spcAft>
              <a:buClr>
                <a:schemeClr val="dk1"/>
              </a:buClr>
              <a:buSzPts val="2000"/>
              <a:buChar char="•"/>
            </a:pPr>
            <a:r>
              <a:rPr lang="fr-FR"/>
              <a:t>Supported by a distributed network of computing centres:</a:t>
            </a:r>
            <a:endParaRPr/>
          </a:p>
          <a:p>
            <a:pPr marL="514350" lvl="1" indent="-171450" algn="l" rtl="0">
              <a:lnSpc>
                <a:spcPct val="90000"/>
              </a:lnSpc>
              <a:spcBef>
                <a:spcPts val="375"/>
              </a:spcBef>
              <a:spcAft>
                <a:spcPts val="0"/>
              </a:spcAft>
              <a:buClr>
                <a:schemeClr val="dk1"/>
              </a:buClr>
              <a:buSzPts val="1800"/>
              <a:buChar char="▪"/>
            </a:pPr>
            <a:r>
              <a:rPr lang="fr-FR"/>
              <a:t>&gt;1,000,000 cores of installed capacity</a:t>
            </a:r>
            <a:endParaRPr/>
          </a:p>
          <a:p>
            <a:pPr marL="514350" lvl="1" indent="-171450" algn="l" rtl="0">
              <a:lnSpc>
                <a:spcPct val="90000"/>
              </a:lnSpc>
              <a:spcBef>
                <a:spcPts val="375"/>
              </a:spcBef>
              <a:spcAft>
                <a:spcPts val="0"/>
              </a:spcAft>
              <a:buClr>
                <a:schemeClr val="dk1"/>
              </a:buClr>
              <a:buSzPts val="1800"/>
              <a:buChar char="▪"/>
            </a:pPr>
            <a:r>
              <a:rPr lang="fr-FR"/>
              <a:t>&gt; 1.6M computing jobs per day.</a:t>
            </a:r>
            <a:endParaRPr/>
          </a:p>
          <a:p>
            <a:pPr marL="171450" lvl="0" indent="-171450" algn="l" rtl="0">
              <a:lnSpc>
                <a:spcPct val="90000"/>
              </a:lnSpc>
              <a:spcBef>
                <a:spcPts val="750"/>
              </a:spcBef>
              <a:spcAft>
                <a:spcPts val="0"/>
              </a:spcAft>
              <a:buClr>
                <a:schemeClr val="dk1"/>
              </a:buClr>
              <a:buSzPts val="2000"/>
              <a:buChar char="•"/>
            </a:pPr>
            <a:r>
              <a:rPr lang="fr-FR"/>
              <a:t>Integrated monitoring and accounting tools to provide information about the availability and resource consumption</a:t>
            </a:r>
            <a:endParaRPr/>
          </a:p>
          <a:p>
            <a:pPr marL="171450" lvl="0" indent="-171450" algn="l" rtl="0">
              <a:lnSpc>
                <a:spcPct val="90000"/>
              </a:lnSpc>
              <a:spcBef>
                <a:spcPts val="750"/>
              </a:spcBef>
              <a:spcAft>
                <a:spcPts val="0"/>
              </a:spcAft>
              <a:buClr>
                <a:schemeClr val="dk1"/>
              </a:buClr>
              <a:buSzPts val="2000"/>
              <a:buChar char="•"/>
            </a:pPr>
            <a:r>
              <a:rPr lang="fr-FR"/>
              <a:t>Large amounts of processing capacity over long periods of time</a:t>
            </a:r>
            <a:endParaRPr/>
          </a:p>
          <a:p>
            <a:pPr marL="171450" lvl="0" indent="-44450" algn="l" rtl="0">
              <a:lnSpc>
                <a:spcPct val="90000"/>
              </a:lnSpc>
              <a:spcBef>
                <a:spcPts val="750"/>
              </a:spcBef>
              <a:spcAft>
                <a:spcPts val="0"/>
              </a:spcAft>
              <a:buClr>
                <a:schemeClr val="dk1"/>
              </a:buClr>
              <a:buSzPts val="2000"/>
              <a:buNone/>
            </a:pPr>
            <a:endParaRPr/>
          </a:p>
        </p:txBody>
      </p:sp>
      <p:sp>
        <p:nvSpPr>
          <p:cNvPr id="595" name="Google Shape;595;ga6715654c2_2_126"/>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High Throughput Computing</a:t>
            </a:r>
            <a:endParaRPr/>
          </a:p>
        </p:txBody>
      </p:sp>
      <p:sp>
        <p:nvSpPr>
          <p:cNvPr id="596" name="Google Shape;596;ga6715654c2_2_126"/>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aka the grid</a:t>
            </a:r>
            <a:endParaRPr/>
          </a:p>
        </p:txBody>
      </p:sp>
      <p:pic>
        <p:nvPicPr>
          <p:cNvPr id="597" name="Google Shape;597;ga6715654c2_2_126"/>
          <p:cNvPicPr preferRelativeResize="0"/>
          <p:nvPr/>
        </p:nvPicPr>
        <p:blipFill rotWithShape="1">
          <a:blip r:embed="rId3">
            <a:alphaModFix/>
          </a:blip>
          <a:srcRect/>
          <a:stretch/>
        </p:blipFill>
        <p:spPr>
          <a:xfrm>
            <a:off x="7750628" y="339961"/>
            <a:ext cx="822529" cy="8370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a6715654c2_2_133"/>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EGI Compute Services</a:t>
            </a:r>
            <a:endParaRPr/>
          </a:p>
        </p:txBody>
      </p:sp>
      <p:sp>
        <p:nvSpPr>
          <p:cNvPr id="603" name="Google Shape;603;ga6715654c2_2_133"/>
          <p:cNvSpPr txBox="1">
            <a:spLocks noGrp="1"/>
          </p:cNvSpPr>
          <p:nvPr>
            <p:ph type="subTitle" idx="1"/>
          </p:nvPr>
        </p:nvSpPr>
        <p:spPr>
          <a:xfrm>
            <a:off x="2579076" y="628358"/>
            <a:ext cx="6351910"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EGI Cloud Compute, Cloud Container Compute and HTC</a:t>
            </a:r>
            <a:endParaRPr/>
          </a:p>
        </p:txBody>
      </p:sp>
      <p:graphicFrame>
        <p:nvGraphicFramePr>
          <p:cNvPr id="604" name="Google Shape;604;ga6715654c2_2_133"/>
          <p:cNvGraphicFramePr/>
          <p:nvPr/>
        </p:nvGraphicFramePr>
        <p:xfrm>
          <a:off x="290025" y="1073427"/>
          <a:ext cx="8641000" cy="3434685"/>
        </p:xfrm>
        <a:graphic>
          <a:graphicData uri="http://schemas.openxmlformats.org/drawingml/2006/table">
            <a:tbl>
              <a:tblPr firstRow="1" bandRow="1">
                <a:noFill/>
                <a:tableStyleId>{A6711EAC-8B5C-4BF2-AC56-47D155261A54}</a:tableStyleId>
              </a:tblPr>
              <a:tblGrid>
                <a:gridCol w="1312975">
                  <a:extLst>
                    <a:ext uri="{9D8B030D-6E8A-4147-A177-3AD203B41FA5}">
                      <a16:colId xmlns:a16="http://schemas.microsoft.com/office/drawing/2014/main" val="20000"/>
                    </a:ext>
                  </a:extLst>
                </a:gridCol>
                <a:gridCol w="2442675">
                  <a:extLst>
                    <a:ext uri="{9D8B030D-6E8A-4147-A177-3AD203B41FA5}">
                      <a16:colId xmlns:a16="http://schemas.microsoft.com/office/drawing/2014/main" val="20001"/>
                    </a:ext>
                  </a:extLst>
                </a:gridCol>
                <a:gridCol w="2442675">
                  <a:extLst>
                    <a:ext uri="{9D8B030D-6E8A-4147-A177-3AD203B41FA5}">
                      <a16:colId xmlns:a16="http://schemas.microsoft.com/office/drawing/2014/main" val="20002"/>
                    </a:ext>
                  </a:extLst>
                </a:gridCol>
                <a:gridCol w="2442675">
                  <a:extLst>
                    <a:ext uri="{9D8B030D-6E8A-4147-A177-3AD203B41FA5}">
                      <a16:colId xmlns:a16="http://schemas.microsoft.com/office/drawing/2014/main" val="20003"/>
                    </a:ext>
                  </a:extLst>
                </a:gridCol>
              </a:tblGrid>
              <a:tr h="407025">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fr-FR" sz="1600"/>
                        <a:t>Cloud Compute</a:t>
                      </a:r>
                      <a:endParaRPr/>
                    </a:p>
                  </a:txBody>
                  <a:tcPr marL="91450" marR="91450" marT="45725" marB="45725"/>
                </a:tc>
                <a:tc>
                  <a:txBody>
                    <a:bodyPr/>
                    <a:lstStyle/>
                    <a:p>
                      <a:pPr marL="0" marR="0" lvl="0" indent="0" algn="l" rtl="0">
                        <a:spcBef>
                          <a:spcPts val="0"/>
                        </a:spcBef>
                        <a:spcAft>
                          <a:spcPts val="0"/>
                        </a:spcAft>
                        <a:buNone/>
                      </a:pPr>
                      <a:r>
                        <a:rPr lang="fr-FR" sz="1600"/>
                        <a:t>Cloud Container Compute</a:t>
                      </a:r>
                      <a:endParaRPr/>
                    </a:p>
                  </a:txBody>
                  <a:tcPr marL="91450" marR="91450" marT="45725" marB="45725"/>
                </a:tc>
                <a:tc>
                  <a:txBody>
                    <a:bodyPr/>
                    <a:lstStyle/>
                    <a:p>
                      <a:pPr marL="0" marR="0" lvl="0" indent="0" algn="l" rtl="0">
                        <a:spcBef>
                          <a:spcPts val="0"/>
                        </a:spcBef>
                        <a:spcAft>
                          <a:spcPts val="0"/>
                        </a:spcAft>
                        <a:buNone/>
                      </a:pPr>
                      <a:r>
                        <a:rPr lang="fr-FR" sz="1600"/>
                        <a:t>High Throughput Compute</a:t>
                      </a:r>
                      <a:endParaRPr/>
                    </a:p>
                  </a:txBody>
                  <a:tcPr marL="91450" marR="91450" marT="45725" marB="45725"/>
                </a:tc>
                <a:extLst>
                  <a:ext uri="{0D108BD9-81ED-4DB2-BD59-A6C34878D82A}">
                    <a16:rowId xmlns:a16="http://schemas.microsoft.com/office/drawing/2014/main" val="10000"/>
                  </a:ext>
                </a:extLst>
              </a:tr>
              <a:tr h="500975">
                <a:tc>
                  <a:txBody>
                    <a:bodyPr/>
                    <a:lstStyle/>
                    <a:p>
                      <a:pPr marL="0" marR="0" lvl="0" indent="0" algn="l" rtl="0">
                        <a:spcBef>
                          <a:spcPts val="0"/>
                        </a:spcBef>
                        <a:spcAft>
                          <a:spcPts val="0"/>
                        </a:spcAft>
                        <a:buNone/>
                      </a:pPr>
                      <a:r>
                        <a:rPr lang="fr-FR" sz="1400"/>
                        <a:t>What is it?</a:t>
                      </a:r>
                      <a:endParaRPr/>
                    </a:p>
                  </a:txBody>
                  <a:tcPr marL="91450" marR="91450" marT="45725" marB="45725"/>
                </a:tc>
                <a:tc>
                  <a:txBody>
                    <a:bodyPr/>
                    <a:lstStyle/>
                    <a:p>
                      <a:pPr marL="0" marR="0" lvl="0" indent="0" algn="l" rtl="0">
                        <a:spcBef>
                          <a:spcPts val="0"/>
                        </a:spcBef>
                        <a:spcAft>
                          <a:spcPts val="0"/>
                        </a:spcAft>
                        <a:buNone/>
                      </a:pPr>
                      <a:r>
                        <a:rPr lang="fr-FR" sz="1400"/>
                        <a:t>Multi-cloud IaaS</a:t>
                      </a:r>
                      <a:endParaRPr/>
                    </a:p>
                  </a:txBody>
                  <a:tcPr marL="91450" marR="91450" marT="45725" marB="45725"/>
                </a:tc>
                <a:tc>
                  <a:txBody>
                    <a:bodyPr/>
                    <a:lstStyle/>
                    <a:p>
                      <a:pPr marL="0" marR="0" lvl="0" indent="0" algn="l" rtl="0">
                        <a:spcBef>
                          <a:spcPts val="0"/>
                        </a:spcBef>
                        <a:spcAft>
                          <a:spcPts val="0"/>
                        </a:spcAft>
                        <a:buNone/>
                      </a:pPr>
                      <a:r>
                        <a:rPr lang="fr-FR" sz="1400"/>
                        <a:t>Kubernetes on top of EGI Cloud Compute</a:t>
                      </a:r>
                      <a:endParaRPr/>
                    </a:p>
                  </a:txBody>
                  <a:tcPr marL="91450" marR="91450" marT="45725" marB="45725"/>
                </a:tc>
                <a:tc>
                  <a:txBody>
                    <a:bodyPr/>
                    <a:lstStyle/>
                    <a:p>
                      <a:pPr marL="0" marR="0" lvl="0" indent="0" algn="l" rtl="0">
                        <a:spcBef>
                          <a:spcPts val="0"/>
                        </a:spcBef>
                        <a:spcAft>
                          <a:spcPts val="0"/>
                        </a:spcAft>
                        <a:buNone/>
                      </a:pPr>
                      <a:r>
                        <a:rPr lang="fr-FR" sz="1400"/>
                        <a:t>The </a:t>
                      </a:r>
                      <a:r>
                        <a:rPr lang="fr-FR" sz="1400" i="1"/>
                        <a:t>grid,</a:t>
                      </a:r>
                      <a:r>
                        <a:rPr lang="fr-FR" sz="1400" i="0"/>
                        <a:t> a scalable batch system</a:t>
                      </a:r>
                      <a:endParaRPr sz="1400" i="1"/>
                    </a:p>
                  </a:txBody>
                  <a:tcPr marL="91450" marR="91450" marT="45725" marB="45725"/>
                </a:tc>
                <a:extLst>
                  <a:ext uri="{0D108BD9-81ED-4DB2-BD59-A6C34878D82A}">
                    <a16:rowId xmlns:a16="http://schemas.microsoft.com/office/drawing/2014/main" val="10001"/>
                  </a:ext>
                </a:extLst>
              </a:tr>
              <a:tr h="406350">
                <a:tc>
                  <a:txBody>
                    <a:bodyPr/>
                    <a:lstStyle/>
                    <a:p>
                      <a:pPr marL="0" marR="0" lvl="0" indent="0" algn="l" rtl="0">
                        <a:spcBef>
                          <a:spcPts val="0"/>
                        </a:spcBef>
                        <a:spcAft>
                          <a:spcPts val="0"/>
                        </a:spcAft>
                        <a:buNone/>
                      </a:pPr>
                      <a:r>
                        <a:rPr lang="fr-FR" sz="1400"/>
                        <a:t>What you run?</a:t>
                      </a:r>
                      <a:endParaRPr/>
                    </a:p>
                  </a:txBody>
                  <a:tcPr marL="91450" marR="91450" marT="45725" marB="45725"/>
                </a:tc>
                <a:tc>
                  <a:txBody>
                    <a:bodyPr/>
                    <a:lstStyle/>
                    <a:p>
                      <a:pPr marL="0" marR="0" lvl="0" indent="0" algn="l" rtl="0">
                        <a:spcBef>
                          <a:spcPts val="0"/>
                        </a:spcBef>
                        <a:spcAft>
                          <a:spcPts val="0"/>
                        </a:spcAft>
                        <a:buNone/>
                      </a:pPr>
                      <a:r>
                        <a:rPr lang="fr-FR" sz="1400"/>
                        <a:t>VMs</a:t>
                      </a:r>
                      <a:endParaRPr/>
                    </a:p>
                  </a:txBody>
                  <a:tcPr marL="91450" marR="91450" marT="45725" marB="45725"/>
                </a:tc>
                <a:tc>
                  <a:txBody>
                    <a:bodyPr/>
                    <a:lstStyle/>
                    <a:p>
                      <a:pPr marL="0" marR="0" lvl="0" indent="0" algn="l" rtl="0">
                        <a:spcBef>
                          <a:spcPts val="0"/>
                        </a:spcBef>
                        <a:spcAft>
                          <a:spcPts val="0"/>
                        </a:spcAft>
                        <a:buNone/>
                      </a:pPr>
                      <a:r>
                        <a:rPr lang="fr-FR" sz="1400"/>
                        <a:t>(Docker) Containers</a:t>
                      </a:r>
                      <a:endParaRPr/>
                    </a:p>
                  </a:txBody>
                  <a:tcPr marL="91450" marR="91450" marT="45725" marB="45725"/>
                </a:tc>
                <a:tc>
                  <a:txBody>
                    <a:bodyPr/>
                    <a:lstStyle/>
                    <a:p>
                      <a:pPr marL="0" marR="0" lvl="0" indent="0" algn="l" rtl="0">
                        <a:spcBef>
                          <a:spcPts val="0"/>
                        </a:spcBef>
                        <a:spcAft>
                          <a:spcPts val="0"/>
                        </a:spcAft>
                        <a:buNone/>
                      </a:pPr>
                      <a:r>
                        <a:rPr lang="fr-FR" sz="1400"/>
                        <a:t>Jobs</a:t>
                      </a:r>
                      <a:endParaRPr/>
                    </a:p>
                  </a:txBody>
                  <a:tcPr marL="91450" marR="91450" marT="45725" marB="45725"/>
                </a:tc>
                <a:extLst>
                  <a:ext uri="{0D108BD9-81ED-4DB2-BD59-A6C34878D82A}">
                    <a16:rowId xmlns:a16="http://schemas.microsoft.com/office/drawing/2014/main" val="10002"/>
                  </a:ext>
                </a:extLst>
              </a:tr>
              <a:tr h="887975">
                <a:tc>
                  <a:txBody>
                    <a:bodyPr/>
                    <a:lstStyle/>
                    <a:p>
                      <a:pPr marL="0" marR="0" lvl="0" indent="0" algn="l" rtl="0">
                        <a:spcBef>
                          <a:spcPts val="0"/>
                        </a:spcBef>
                        <a:spcAft>
                          <a:spcPts val="0"/>
                        </a:spcAft>
                        <a:buNone/>
                      </a:pPr>
                      <a:r>
                        <a:rPr lang="fr-FR" sz="1400"/>
                        <a:t>Typical workloads </a:t>
                      </a:r>
                      <a:endParaRPr/>
                    </a:p>
                  </a:txBody>
                  <a:tcPr marL="91450" marR="91450" marT="45725" marB="45725"/>
                </a:tc>
                <a:tc>
                  <a:txBody>
                    <a:bodyPr/>
                    <a:lstStyle/>
                    <a:p>
                      <a:pPr marL="0" marR="0" lvl="0" indent="0" algn="l" rtl="0">
                        <a:spcBef>
                          <a:spcPts val="0"/>
                        </a:spcBef>
                        <a:spcAft>
                          <a:spcPts val="0"/>
                        </a:spcAft>
                        <a:buNone/>
                      </a:pPr>
                      <a:r>
                        <a:rPr lang="fr-FR" sz="1400"/>
                        <a:t>Lift and shift existing applications</a:t>
                      </a:r>
                      <a:endParaRPr/>
                    </a:p>
                    <a:p>
                      <a:pPr marL="0" marR="0" lvl="0" indent="0" algn="l" rtl="0">
                        <a:spcBef>
                          <a:spcPts val="0"/>
                        </a:spcBef>
                        <a:spcAft>
                          <a:spcPts val="0"/>
                        </a:spcAft>
                        <a:buNone/>
                      </a:pPr>
                      <a:r>
                        <a:rPr lang="fr-FR" sz="1400"/>
                        <a:t>Specific OS (kernel) requirements</a:t>
                      </a:r>
                      <a:endParaRPr/>
                    </a:p>
                  </a:txBody>
                  <a:tcPr marL="91450" marR="91450" marT="45725" marB="45725"/>
                </a:tc>
                <a:tc>
                  <a:txBody>
                    <a:bodyPr/>
                    <a:lstStyle/>
                    <a:p>
                      <a:pPr marL="0" marR="0" lvl="0" indent="0" algn="l" rtl="0">
                        <a:spcBef>
                          <a:spcPts val="0"/>
                        </a:spcBef>
                        <a:spcAft>
                          <a:spcPts val="0"/>
                        </a:spcAft>
                        <a:buNone/>
                      </a:pPr>
                      <a:r>
                        <a:rPr lang="fr-FR" sz="1400"/>
                        <a:t>Cloud-native containerised applications.</a:t>
                      </a:r>
                      <a:endParaRPr/>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fr-FR" sz="1400" b="0" i="0">
                          <a:solidFill>
                            <a:schemeClr val="dk1"/>
                          </a:solidFill>
                          <a:latin typeface="Calibri"/>
                          <a:ea typeface="Calibri"/>
                          <a:cs typeface="Calibri"/>
                          <a:sym typeface="Calibri"/>
                        </a:rPr>
                        <a:t>Execution of parallel computing tasks to analyse large datasets.</a:t>
                      </a:r>
                      <a:endParaRPr sz="1400"/>
                    </a:p>
                  </a:txBody>
                  <a:tcPr marL="91450" marR="91450" marT="45725" marB="45725"/>
                </a:tc>
                <a:extLst>
                  <a:ext uri="{0D108BD9-81ED-4DB2-BD59-A6C34878D82A}">
                    <a16:rowId xmlns:a16="http://schemas.microsoft.com/office/drawing/2014/main" val="10003"/>
                  </a:ext>
                </a:extLst>
              </a:tr>
              <a:tr h="1102150">
                <a:tc>
                  <a:txBody>
                    <a:bodyPr/>
                    <a:lstStyle/>
                    <a:p>
                      <a:pPr marL="0" marR="0" lvl="0" indent="0" algn="l" rtl="0">
                        <a:spcBef>
                          <a:spcPts val="0"/>
                        </a:spcBef>
                        <a:spcAft>
                          <a:spcPts val="0"/>
                        </a:spcAft>
                        <a:buNone/>
                      </a:pPr>
                      <a:r>
                        <a:rPr lang="fr-FR" sz="1400"/>
                        <a:t>Pros / Cons</a:t>
                      </a:r>
                      <a:endParaRPr/>
                    </a:p>
                  </a:txBody>
                  <a:tcPr marL="91450" marR="91450" marT="45725" marB="45725"/>
                </a:tc>
                <a:tc>
                  <a:txBody>
                    <a:bodyPr/>
                    <a:lstStyle/>
                    <a:p>
                      <a:pPr marL="0" marR="0" lvl="0" indent="0" algn="l" rtl="0">
                        <a:spcBef>
                          <a:spcPts val="0"/>
                        </a:spcBef>
                        <a:spcAft>
                          <a:spcPts val="0"/>
                        </a:spcAft>
                        <a:buNone/>
                      </a:pPr>
                      <a:r>
                        <a:rPr lang="fr-FR" sz="1400"/>
                        <a:t>[+] Complete control on resources, run (almost) anything you’d like</a:t>
                      </a:r>
                      <a:endParaRPr/>
                    </a:p>
                    <a:p>
                      <a:pPr marL="0" marR="0" lvl="0" indent="0" algn="l" rtl="0">
                        <a:spcBef>
                          <a:spcPts val="0"/>
                        </a:spcBef>
                        <a:spcAft>
                          <a:spcPts val="0"/>
                        </a:spcAft>
                        <a:buNone/>
                      </a:pPr>
                      <a:r>
                        <a:rPr lang="fr-FR" sz="1400"/>
                        <a:t>[-] Complex operation</a:t>
                      </a:r>
                      <a:endParaRPr/>
                    </a:p>
                  </a:txBody>
                  <a:tcPr marL="91450" marR="91450" marT="45725" marB="45725"/>
                </a:tc>
                <a:tc>
                  <a:txBody>
                    <a:bodyPr/>
                    <a:lstStyle/>
                    <a:p>
                      <a:pPr marL="0" marR="0" lvl="0" indent="0" algn="l" rtl="0">
                        <a:spcBef>
                          <a:spcPts val="0"/>
                        </a:spcBef>
                        <a:spcAft>
                          <a:spcPts val="0"/>
                        </a:spcAft>
                        <a:buNone/>
                      </a:pPr>
                      <a:r>
                        <a:rPr lang="fr-FR" sz="1400"/>
                        <a:t>[+] Industry standard</a:t>
                      </a:r>
                      <a:endParaRPr/>
                    </a:p>
                    <a:p>
                      <a:pPr marL="0" marR="0" lvl="0" indent="0" algn="l" rtl="0">
                        <a:spcBef>
                          <a:spcPts val="0"/>
                        </a:spcBef>
                        <a:spcAft>
                          <a:spcPts val="0"/>
                        </a:spcAft>
                        <a:buNone/>
                      </a:pPr>
                      <a:r>
                        <a:rPr lang="fr-FR" sz="1400"/>
                        <a:t>[+] Hides complexity of Kubernetes setup</a:t>
                      </a:r>
                      <a:endParaRPr/>
                    </a:p>
                    <a:p>
                      <a:pPr marL="0" marR="0" lvl="0" indent="0" algn="l" rtl="0">
                        <a:spcBef>
                          <a:spcPts val="0"/>
                        </a:spcBef>
                        <a:spcAft>
                          <a:spcPts val="0"/>
                        </a:spcAft>
                        <a:buNone/>
                      </a:pPr>
                      <a:r>
                        <a:rPr lang="fr-FR" sz="1400"/>
                        <a:t>[-]  Kubernetes steep learning curve</a:t>
                      </a:r>
                      <a:endParaRPr/>
                    </a:p>
                  </a:txBody>
                  <a:tcPr marL="91450" marR="91450" marT="45725" marB="45725"/>
                </a:tc>
                <a:tc>
                  <a:txBody>
                    <a:bodyPr/>
                    <a:lstStyle/>
                    <a:p>
                      <a:pPr marL="0" marR="0" lvl="0" indent="0" algn="l" rtl="0">
                        <a:spcBef>
                          <a:spcPts val="0"/>
                        </a:spcBef>
                        <a:spcAft>
                          <a:spcPts val="0"/>
                        </a:spcAft>
                        <a:buNone/>
                      </a:pPr>
                      <a:r>
                        <a:rPr lang="fr-FR" sz="1400"/>
                        <a:t>[+] No management of resources, just submit jobs</a:t>
                      </a:r>
                      <a:endParaRPr/>
                    </a:p>
                    <a:p>
                      <a:pPr marL="0" marR="0" lvl="0" indent="0" algn="l" rtl="0">
                        <a:spcBef>
                          <a:spcPts val="0"/>
                        </a:spcBef>
                        <a:spcAft>
                          <a:spcPts val="0"/>
                        </a:spcAft>
                        <a:buNone/>
                      </a:pPr>
                      <a:r>
                        <a:rPr lang="fr-FR" sz="1400"/>
                        <a:t>[-] Legacy interfaces</a:t>
                      </a:r>
                      <a:endParaRPr/>
                    </a:p>
                    <a:p>
                      <a:pPr marL="0" marR="0" lvl="0" indent="0" algn="l" rtl="0">
                        <a:spcBef>
                          <a:spcPts val="0"/>
                        </a:spcBef>
                        <a:spcAft>
                          <a:spcPts val="0"/>
                        </a:spcAft>
                        <a:buNone/>
                      </a:pPr>
                      <a:r>
                        <a:rPr lang="fr-FR" sz="1400"/>
                        <a:t>[-] Porting of applications</a:t>
                      </a:r>
                      <a:endParaRPr/>
                    </a:p>
                  </a:txBody>
                  <a:tcPr marL="91450" marR="91450" marT="45725" marB="45725"/>
                </a:tc>
                <a:extLst>
                  <a:ext uri="{0D108BD9-81ED-4DB2-BD59-A6C34878D82A}">
                    <a16:rowId xmlns:a16="http://schemas.microsoft.com/office/drawing/2014/main" val="10004"/>
                  </a:ext>
                </a:extLst>
              </a:tr>
            </a:tbl>
          </a:graphicData>
        </a:graphic>
      </p:graphicFrame>
      <p:sp>
        <p:nvSpPr>
          <p:cNvPr id="605" name="Google Shape;605;ga6715654c2_2_133"/>
          <p:cNvSpPr/>
          <p:nvPr/>
        </p:nvSpPr>
        <p:spPr>
          <a:xfrm>
            <a:off x="1675776" y="4469766"/>
            <a:ext cx="7000680" cy="646331"/>
          </a:xfrm>
          <a:prstGeom prst="leftRightArrow">
            <a:avLst>
              <a:gd name="adj1" fmla="val 50000"/>
              <a:gd name="adj2" fmla="val 50000"/>
            </a:avLst>
          </a:prstGeom>
          <a:gradFill>
            <a:gsLst>
              <a:gs pos="0">
                <a:srgbClr val="A8D08C"/>
              </a:gs>
              <a:gs pos="50000">
                <a:srgbClr val="E1EFD8"/>
              </a:gs>
              <a:gs pos="100000">
                <a:srgbClr val="F7F401"/>
              </a:gs>
            </a:gsLst>
            <a:lin ang="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ga6715654c2_2_133"/>
          <p:cNvSpPr txBox="1"/>
          <p:nvPr/>
        </p:nvSpPr>
        <p:spPr>
          <a:xfrm>
            <a:off x="1854019" y="4655126"/>
            <a:ext cx="178429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Calibri"/>
                <a:ea typeface="Calibri"/>
                <a:cs typeface="Calibri"/>
                <a:sym typeface="Calibri"/>
              </a:rPr>
              <a:t>Configurability</a:t>
            </a:r>
            <a:endParaRPr/>
          </a:p>
        </p:txBody>
      </p:sp>
      <p:sp>
        <p:nvSpPr>
          <p:cNvPr id="607" name="Google Shape;607;ga6715654c2_2_133"/>
          <p:cNvSpPr txBox="1"/>
          <p:nvPr/>
        </p:nvSpPr>
        <p:spPr>
          <a:xfrm>
            <a:off x="7614660" y="4651670"/>
            <a:ext cx="1022041" cy="2839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Calibri"/>
                <a:ea typeface="Calibri"/>
                <a:cs typeface="Calibri"/>
                <a:sym typeface="Calibri"/>
              </a:rPr>
              <a:t>Abstraction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a6715654c2_2_142"/>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2000"/>
              <a:buNone/>
            </a:pPr>
            <a:r>
              <a:rPr lang="fr-FR" b="1"/>
              <a:t>Optimise the distribution of the computing jobs on HTC and Cloud</a:t>
            </a:r>
            <a:endParaRPr/>
          </a:p>
          <a:p>
            <a:pPr marL="0" lvl="0" indent="0" algn="l" rtl="0">
              <a:lnSpc>
                <a:spcPct val="90000"/>
              </a:lnSpc>
              <a:spcBef>
                <a:spcPts val="750"/>
              </a:spcBef>
              <a:spcAft>
                <a:spcPts val="0"/>
              </a:spcAft>
              <a:buClr>
                <a:schemeClr val="dk1"/>
              </a:buClr>
              <a:buSzPts val="2000"/>
              <a:buNone/>
            </a:pPr>
            <a:endParaRPr/>
          </a:p>
          <a:p>
            <a:pPr marL="0" lvl="0" indent="0" algn="l" rtl="0">
              <a:lnSpc>
                <a:spcPct val="90000"/>
              </a:lnSpc>
              <a:spcBef>
                <a:spcPts val="750"/>
              </a:spcBef>
              <a:spcAft>
                <a:spcPts val="0"/>
              </a:spcAft>
              <a:buClr>
                <a:schemeClr val="dk1"/>
              </a:buClr>
              <a:buSzPts val="2000"/>
              <a:buNone/>
            </a:pPr>
            <a:r>
              <a:rPr lang="fr-FR"/>
              <a:t>Workload Manager provides a DIRAC-based service for managing jobs on the EGI infrastructure with:</a:t>
            </a:r>
            <a:endParaRPr/>
          </a:p>
          <a:p>
            <a:pPr marL="171450" lvl="0" indent="-171450" algn="l" rtl="0">
              <a:lnSpc>
                <a:spcPct val="90000"/>
              </a:lnSpc>
              <a:spcBef>
                <a:spcPts val="750"/>
              </a:spcBef>
              <a:spcAft>
                <a:spcPts val="0"/>
              </a:spcAft>
              <a:buClr>
                <a:schemeClr val="dk1"/>
              </a:buClr>
              <a:buSzPts val="2000"/>
              <a:buChar char="•"/>
            </a:pPr>
            <a:r>
              <a:rPr lang="fr-FR"/>
              <a:t>A user-friendly interface, web and CLI access</a:t>
            </a:r>
            <a:endParaRPr/>
          </a:p>
          <a:p>
            <a:pPr marL="171450" lvl="0" indent="-171450" algn="l" rtl="0">
              <a:lnSpc>
                <a:spcPct val="90000"/>
              </a:lnSpc>
              <a:spcBef>
                <a:spcPts val="750"/>
              </a:spcBef>
              <a:spcAft>
                <a:spcPts val="0"/>
              </a:spcAft>
              <a:buClr>
                <a:schemeClr val="dk1"/>
              </a:buClr>
              <a:buSzPts val="2000"/>
              <a:buChar char="•"/>
            </a:pPr>
            <a:r>
              <a:rPr lang="fr-FR"/>
              <a:t>Support for both HTC and cloud resources of the federation: all resources perceived as a single large batch system</a:t>
            </a:r>
            <a:endParaRPr/>
          </a:p>
          <a:p>
            <a:pPr marL="0" lvl="0" indent="0" algn="l" rtl="0">
              <a:lnSpc>
                <a:spcPct val="90000"/>
              </a:lnSpc>
              <a:spcBef>
                <a:spcPts val="750"/>
              </a:spcBef>
              <a:spcAft>
                <a:spcPts val="0"/>
              </a:spcAft>
              <a:buClr>
                <a:schemeClr val="dk1"/>
              </a:buClr>
              <a:buSzPts val="2000"/>
              <a:buNone/>
            </a:pPr>
            <a:endParaRPr/>
          </a:p>
        </p:txBody>
      </p:sp>
      <p:sp>
        <p:nvSpPr>
          <p:cNvPr id="613" name="Google Shape;613;ga6715654c2_2_142"/>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Workload Manager</a:t>
            </a:r>
            <a:endParaRPr/>
          </a:p>
        </p:txBody>
      </p:sp>
      <p:sp>
        <p:nvSpPr>
          <p:cNvPr id="614" name="Google Shape;614;ga6715654c2_2_142"/>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p>
        </p:txBody>
      </p:sp>
      <p:pic>
        <p:nvPicPr>
          <p:cNvPr id="615" name="Google Shape;615;ga6715654c2_2_142"/>
          <p:cNvPicPr preferRelativeResize="0"/>
          <p:nvPr/>
        </p:nvPicPr>
        <p:blipFill rotWithShape="1">
          <a:blip r:embed="rId3">
            <a:alphaModFix/>
          </a:blip>
          <a:srcRect/>
          <a:stretch/>
        </p:blipFill>
        <p:spPr>
          <a:xfrm>
            <a:off x="7307871" y="169145"/>
            <a:ext cx="1161144" cy="116114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a6715654c2_2_149"/>
          <p:cNvSpPr txBox="1">
            <a:spLocks noGrp="1"/>
          </p:cNvSpPr>
          <p:nvPr>
            <p:ph type="title"/>
          </p:nvPr>
        </p:nvSpPr>
        <p:spPr>
          <a:xfrm>
            <a:off x="2579077" y="216939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Data and storage services</a:t>
            </a:r>
            <a:endParaRPr/>
          </a:p>
        </p:txBody>
      </p:sp>
      <p:sp>
        <p:nvSpPr>
          <p:cNvPr id="621" name="Google Shape;621;ga6715654c2_2_149"/>
          <p:cNvSpPr txBox="1">
            <a:spLocks noGrp="1"/>
          </p:cNvSpPr>
          <p:nvPr>
            <p:ph type="subTitle" idx="1"/>
          </p:nvPr>
        </p:nvSpPr>
        <p:spPr>
          <a:xfrm>
            <a:off x="2579076" y="262860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a6715654c2_2_154"/>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fr-FR"/>
              <a:t>A </a:t>
            </a:r>
            <a:r>
              <a:rPr lang="fr-FR" b="1"/>
              <a:t>production</a:t>
            </a:r>
            <a:r>
              <a:rPr lang="fr-FR"/>
              <a:t> service covering multiple </a:t>
            </a:r>
            <a:r>
              <a:rPr lang="fr-FR" b="1"/>
              <a:t>data</a:t>
            </a:r>
            <a:r>
              <a:rPr lang="fr-FR"/>
              <a:t> </a:t>
            </a:r>
            <a:r>
              <a:rPr lang="fr-FR" b="1"/>
              <a:t>storage and access</a:t>
            </a:r>
            <a:r>
              <a:rPr lang="fr-FR"/>
              <a:t> technologies</a:t>
            </a:r>
            <a:endParaRPr/>
          </a:p>
          <a:p>
            <a:pPr marL="514350" lvl="1" indent="-171450" algn="l" rtl="0">
              <a:lnSpc>
                <a:spcPct val="90000"/>
              </a:lnSpc>
              <a:spcBef>
                <a:spcPts val="375"/>
              </a:spcBef>
              <a:spcAft>
                <a:spcPts val="0"/>
              </a:spcAft>
              <a:buClr>
                <a:schemeClr val="dk1"/>
              </a:buClr>
              <a:buSzPts val="1800"/>
              <a:buChar char="▪"/>
            </a:pPr>
            <a:r>
              <a:rPr lang="fr-FR"/>
              <a:t>“Grid” Storage Elements</a:t>
            </a:r>
            <a:endParaRPr/>
          </a:p>
          <a:p>
            <a:pPr marL="857250" lvl="2" indent="-171450" algn="l" rtl="0">
              <a:lnSpc>
                <a:spcPct val="90000"/>
              </a:lnSpc>
              <a:spcBef>
                <a:spcPts val="375"/>
              </a:spcBef>
              <a:spcAft>
                <a:spcPts val="0"/>
              </a:spcAft>
              <a:buClr>
                <a:schemeClr val="dk1"/>
              </a:buClr>
              <a:buSzPts val="1600"/>
              <a:buChar char="o"/>
            </a:pPr>
            <a:r>
              <a:rPr lang="fr-FR"/>
              <a:t>DPM, dCache, StoRM…</a:t>
            </a:r>
            <a:endParaRPr/>
          </a:p>
          <a:p>
            <a:pPr marL="514350" lvl="1" indent="-171450" algn="l" rtl="0">
              <a:lnSpc>
                <a:spcPct val="90000"/>
              </a:lnSpc>
              <a:spcBef>
                <a:spcPts val="375"/>
              </a:spcBef>
              <a:spcAft>
                <a:spcPts val="0"/>
              </a:spcAft>
              <a:buClr>
                <a:schemeClr val="dk1"/>
              </a:buClr>
              <a:buSzPts val="1800"/>
              <a:buChar char="▪"/>
            </a:pPr>
            <a:r>
              <a:rPr lang="fr-FR"/>
              <a:t>“Cloud” object-storage</a:t>
            </a:r>
            <a:endParaRPr/>
          </a:p>
          <a:p>
            <a:pPr marL="857250" lvl="2" indent="-171450" algn="l" rtl="0">
              <a:lnSpc>
                <a:spcPct val="90000"/>
              </a:lnSpc>
              <a:spcBef>
                <a:spcPts val="375"/>
              </a:spcBef>
              <a:spcAft>
                <a:spcPts val="0"/>
              </a:spcAft>
              <a:buClr>
                <a:schemeClr val="dk1"/>
              </a:buClr>
              <a:buSzPts val="1600"/>
              <a:buChar char="o"/>
            </a:pPr>
            <a:r>
              <a:rPr lang="fr-FR"/>
              <a:t>OpenStack Swift</a:t>
            </a:r>
            <a:endParaRPr/>
          </a:p>
          <a:p>
            <a:pPr marL="514350" lvl="1" indent="-57150" algn="l" rtl="0">
              <a:lnSpc>
                <a:spcPct val="90000"/>
              </a:lnSpc>
              <a:spcBef>
                <a:spcPts val="375"/>
              </a:spcBef>
              <a:spcAft>
                <a:spcPts val="0"/>
              </a:spcAft>
              <a:buClr>
                <a:schemeClr val="dk1"/>
              </a:buClr>
              <a:buSzPts val="1800"/>
              <a:buNone/>
            </a:pPr>
            <a:endParaRPr/>
          </a:p>
          <a:p>
            <a:pPr marL="171450" lvl="0" indent="-171450" algn="l" rtl="0">
              <a:lnSpc>
                <a:spcPct val="90000"/>
              </a:lnSpc>
              <a:spcBef>
                <a:spcPts val="750"/>
              </a:spcBef>
              <a:spcAft>
                <a:spcPts val="0"/>
              </a:spcAft>
              <a:buClr>
                <a:schemeClr val="dk1"/>
              </a:buClr>
              <a:buSzPts val="2000"/>
              <a:buChar char="•"/>
            </a:pPr>
            <a:r>
              <a:rPr lang="fr-FR" b="1"/>
              <a:t>Providing data access </a:t>
            </a:r>
            <a:r>
              <a:rPr lang="fr-FR"/>
              <a:t>to other services</a:t>
            </a:r>
            <a:endParaRPr/>
          </a:p>
          <a:p>
            <a:pPr marL="514350" lvl="1" indent="-171450" algn="l" rtl="0">
              <a:lnSpc>
                <a:spcPct val="90000"/>
              </a:lnSpc>
              <a:spcBef>
                <a:spcPts val="375"/>
              </a:spcBef>
              <a:spcAft>
                <a:spcPts val="0"/>
              </a:spcAft>
              <a:buClr>
                <a:schemeClr val="dk1"/>
              </a:buClr>
              <a:buSzPts val="1800"/>
              <a:buChar char="▪"/>
            </a:pPr>
            <a:r>
              <a:rPr lang="fr-FR"/>
              <a:t>Cloud Compute, Cloud Container Compute</a:t>
            </a:r>
            <a:endParaRPr/>
          </a:p>
          <a:p>
            <a:pPr marL="514350" lvl="1" indent="-171450" algn="l" rtl="0">
              <a:lnSpc>
                <a:spcPct val="90000"/>
              </a:lnSpc>
              <a:spcBef>
                <a:spcPts val="375"/>
              </a:spcBef>
              <a:spcAft>
                <a:spcPts val="0"/>
              </a:spcAft>
              <a:buClr>
                <a:schemeClr val="dk1"/>
              </a:buClr>
              <a:buSzPts val="1800"/>
              <a:buChar char="▪"/>
            </a:pPr>
            <a:r>
              <a:rPr lang="fr-FR"/>
              <a:t>High Throughput Compute</a:t>
            </a:r>
            <a:endParaRPr/>
          </a:p>
          <a:p>
            <a:pPr marL="514350" lvl="1" indent="-171450" algn="l" rtl="0">
              <a:lnSpc>
                <a:spcPct val="90000"/>
              </a:lnSpc>
              <a:spcBef>
                <a:spcPts val="375"/>
              </a:spcBef>
              <a:spcAft>
                <a:spcPts val="0"/>
              </a:spcAft>
              <a:buClr>
                <a:schemeClr val="dk1"/>
              </a:buClr>
              <a:buSzPts val="1800"/>
              <a:buChar char="▪"/>
            </a:pPr>
            <a:r>
              <a:rPr lang="fr-FR"/>
              <a:t>Workload Manger</a:t>
            </a:r>
            <a:endParaRPr/>
          </a:p>
          <a:p>
            <a:pPr marL="342900" lvl="1" indent="0" algn="l" rtl="0">
              <a:lnSpc>
                <a:spcPct val="90000"/>
              </a:lnSpc>
              <a:spcBef>
                <a:spcPts val="375"/>
              </a:spcBef>
              <a:spcAft>
                <a:spcPts val="0"/>
              </a:spcAft>
              <a:buClr>
                <a:schemeClr val="dk1"/>
              </a:buClr>
              <a:buSzPts val="1800"/>
              <a:buNone/>
            </a:pPr>
            <a:endParaRPr/>
          </a:p>
        </p:txBody>
      </p:sp>
      <p:sp>
        <p:nvSpPr>
          <p:cNvPr id="627" name="Google Shape;627;ga6715654c2_2_154"/>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Online storage</a:t>
            </a:r>
            <a:endParaRPr/>
          </a:p>
        </p:txBody>
      </p:sp>
      <p:sp>
        <p:nvSpPr>
          <p:cNvPr id="628" name="Google Shape;628;ga6715654c2_2_154"/>
          <p:cNvSpPr txBox="1">
            <a:spLocks noGrp="1"/>
          </p:cNvSpPr>
          <p:nvPr>
            <p:ph type="subTitle" idx="2"/>
          </p:nvPr>
        </p:nvSpPr>
        <p:spPr>
          <a:xfrm>
            <a:off x="2579076" y="628358"/>
            <a:ext cx="5375461" cy="6463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Store, share and access your files and metadata</a:t>
            </a:r>
            <a:endParaRPr/>
          </a:p>
        </p:txBody>
      </p:sp>
      <p:pic>
        <p:nvPicPr>
          <p:cNvPr id="629" name="Google Shape;629;ga6715654c2_2_154"/>
          <p:cNvPicPr preferRelativeResize="0"/>
          <p:nvPr/>
        </p:nvPicPr>
        <p:blipFill rotWithShape="1">
          <a:blip r:embed="rId3">
            <a:alphaModFix/>
          </a:blip>
          <a:srcRect/>
          <a:stretch/>
        </p:blipFill>
        <p:spPr>
          <a:xfrm>
            <a:off x="7637240" y="3296589"/>
            <a:ext cx="927100" cy="1270000"/>
          </a:xfrm>
          <a:prstGeom prst="rect">
            <a:avLst/>
          </a:prstGeom>
          <a:noFill/>
          <a:ln>
            <a:noFill/>
          </a:ln>
        </p:spPr>
      </p:pic>
      <p:pic>
        <p:nvPicPr>
          <p:cNvPr id="630" name="Google Shape;630;ga6715654c2_2_154" descr="A close up of a sign&#10;&#10;Description automatically generated"/>
          <p:cNvPicPr preferRelativeResize="0"/>
          <p:nvPr/>
        </p:nvPicPr>
        <p:blipFill rotWithShape="1">
          <a:blip r:embed="rId4">
            <a:alphaModFix/>
          </a:blip>
          <a:srcRect/>
          <a:stretch/>
        </p:blipFill>
        <p:spPr>
          <a:xfrm>
            <a:off x="6884700" y="1826937"/>
            <a:ext cx="1216090" cy="612388"/>
          </a:xfrm>
          <a:prstGeom prst="rect">
            <a:avLst/>
          </a:prstGeom>
          <a:noFill/>
          <a:ln>
            <a:noFill/>
          </a:ln>
        </p:spPr>
      </p:pic>
      <p:pic>
        <p:nvPicPr>
          <p:cNvPr id="631" name="Google Shape;631;ga6715654c2_2_154" descr="A close up of a logo&#10;&#10;Description automatically generated"/>
          <p:cNvPicPr preferRelativeResize="0"/>
          <p:nvPr/>
        </p:nvPicPr>
        <p:blipFill rotWithShape="1">
          <a:blip r:embed="rId5">
            <a:alphaModFix/>
          </a:blip>
          <a:srcRect/>
          <a:stretch/>
        </p:blipFill>
        <p:spPr>
          <a:xfrm>
            <a:off x="5074160" y="1865391"/>
            <a:ext cx="1197362" cy="1197362"/>
          </a:xfrm>
          <a:prstGeom prst="rect">
            <a:avLst/>
          </a:prstGeom>
          <a:noFill/>
          <a:ln>
            <a:noFill/>
          </a:ln>
        </p:spPr>
      </p:pic>
      <p:pic>
        <p:nvPicPr>
          <p:cNvPr id="632" name="Google Shape;632;ga6715654c2_2_154"/>
          <p:cNvPicPr preferRelativeResize="0"/>
          <p:nvPr/>
        </p:nvPicPr>
        <p:blipFill rotWithShape="1">
          <a:blip r:embed="rId6">
            <a:alphaModFix/>
          </a:blip>
          <a:srcRect/>
          <a:stretch/>
        </p:blipFill>
        <p:spPr>
          <a:xfrm>
            <a:off x="3174753" y="1927766"/>
            <a:ext cx="1447811" cy="1197362"/>
          </a:xfrm>
          <a:prstGeom prst="rect">
            <a:avLst/>
          </a:prstGeom>
          <a:noFill/>
          <a:ln>
            <a:noFill/>
          </a:ln>
        </p:spPr>
      </p:pic>
      <p:pic>
        <p:nvPicPr>
          <p:cNvPr id="633" name="Google Shape;633;ga6715654c2_2_154"/>
          <p:cNvPicPr preferRelativeResize="0"/>
          <p:nvPr/>
        </p:nvPicPr>
        <p:blipFill rotWithShape="1">
          <a:blip r:embed="rId7">
            <a:alphaModFix/>
          </a:blip>
          <a:srcRect/>
          <a:stretch/>
        </p:blipFill>
        <p:spPr>
          <a:xfrm>
            <a:off x="6400490" y="2571750"/>
            <a:ext cx="1690339" cy="4910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a6715654c2_2_165"/>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fr-FR"/>
              <a:t>A </a:t>
            </a:r>
            <a:r>
              <a:rPr lang="fr-FR" b="1"/>
              <a:t>production</a:t>
            </a:r>
            <a:r>
              <a:rPr lang="fr-FR"/>
              <a:t> service for </a:t>
            </a:r>
            <a:r>
              <a:rPr lang="fr-FR" b="1"/>
              <a:t>managing data transfers</a:t>
            </a:r>
            <a:r>
              <a:rPr lang="fr-FR"/>
              <a:t> reliably and efficiently</a:t>
            </a:r>
            <a:endParaRPr/>
          </a:p>
          <a:p>
            <a:pPr marL="514350" lvl="1" indent="-171450" algn="l" rtl="0">
              <a:lnSpc>
                <a:spcPct val="90000"/>
              </a:lnSpc>
              <a:spcBef>
                <a:spcPts val="375"/>
              </a:spcBef>
              <a:spcAft>
                <a:spcPts val="0"/>
              </a:spcAft>
              <a:buClr>
                <a:schemeClr val="dk1"/>
              </a:buClr>
              <a:buSzPts val="1800"/>
              <a:buChar char="▪"/>
            </a:pPr>
            <a:r>
              <a:rPr lang="fr-FR"/>
              <a:t>FTS- and WebFTS-based</a:t>
            </a:r>
            <a:endParaRPr/>
          </a:p>
          <a:p>
            <a:pPr marL="171450" lvl="0" indent="-44450" algn="l" rtl="0">
              <a:lnSpc>
                <a:spcPct val="90000"/>
              </a:lnSpc>
              <a:spcBef>
                <a:spcPts val="750"/>
              </a:spcBef>
              <a:spcAft>
                <a:spcPts val="0"/>
              </a:spcAft>
              <a:buClr>
                <a:schemeClr val="dk1"/>
              </a:buClr>
              <a:buSzPts val="2000"/>
              <a:buNone/>
            </a:pPr>
            <a:endParaRPr/>
          </a:p>
          <a:p>
            <a:pPr marL="171450" lvl="0" indent="-171450" algn="l" rtl="0">
              <a:lnSpc>
                <a:spcPct val="90000"/>
              </a:lnSpc>
              <a:spcBef>
                <a:spcPts val="750"/>
              </a:spcBef>
              <a:spcAft>
                <a:spcPts val="0"/>
              </a:spcAft>
              <a:buClr>
                <a:schemeClr val="dk1"/>
              </a:buClr>
              <a:buSzPts val="2000"/>
              <a:buChar char="•"/>
            </a:pPr>
            <a:r>
              <a:rPr lang="fr-FR"/>
              <a:t>Two providers have </a:t>
            </a:r>
            <a:r>
              <a:rPr lang="fr-FR" b="1"/>
              <a:t>recently agreed an OLA</a:t>
            </a:r>
            <a:r>
              <a:rPr lang="fr-FR"/>
              <a:t> with EGI</a:t>
            </a:r>
            <a:endParaRPr/>
          </a:p>
          <a:p>
            <a:pPr marL="514350" lvl="1" indent="-171450" algn="l" rtl="0">
              <a:lnSpc>
                <a:spcPct val="90000"/>
              </a:lnSpc>
              <a:spcBef>
                <a:spcPts val="375"/>
              </a:spcBef>
              <a:spcAft>
                <a:spcPts val="0"/>
              </a:spcAft>
              <a:buClr>
                <a:schemeClr val="dk1"/>
              </a:buClr>
              <a:buSzPts val="1800"/>
              <a:buChar char="▪"/>
            </a:pPr>
            <a:r>
              <a:rPr lang="fr-FR"/>
              <a:t>CERN – FTS and WebFTS</a:t>
            </a:r>
            <a:endParaRPr/>
          </a:p>
          <a:p>
            <a:pPr marL="514350" lvl="1" indent="-171450" algn="l" rtl="0">
              <a:lnSpc>
                <a:spcPct val="90000"/>
              </a:lnSpc>
              <a:spcBef>
                <a:spcPts val="375"/>
              </a:spcBef>
              <a:spcAft>
                <a:spcPts val="0"/>
              </a:spcAft>
              <a:buClr>
                <a:schemeClr val="dk1"/>
              </a:buClr>
              <a:buSzPts val="1800"/>
              <a:buChar char="▪"/>
            </a:pPr>
            <a:r>
              <a:rPr lang="fr-FR"/>
              <a:t>UKRI/RAL - FTS</a:t>
            </a:r>
            <a:endParaRPr/>
          </a:p>
          <a:p>
            <a:pPr marL="171450" lvl="0" indent="-44450" algn="l" rtl="0">
              <a:lnSpc>
                <a:spcPct val="90000"/>
              </a:lnSpc>
              <a:spcBef>
                <a:spcPts val="750"/>
              </a:spcBef>
              <a:spcAft>
                <a:spcPts val="0"/>
              </a:spcAft>
              <a:buClr>
                <a:schemeClr val="dk1"/>
              </a:buClr>
              <a:buSzPts val="2000"/>
              <a:buNone/>
            </a:pPr>
            <a:endParaRPr/>
          </a:p>
          <a:p>
            <a:pPr marL="171450" lvl="0" indent="-171450" algn="l" rtl="0">
              <a:lnSpc>
                <a:spcPct val="90000"/>
              </a:lnSpc>
              <a:spcBef>
                <a:spcPts val="750"/>
              </a:spcBef>
              <a:spcAft>
                <a:spcPts val="0"/>
              </a:spcAft>
              <a:buClr>
                <a:schemeClr val="dk1"/>
              </a:buClr>
              <a:buSzPts val="2000"/>
              <a:buChar char="•"/>
            </a:pPr>
            <a:r>
              <a:rPr lang="fr-FR"/>
              <a:t>Next steps</a:t>
            </a:r>
            <a:endParaRPr/>
          </a:p>
          <a:p>
            <a:pPr marL="514350" lvl="1" indent="-171450" algn="l" rtl="0">
              <a:lnSpc>
                <a:spcPct val="90000"/>
              </a:lnSpc>
              <a:spcBef>
                <a:spcPts val="375"/>
              </a:spcBef>
              <a:spcAft>
                <a:spcPts val="0"/>
              </a:spcAft>
              <a:buClr>
                <a:schemeClr val="dk1"/>
              </a:buClr>
              <a:buSzPts val="1800"/>
              <a:buChar char="▪"/>
            </a:pPr>
            <a:r>
              <a:rPr lang="fr-FR" b="1"/>
              <a:t>Integration</a:t>
            </a:r>
            <a:r>
              <a:rPr lang="fr-FR"/>
              <a:t> of a </a:t>
            </a:r>
            <a:r>
              <a:rPr lang="fr-FR" b="1"/>
              <a:t>with EGI Check-in and RCauth</a:t>
            </a:r>
            <a:endParaRPr b="1"/>
          </a:p>
          <a:p>
            <a:pPr marL="857250" lvl="2" indent="-171450" algn="l" rtl="0">
              <a:lnSpc>
                <a:spcPct val="90000"/>
              </a:lnSpc>
              <a:spcBef>
                <a:spcPts val="375"/>
              </a:spcBef>
              <a:spcAft>
                <a:spcPts val="0"/>
              </a:spcAft>
              <a:buClr>
                <a:schemeClr val="dk1"/>
              </a:buClr>
              <a:buSzPts val="1600"/>
              <a:buChar char="o"/>
            </a:pPr>
            <a:r>
              <a:rPr lang="fr-FR"/>
              <a:t>OIDC</a:t>
            </a:r>
            <a:endParaRPr/>
          </a:p>
          <a:p>
            <a:pPr marL="857250" lvl="2" indent="-171450" algn="l" rtl="0">
              <a:lnSpc>
                <a:spcPct val="90000"/>
              </a:lnSpc>
              <a:spcBef>
                <a:spcPts val="375"/>
              </a:spcBef>
              <a:spcAft>
                <a:spcPts val="0"/>
              </a:spcAft>
              <a:buClr>
                <a:schemeClr val="dk1"/>
              </a:buClr>
              <a:buSzPts val="1600"/>
              <a:buChar char="o"/>
            </a:pPr>
            <a:r>
              <a:rPr lang="fr-FR"/>
              <a:t>Online CA</a:t>
            </a:r>
            <a:endParaRPr/>
          </a:p>
        </p:txBody>
      </p:sp>
      <p:sp>
        <p:nvSpPr>
          <p:cNvPr id="639" name="Google Shape;639;ga6715654c2_2_165"/>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Data Transfer</a:t>
            </a:r>
            <a:endParaRPr/>
          </a:p>
        </p:txBody>
      </p:sp>
      <p:sp>
        <p:nvSpPr>
          <p:cNvPr id="640" name="Google Shape;640;ga6715654c2_2_165"/>
          <p:cNvSpPr txBox="1">
            <a:spLocks noGrp="1"/>
          </p:cNvSpPr>
          <p:nvPr>
            <p:ph type="subTitle" idx="2"/>
          </p:nvPr>
        </p:nvSpPr>
        <p:spPr>
          <a:xfrm>
            <a:off x="2579076" y="628358"/>
            <a:ext cx="5732300" cy="6463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Transfer large sets of data from one place to another</a:t>
            </a:r>
            <a:endParaRPr/>
          </a:p>
        </p:txBody>
      </p:sp>
      <p:pic>
        <p:nvPicPr>
          <p:cNvPr id="641" name="Google Shape;641;ga6715654c2_2_165"/>
          <p:cNvPicPr preferRelativeResize="0"/>
          <p:nvPr/>
        </p:nvPicPr>
        <p:blipFill rotWithShape="1">
          <a:blip r:embed="rId3">
            <a:alphaModFix/>
          </a:blip>
          <a:srcRect/>
          <a:stretch/>
        </p:blipFill>
        <p:spPr>
          <a:xfrm>
            <a:off x="7307873" y="3494391"/>
            <a:ext cx="1565181" cy="1187379"/>
          </a:xfrm>
          <a:prstGeom prst="rect">
            <a:avLst/>
          </a:prstGeom>
          <a:noFill/>
          <a:ln>
            <a:noFill/>
          </a:ln>
        </p:spPr>
      </p:pic>
      <p:pic>
        <p:nvPicPr>
          <p:cNvPr id="642" name="Google Shape;642;ga6715654c2_2_165" descr="A picture containing accessory, balloon&#10;&#10;Description automatically generated"/>
          <p:cNvPicPr preferRelativeResize="0"/>
          <p:nvPr/>
        </p:nvPicPr>
        <p:blipFill rotWithShape="1">
          <a:blip r:embed="rId4">
            <a:alphaModFix/>
          </a:blip>
          <a:srcRect/>
          <a:stretch/>
        </p:blipFill>
        <p:spPr>
          <a:xfrm>
            <a:off x="7307873" y="1705878"/>
            <a:ext cx="1451854" cy="14518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9fc94bb550_0_0"/>
          <p:cNvSpPr txBox="1">
            <a:spLocks noGrp="1"/>
          </p:cNvSpPr>
          <p:nvPr>
            <p:ph type="body" idx="1"/>
          </p:nvPr>
        </p:nvSpPr>
        <p:spPr>
          <a:xfrm>
            <a:off x="194845" y="1115144"/>
            <a:ext cx="8754300" cy="31974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Char char="•"/>
            </a:pPr>
            <a:r>
              <a:rPr lang="fr-FR"/>
              <a:t>Integrated Management System (IMS) - coherent set of processes to:</a:t>
            </a:r>
            <a:endParaRPr/>
          </a:p>
          <a:p>
            <a:pPr marL="914400" lvl="1" indent="-342900" algn="l" rtl="0">
              <a:spcBef>
                <a:spcPts val="0"/>
              </a:spcBef>
              <a:spcAft>
                <a:spcPts val="0"/>
              </a:spcAft>
              <a:buSzPts val="1800"/>
              <a:buChar char="▪"/>
            </a:pPr>
            <a:r>
              <a:rPr lang="fr-FR"/>
              <a:t>Turn strategy into executable, traceable actions - break a major challenge into manageable “chunks”</a:t>
            </a:r>
            <a:endParaRPr/>
          </a:p>
          <a:p>
            <a:pPr marL="914400" lvl="1" indent="-342900" algn="l" rtl="0">
              <a:spcBef>
                <a:spcPts val="0"/>
              </a:spcBef>
              <a:spcAft>
                <a:spcPts val="0"/>
              </a:spcAft>
              <a:buSzPts val="1800"/>
              <a:buChar char="▪"/>
            </a:pPr>
            <a:r>
              <a:rPr lang="fr-FR"/>
              <a:t>Ensures that the left hand knows what the right feet are doing</a:t>
            </a:r>
            <a:endParaRPr/>
          </a:p>
          <a:p>
            <a:pPr marL="914400" lvl="1" indent="-342900" algn="l" rtl="0">
              <a:spcBef>
                <a:spcPts val="0"/>
              </a:spcBef>
              <a:spcAft>
                <a:spcPts val="0"/>
              </a:spcAft>
              <a:buSzPts val="1800"/>
              <a:buChar char="▪"/>
            </a:pPr>
            <a:r>
              <a:rPr lang="fr-FR"/>
              <a:t>E.g. ISO 20k - from HR/Finance to IT Capacity planning</a:t>
            </a:r>
            <a:endParaRPr/>
          </a:p>
          <a:p>
            <a:pPr marL="457200" lvl="0" indent="-355600" algn="l" rtl="0">
              <a:spcBef>
                <a:spcPts val="0"/>
              </a:spcBef>
              <a:spcAft>
                <a:spcPts val="0"/>
              </a:spcAft>
              <a:buSzPts val="2000"/>
              <a:buChar char="•"/>
            </a:pPr>
            <a:r>
              <a:rPr lang="fr-FR"/>
              <a:t>Service Management System (SMS)</a:t>
            </a:r>
            <a:endParaRPr/>
          </a:p>
          <a:p>
            <a:pPr marL="914400" lvl="1" indent="-342900" algn="l" rtl="0">
              <a:spcBef>
                <a:spcPts val="0"/>
              </a:spcBef>
              <a:spcAft>
                <a:spcPts val="0"/>
              </a:spcAft>
              <a:buSzPts val="1800"/>
              <a:buChar char="▪"/>
            </a:pPr>
            <a:r>
              <a:rPr lang="fr-FR"/>
              <a:t>Processes focused on consistent, predictable service delivery</a:t>
            </a:r>
            <a:endParaRPr/>
          </a:p>
          <a:p>
            <a:pPr marL="914400" lvl="1" indent="-342900" algn="l" rtl="0">
              <a:spcBef>
                <a:spcPts val="0"/>
              </a:spcBef>
              <a:spcAft>
                <a:spcPts val="0"/>
              </a:spcAft>
              <a:buSzPts val="1800"/>
              <a:buChar char="▪"/>
            </a:pPr>
            <a:r>
              <a:rPr lang="fr-FR"/>
              <a:t>Agree what it “says on the tin”, ensure delivered services match the descriptions</a:t>
            </a:r>
            <a:endParaRPr/>
          </a:p>
          <a:p>
            <a:pPr marL="457200" lvl="0" indent="-355600" algn="l" rtl="0">
              <a:spcBef>
                <a:spcPts val="0"/>
              </a:spcBef>
              <a:spcAft>
                <a:spcPts val="0"/>
              </a:spcAft>
              <a:buSzPts val="2000"/>
              <a:buChar char="•"/>
            </a:pPr>
            <a:r>
              <a:rPr lang="fr-FR"/>
              <a:t>Service Portfolio Management (SPM)</a:t>
            </a:r>
            <a:endParaRPr/>
          </a:p>
          <a:p>
            <a:pPr marL="914400" lvl="1" indent="-342900" algn="l" rtl="0">
              <a:spcBef>
                <a:spcPts val="0"/>
              </a:spcBef>
              <a:spcAft>
                <a:spcPts val="0"/>
              </a:spcAft>
              <a:buSzPts val="1800"/>
              <a:buChar char="▪"/>
            </a:pPr>
            <a:r>
              <a:rPr lang="fr-FR"/>
              <a:t>Lifecycle of the service: from “business planning” to gracious “sundowning”</a:t>
            </a:r>
            <a:endParaRPr/>
          </a:p>
          <a:p>
            <a:pPr marL="914400" lvl="1" indent="-342900" algn="l" rtl="0">
              <a:spcBef>
                <a:spcPts val="0"/>
              </a:spcBef>
              <a:spcAft>
                <a:spcPts val="0"/>
              </a:spcAft>
              <a:buSzPts val="1800"/>
              <a:buChar char="▪"/>
            </a:pPr>
            <a:r>
              <a:rPr lang="fr-FR"/>
              <a:t>Service Portfolio contains detailed recipes for deploying services </a:t>
            </a:r>
            <a:endParaRPr/>
          </a:p>
          <a:p>
            <a:pPr marL="914400" lvl="1" indent="-342900" algn="l" rtl="0">
              <a:spcBef>
                <a:spcPts val="0"/>
              </a:spcBef>
              <a:spcAft>
                <a:spcPts val="0"/>
              </a:spcAft>
              <a:buSzPts val="1800"/>
              <a:buChar char="▪"/>
            </a:pPr>
            <a:r>
              <a:rPr lang="fr-FR"/>
              <a:t>Once reviewed and validated, they can be published and promoted to users</a:t>
            </a:r>
            <a:endParaRPr/>
          </a:p>
          <a:p>
            <a:pPr marL="0" lvl="0" indent="0" algn="l" rtl="0">
              <a:spcBef>
                <a:spcPts val="750"/>
              </a:spcBef>
              <a:spcAft>
                <a:spcPts val="0"/>
              </a:spcAft>
              <a:buNone/>
            </a:pPr>
            <a:endParaRPr/>
          </a:p>
        </p:txBody>
      </p:sp>
      <p:sp>
        <p:nvSpPr>
          <p:cNvPr id="177" name="Google Shape;177;g9fc94bb550_0_0"/>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IMS, SMS, SPM?</a:t>
            </a:r>
            <a:endParaRPr/>
          </a:p>
        </p:txBody>
      </p:sp>
      <p:sp>
        <p:nvSpPr>
          <p:cNvPr id="178" name="Google Shape;178;g9fc94bb550_0_0"/>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a6715654c2_2_173"/>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fr-FR"/>
              <a:t>A service for </a:t>
            </a:r>
            <a:r>
              <a:rPr lang="fr-FR" b="1"/>
              <a:t>federated access, sharing, publishing, discovery of data</a:t>
            </a:r>
            <a:endParaRPr/>
          </a:p>
          <a:p>
            <a:pPr marL="514350" lvl="1" indent="-171450" algn="l" rtl="0">
              <a:lnSpc>
                <a:spcPct val="90000"/>
              </a:lnSpc>
              <a:spcBef>
                <a:spcPts val="375"/>
              </a:spcBef>
              <a:spcAft>
                <a:spcPts val="0"/>
              </a:spcAft>
              <a:buClr>
                <a:schemeClr val="dk1"/>
              </a:buClr>
              <a:buSzPts val="1800"/>
              <a:buChar char="▪"/>
            </a:pPr>
            <a:r>
              <a:rPr lang="fr-FR"/>
              <a:t>based on Onedata, operated by CYFRONET</a:t>
            </a:r>
            <a:endParaRPr/>
          </a:p>
          <a:p>
            <a:pPr marL="514350" lvl="1" indent="-171450" algn="l" rtl="0">
              <a:lnSpc>
                <a:spcPct val="90000"/>
              </a:lnSpc>
              <a:spcBef>
                <a:spcPts val="375"/>
              </a:spcBef>
              <a:spcAft>
                <a:spcPts val="0"/>
              </a:spcAft>
              <a:buClr>
                <a:schemeClr val="dk1"/>
              </a:buClr>
              <a:buSzPts val="1800"/>
              <a:buChar char="▪"/>
            </a:pPr>
            <a:r>
              <a:rPr lang="fr-FR"/>
              <a:t>EGI’s central Onezone: </a:t>
            </a:r>
            <a:r>
              <a:rPr lang="fr-FR" u="sng">
                <a:solidFill>
                  <a:schemeClr val="hlink"/>
                </a:solidFill>
                <a:hlinkClick r:id="rId3"/>
              </a:rPr>
              <a:t>https://datahub.egi.eu</a:t>
            </a:r>
            <a:r>
              <a:rPr lang="fr-FR"/>
              <a:t> </a:t>
            </a:r>
            <a:endParaRPr/>
          </a:p>
          <a:p>
            <a:pPr marL="857250" lvl="2" indent="-171450" algn="l" rtl="0">
              <a:lnSpc>
                <a:spcPct val="90000"/>
              </a:lnSpc>
              <a:spcBef>
                <a:spcPts val="375"/>
              </a:spcBef>
              <a:spcAft>
                <a:spcPts val="0"/>
              </a:spcAft>
              <a:buClr>
                <a:schemeClr val="dk1"/>
              </a:buClr>
              <a:buSzPts val="1600"/>
              <a:buChar char="o"/>
            </a:pPr>
            <a:r>
              <a:rPr lang="fr-FR"/>
              <a:t>A reference/central Oneprovider connected to the DataHub</a:t>
            </a:r>
            <a:endParaRPr/>
          </a:p>
          <a:p>
            <a:pPr marL="857250" lvl="2" indent="-171450" algn="l" rtl="0">
              <a:lnSpc>
                <a:spcPct val="90000"/>
              </a:lnSpc>
              <a:spcBef>
                <a:spcPts val="375"/>
              </a:spcBef>
              <a:spcAft>
                <a:spcPts val="0"/>
              </a:spcAft>
              <a:buClr>
                <a:schemeClr val="dk1"/>
              </a:buClr>
              <a:buSzPts val="1600"/>
              <a:buChar char="o"/>
            </a:pPr>
            <a:r>
              <a:rPr lang="fr-FR"/>
              <a:t>Providers at various sites can be federated</a:t>
            </a:r>
            <a:endParaRPr/>
          </a:p>
          <a:p>
            <a:pPr marL="514350" lvl="1" indent="-171450" algn="l" rtl="0">
              <a:lnSpc>
                <a:spcPct val="90000"/>
              </a:lnSpc>
              <a:spcBef>
                <a:spcPts val="375"/>
              </a:spcBef>
              <a:spcAft>
                <a:spcPts val="0"/>
              </a:spcAft>
              <a:buClr>
                <a:schemeClr val="dk1"/>
              </a:buClr>
              <a:buSzPts val="1800"/>
              <a:buChar char="▪"/>
            </a:pPr>
            <a:r>
              <a:rPr lang="fr-FR"/>
              <a:t>Integration with various other services</a:t>
            </a:r>
            <a:endParaRPr/>
          </a:p>
          <a:p>
            <a:pPr marL="857250" lvl="2" indent="-171450" algn="l" rtl="0">
              <a:lnSpc>
                <a:spcPct val="90000"/>
              </a:lnSpc>
              <a:spcBef>
                <a:spcPts val="375"/>
              </a:spcBef>
              <a:spcAft>
                <a:spcPts val="0"/>
              </a:spcAft>
              <a:buClr>
                <a:schemeClr val="dk1"/>
              </a:buClr>
              <a:buSzPts val="1600"/>
              <a:buChar char="o"/>
            </a:pPr>
            <a:r>
              <a:rPr lang="fr-FR"/>
              <a:t>EGI: Check-in AAI, Cloud Compute, Cloud Container Compute, Online Storage, Notebooks,…</a:t>
            </a:r>
            <a:endParaRPr/>
          </a:p>
          <a:p>
            <a:pPr marL="857250" lvl="2" indent="-171450" algn="l" rtl="0">
              <a:lnSpc>
                <a:spcPct val="90000"/>
              </a:lnSpc>
              <a:spcBef>
                <a:spcPts val="375"/>
              </a:spcBef>
              <a:spcAft>
                <a:spcPts val="0"/>
              </a:spcAft>
              <a:buClr>
                <a:schemeClr val="dk1"/>
              </a:buClr>
              <a:buSzPts val="1600"/>
              <a:buChar char="o"/>
            </a:pPr>
            <a:r>
              <a:rPr lang="fr-FR"/>
              <a:t>EOSC-hub: B2HANDLE, B2FIND,…</a:t>
            </a:r>
            <a:endParaRPr/>
          </a:p>
          <a:p>
            <a:pPr marL="171450" lvl="0" indent="-44450" algn="l" rtl="0">
              <a:lnSpc>
                <a:spcPct val="90000"/>
              </a:lnSpc>
              <a:spcBef>
                <a:spcPts val="750"/>
              </a:spcBef>
              <a:spcAft>
                <a:spcPts val="0"/>
              </a:spcAft>
              <a:buClr>
                <a:schemeClr val="dk1"/>
              </a:buClr>
              <a:buSzPts val="2000"/>
              <a:buNone/>
            </a:pPr>
            <a:endParaRPr/>
          </a:p>
          <a:p>
            <a:pPr marL="171450" lvl="0" indent="-171450" algn="l" rtl="0">
              <a:lnSpc>
                <a:spcPct val="90000"/>
              </a:lnSpc>
              <a:spcBef>
                <a:spcPts val="750"/>
              </a:spcBef>
              <a:spcAft>
                <a:spcPts val="0"/>
              </a:spcAft>
              <a:buClr>
                <a:schemeClr val="dk1"/>
              </a:buClr>
              <a:buSzPts val="2000"/>
              <a:buChar char="•"/>
            </a:pPr>
            <a:r>
              <a:rPr lang="fr-FR"/>
              <a:t>A long exploratory phase with various piloting activities was conducted</a:t>
            </a:r>
            <a:endParaRPr/>
          </a:p>
          <a:p>
            <a:pPr marL="514350" lvl="1" indent="-171450" algn="l" rtl="0">
              <a:lnSpc>
                <a:spcPct val="90000"/>
              </a:lnSpc>
              <a:spcBef>
                <a:spcPts val="375"/>
              </a:spcBef>
              <a:spcAft>
                <a:spcPts val="0"/>
              </a:spcAft>
              <a:buClr>
                <a:schemeClr val="dk1"/>
              </a:buClr>
              <a:buSzPts val="1800"/>
              <a:buChar char="▪"/>
            </a:pPr>
            <a:r>
              <a:rPr lang="fr-FR"/>
              <a:t>Lots of improvements on stability, performance</a:t>
            </a:r>
            <a:endParaRPr/>
          </a:p>
          <a:p>
            <a:pPr marL="514350" lvl="1" indent="-171450" algn="l" rtl="0">
              <a:lnSpc>
                <a:spcPct val="90000"/>
              </a:lnSpc>
              <a:spcBef>
                <a:spcPts val="375"/>
              </a:spcBef>
              <a:spcAft>
                <a:spcPts val="0"/>
              </a:spcAft>
              <a:buClr>
                <a:schemeClr val="dk1"/>
              </a:buClr>
              <a:buSzPts val="1800"/>
              <a:buChar char="▪"/>
            </a:pPr>
            <a:r>
              <a:rPr lang="fr-FR"/>
              <a:t>Lots of new features</a:t>
            </a:r>
            <a:endParaRPr/>
          </a:p>
          <a:p>
            <a:pPr marL="514350" lvl="1" indent="-57150" algn="l" rtl="0">
              <a:lnSpc>
                <a:spcPct val="90000"/>
              </a:lnSpc>
              <a:spcBef>
                <a:spcPts val="375"/>
              </a:spcBef>
              <a:spcAft>
                <a:spcPts val="0"/>
              </a:spcAft>
              <a:buClr>
                <a:schemeClr val="dk1"/>
              </a:buClr>
              <a:buSzPts val="1800"/>
              <a:buNone/>
            </a:pPr>
            <a:endParaRPr/>
          </a:p>
          <a:p>
            <a:pPr marL="171450" lvl="0" indent="-171450" algn="l" rtl="0">
              <a:lnSpc>
                <a:spcPct val="90000"/>
              </a:lnSpc>
              <a:spcBef>
                <a:spcPts val="750"/>
              </a:spcBef>
              <a:spcAft>
                <a:spcPts val="0"/>
              </a:spcAft>
              <a:buClr>
                <a:schemeClr val="dk1"/>
              </a:buClr>
              <a:buSzPts val="2000"/>
              <a:buChar char="•"/>
            </a:pPr>
            <a:r>
              <a:rPr lang="fr-FR"/>
              <a:t>Discoverability through the EGI Service Catalogue being finalized</a:t>
            </a:r>
            <a:endParaRPr/>
          </a:p>
        </p:txBody>
      </p:sp>
      <p:sp>
        <p:nvSpPr>
          <p:cNvPr id="648" name="Google Shape;648;ga6715654c2_2_173"/>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DataHub</a:t>
            </a:r>
            <a:endParaRPr/>
          </a:p>
        </p:txBody>
      </p:sp>
      <p:sp>
        <p:nvSpPr>
          <p:cNvPr id="649" name="Google Shape;649;ga6715654c2_2_173"/>
          <p:cNvSpPr txBox="1">
            <a:spLocks noGrp="1"/>
          </p:cNvSpPr>
          <p:nvPr>
            <p:ph type="subTitle" idx="2"/>
          </p:nvPr>
        </p:nvSpPr>
        <p:spPr>
          <a:xfrm>
            <a:off x="2579076" y="628358"/>
            <a:ext cx="5375461"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Data as a Service, distributed data management</a:t>
            </a:r>
            <a:endParaRPr/>
          </a:p>
        </p:txBody>
      </p:sp>
      <p:pic>
        <p:nvPicPr>
          <p:cNvPr id="650" name="Google Shape;650;ga6715654c2_2_173" descr="Onedata-logo.png"/>
          <p:cNvPicPr preferRelativeResize="0"/>
          <p:nvPr/>
        </p:nvPicPr>
        <p:blipFill rotWithShape="1">
          <a:blip r:embed="rId4">
            <a:alphaModFix/>
          </a:blip>
          <a:srcRect/>
          <a:stretch/>
        </p:blipFill>
        <p:spPr>
          <a:xfrm>
            <a:off x="6356195" y="2049981"/>
            <a:ext cx="2417871" cy="52176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a6715654c2_2_180"/>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The EGI notebooks in a nutshell</a:t>
            </a:r>
            <a:endParaRPr/>
          </a:p>
        </p:txBody>
      </p:sp>
      <p:sp>
        <p:nvSpPr>
          <p:cNvPr id="656" name="Google Shape;656;ga6715654c2_2_180"/>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p>
        </p:txBody>
      </p:sp>
      <p:sp>
        <p:nvSpPr>
          <p:cNvPr id="657" name="Google Shape;657;ga6715654c2_2_180"/>
          <p:cNvSpPr txBox="1">
            <a:spLocks noGrp="1"/>
          </p:cNvSpPr>
          <p:nvPr>
            <p:ph type="body" idx="1"/>
          </p:nvPr>
        </p:nvSpPr>
        <p:spPr>
          <a:xfrm>
            <a:off x="176645" y="1426078"/>
            <a:ext cx="8754341" cy="319737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fr-FR"/>
              <a:t>JupyterHub: a multi-user version of notebook</a:t>
            </a:r>
            <a:endParaRPr/>
          </a:p>
          <a:p>
            <a:pPr marL="514350" lvl="1" indent="-171450" algn="l" rtl="0">
              <a:lnSpc>
                <a:spcPct val="90000"/>
              </a:lnSpc>
              <a:spcBef>
                <a:spcPts val="375"/>
              </a:spcBef>
              <a:spcAft>
                <a:spcPts val="0"/>
              </a:spcAft>
              <a:buClr>
                <a:schemeClr val="dk1"/>
              </a:buClr>
              <a:buSzPts val="1800"/>
              <a:buChar char="▪"/>
            </a:pPr>
            <a:r>
              <a:rPr lang="fr-FR"/>
              <a:t>Manages Authentication</a:t>
            </a:r>
            <a:endParaRPr/>
          </a:p>
          <a:p>
            <a:pPr marL="514350" lvl="1" indent="-171450" algn="l" rtl="0">
              <a:lnSpc>
                <a:spcPct val="90000"/>
              </a:lnSpc>
              <a:spcBef>
                <a:spcPts val="375"/>
              </a:spcBef>
              <a:spcAft>
                <a:spcPts val="0"/>
              </a:spcAft>
              <a:buClr>
                <a:schemeClr val="dk1"/>
              </a:buClr>
              <a:buSzPts val="1800"/>
              <a:buChar char="▪"/>
            </a:pPr>
            <a:r>
              <a:rPr lang="fr-FR"/>
              <a:t>Spawns single-users notebooks servers on-demand</a:t>
            </a:r>
            <a:endParaRPr/>
          </a:p>
          <a:p>
            <a:pPr marL="514350" lvl="1" indent="-171450" algn="l" rtl="0">
              <a:lnSpc>
                <a:spcPct val="90000"/>
              </a:lnSpc>
              <a:spcBef>
                <a:spcPts val="375"/>
              </a:spcBef>
              <a:spcAft>
                <a:spcPts val="0"/>
              </a:spcAft>
              <a:buClr>
                <a:schemeClr val="dk1"/>
              </a:buClr>
              <a:buSzPts val="1800"/>
              <a:buChar char="▪"/>
            </a:pPr>
            <a:r>
              <a:rPr lang="fr-FR"/>
              <a:t>Gives each user a complete Jupyter server</a:t>
            </a:r>
            <a:endParaRPr/>
          </a:p>
          <a:p>
            <a:pPr marL="514350" lvl="1" indent="-57150" algn="l" rtl="0">
              <a:lnSpc>
                <a:spcPct val="90000"/>
              </a:lnSpc>
              <a:spcBef>
                <a:spcPts val="375"/>
              </a:spcBef>
              <a:spcAft>
                <a:spcPts val="0"/>
              </a:spcAft>
              <a:buClr>
                <a:schemeClr val="dk1"/>
              </a:buClr>
              <a:buSzPts val="1800"/>
              <a:buNone/>
            </a:pPr>
            <a:endParaRPr/>
          </a:p>
          <a:p>
            <a:pPr marL="171450" lvl="0" indent="-171450" algn="l" rtl="0">
              <a:lnSpc>
                <a:spcPct val="90000"/>
              </a:lnSpc>
              <a:spcBef>
                <a:spcPts val="750"/>
              </a:spcBef>
              <a:spcAft>
                <a:spcPts val="0"/>
              </a:spcAft>
              <a:buClr>
                <a:schemeClr val="dk1"/>
              </a:buClr>
              <a:buSzPts val="2000"/>
              <a:buChar char="•"/>
            </a:pPr>
            <a:r>
              <a:rPr lang="fr-FR"/>
              <a:t>EGI Notebooks: JupyterHub hosted on EGI Cloud</a:t>
            </a:r>
            <a:endParaRPr/>
          </a:p>
          <a:p>
            <a:pPr marL="514350" lvl="1" indent="-171450" algn="l" rtl="0">
              <a:lnSpc>
                <a:spcPct val="90000"/>
              </a:lnSpc>
              <a:spcBef>
                <a:spcPts val="375"/>
              </a:spcBef>
              <a:spcAft>
                <a:spcPts val="0"/>
              </a:spcAft>
              <a:buClr>
                <a:schemeClr val="dk1"/>
              </a:buClr>
              <a:buSzPts val="1800"/>
              <a:buChar char="▪"/>
            </a:pPr>
            <a:r>
              <a:rPr lang="fr-FR"/>
              <a:t>Integrated with Check-in (AAI proxy)</a:t>
            </a:r>
            <a:endParaRPr/>
          </a:p>
          <a:p>
            <a:pPr marL="514350" lvl="1" indent="-171450" algn="l" rtl="0">
              <a:lnSpc>
                <a:spcPct val="90000"/>
              </a:lnSpc>
              <a:spcBef>
                <a:spcPts val="375"/>
              </a:spcBef>
              <a:spcAft>
                <a:spcPts val="0"/>
              </a:spcAft>
              <a:buClr>
                <a:schemeClr val="dk1"/>
              </a:buClr>
              <a:buSzPts val="1800"/>
              <a:buChar char="▪"/>
            </a:pPr>
            <a:r>
              <a:rPr lang="fr-FR"/>
              <a:t>Persistent storage for notebooks</a:t>
            </a:r>
            <a:endParaRPr/>
          </a:p>
          <a:p>
            <a:pPr marL="514350" lvl="1" indent="-171450" algn="l" rtl="0">
              <a:lnSpc>
                <a:spcPct val="90000"/>
              </a:lnSpc>
              <a:spcBef>
                <a:spcPts val="375"/>
              </a:spcBef>
              <a:spcAft>
                <a:spcPts val="0"/>
              </a:spcAft>
              <a:buClr>
                <a:schemeClr val="dk1"/>
              </a:buClr>
              <a:buSzPts val="1800"/>
              <a:buChar char="▪"/>
            </a:pPr>
            <a:r>
              <a:rPr lang="fr-FR"/>
              <a:t>Bring your own environments/kernels</a:t>
            </a:r>
            <a:endParaRPr/>
          </a:p>
          <a:p>
            <a:pPr marL="514350" lvl="1" indent="-171450" algn="l" rtl="0">
              <a:lnSpc>
                <a:spcPct val="90000"/>
              </a:lnSpc>
              <a:spcBef>
                <a:spcPts val="375"/>
              </a:spcBef>
              <a:spcAft>
                <a:spcPts val="0"/>
              </a:spcAft>
              <a:buClr>
                <a:schemeClr val="dk1"/>
              </a:buClr>
              <a:buSzPts val="1800"/>
              <a:buChar char="▪"/>
            </a:pPr>
            <a:r>
              <a:rPr lang="fr-FR"/>
              <a:t>Access EGI computing and storage from the notebooks</a:t>
            </a:r>
            <a:endParaRPr/>
          </a:p>
          <a:p>
            <a:pPr marL="514350" lvl="1" indent="-57150" algn="l" rtl="0">
              <a:lnSpc>
                <a:spcPct val="90000"/>
              </a:lnSpc>
              <a:spcBef>
                <a:spcPts val="375"/>
              </a:spcBef>
              <a:spcAft>
                <a:spcPts val="0"/>
              </a:spcAft>
              <a:buClr>
                <a:schemeClr val="dk1"/>
              </a:buClr>
              <a:buSzPts val="1800"/>
              <a:buNone/>
            </a:pPr>
            <a:endParaRPr/>
          </a:p>
          <a:p>
            <a:pPr marL="514350" lvl="1" indent="-57150" algn="l" rtl="0">
              <a:lnSpc>
                <a:spcPct val="90000"/>
              </a:lnSpc>
              <a:spcBef>
                <a:spcPts val="375"/>
              </a:spcBef>
              <a:spcAft>
                <a:spcPts val="0"/>
              </a:spcAft>
              <a:buClr>
                <a:schemeClr val="dk1"/>
              </a:buClr>
              <a:buSzPts val="1800"/>
              <a:buNone/>
            </a:pPr>
            <a:endParaRPr/>
          </a:p>
        </p:txBody>
      </p:sp>
      <p:pic>
        <p:nvPicPr>
          <p:cNvPr id="658" name="Google Shape;658;ga6715654c2_2_180" descr="Screenshot 2019-05-07 at 12.03.38.png"/>
          <p:cNvPicPr preferRelativeResize="0"/>
          <p:nvPr/>
        </p:nvPicPr>
        <p:blipFill rotWithShape="1">
          <a:blip r:embed="rId3">
            <a:alphaModFix/>
          </a:blip>
          <a:srcRect/>
          <a:stretch/>
        </p:blipFill>
        <p:spPr>
          <a:xfrm>
            <a:off x="5669534" y="1201167"/>
            <a:ext cx="3369285" cy="2974684"/>
          </a:xfrm>
          <a:prstGeom prst="rect">
            <a:avLst/>
          </a:prstGeom>
          <a:noFill/>
          <a:ln w="9525" cap="flat" cmpd="sng">
            <a:solidFill>
              <a:srgbClr val="000000"/>
            </a:solidFill>
            <a:prstDash val="solid"/>
            <a:round/>
            <a:headEnd type="none" w="sm" len="sm"/>
            <a:tailEnd type="none" w="sm" len="sm"/>
          </a:ln>
        </p:spPr>
      </p:pic>
      <p:sp>
        <p:nvSpPr>
          <p:cNvPr id="659" name="Google Shape;659;ga6715654c2_2_180"/>
          <p:cNvSpPr/>
          <p:nvPr/>
        </p:nvSpPr>
        <p:spPr>
          <a:xfrm>
            <a:off x="7550990" y="359736"/>
            <a:ext cx="1379996" cy="537244"/>
          </a:xfrm>
          <a:prstGeom prst="wedgeRoundRectCallout">
            <a:avLst>
              <a:gd name="adj1" fmla="val 41114"/>
              <a:gd name="adj2" fmla="val 101137"/>
              <a:gd name="adj3" fmla="val 16667"/>
            </a:avLst>
          </a:pr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accent2"/>
                </a:solidFill>
                <a:latin typeface="Calibri"/>
                <a:ea typeface="Calibri"/>
                <a:cs typeface="Calibri"/>
                <a:sym typeface="Calibri"/>
              </a:rPr>
              <a:t>User guide</a:t>
            </a:r>
            <a:endParaRPr/>
          </a:p>
        </p:txBody>
      </p:sp>
      <p:sp>
        <p:nvSpPr>
          <p:cNvPr id="660" name="Google Shape;660;ga6715654c2_2_180"/>
          <p:cNvSpPr/>
          <p:nvPr/>
        </p:nvSpPr>
        <p:spPr>
          <a:xfrm>
            <a:off x="7938729" y="2245969"/>
            <a:ext cx="964072" cy="537244"/>
          </a:xfrm>
          <a:prstGeom prst="wedgeRoundRectCallout">
            <a:avLst>
              <a:gd name="adj1" fmla="val -86130"/>
              <a:gd name="adj2" fmla="val 82955"/>
              <a:gd name="adj3" fmla="val 16667"/>
            </a:avLst>
          </a:prstGeom>
          <a:solidFill>
            <a:srgbClr val="FFFFFF"/>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accent2"/>
                </a:solidFill>
                <a:latin typeface="Calibri"/>
                <a:ea typeface="Calibri"/>
                <a:cs typeface="Calibri"/>
                <a:sym typeface="Calibri"/>
              </a:rPr>
              <a:t>Login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a6715654c2_2_18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Service modes</a:t>
            </a:r>
            <a:endParaRPr/>
          </a:p>
        </p:txBody>
      </p:sp>
      <p:sp>
        <p:nvSpPr>
          <p:cNvPr id="666" name="Google Shape;666;ga6715654c2_2_189"/>
          <p:cNvSpPr txBox="1">
            <a:spLocks noGrp="1"/>
          </p:cNvSpPr>
          <p:nvPr>
            <p:ph type="subTitle" idx="2"/>
          </p:nvPr>
        </p:nvSpPr>
        <p:spPr>
          <a:xfrm>
            <a:off x="2579076" y="628358"/>
            <a:ext cx="4728795" cy="3744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Available via the Marketplace</a:t>
            </a:r>
            <a:endParaRPr/>
          </a:p>
        </p:txBody>
      </p:sp>
      <p:sp>
        <p:nvSpPr>
          <p:cNvPr id="667" name="Google Shape;667;ga6715654c2_2_189"/>
          <p:cNvSpPr txBox="1">
            <a:spLocks noGrp="1"/>
          </p:cNvSpPr>
          <p:nvPr>
            <p:ph type="body" idx="1"/>
          </p:nvPr>
        </p:nvSpPr>
        <p:spPr>
          <a:xfrm>
            <a:off x="176645" y="1369218"/>
            <a:ext cx="8754341" cy="3577639"/>
          </a:xfrm>
          <a:prstGeom prst="rect">
            <a:avLst/>
          </a:prstGeom>
          <a:noFill/>
          <a:ln>
            <a:noFill/>
          </a:ln>
        </p:spPr>
        <p:txBody>
          <a:bodyPr spcFirstLastPara="1" wrap="square" lIns="91425" tIns="45700" rIns="91425" bIns="45700" anchor="t" anchorCtr="0">
            <a:noAutofit/>
          </a:bodyPr>
          <a:lstStyle/>
          <a:p>
            <a:pPr marL="171450" lvl="0" indent="-171450" algn="l" rtl="0">
              <a:lnSpc>
                <a:spcPct val="70000"/>
              </a:lnSpc>
              <a:spcBef>
                <a:spcPts val="0"/>
              </a:spcBef>
              <a:spcAft>
                <a:spcPts val="0"/>
              </a:spcAft>
              <a:buClr>
                <a:schemeClr val="dk1"/>
              </a:buClr>
              <a:buSzPts val="1960"/>
              <a:buChar char="•"/>
            </a:pPr>
            <a:r>
              <a:rPr lang="fr-FR" sz="1960"/>
              <a:t>Catch-all instance: </a:t>
            </a:r>
            <a:r>
              <a:rPr lang="fr-FR" sz="1960" u="sng">
                <a:solidFill>
                  <a:schemeClr val="hlink"/>
                </a:solidFill>
                <a:hlinkClick r:id="rId3"/>
              </a:rPr>
              <a:t>https://notebooks.egi.eu</a:t>
            </a:r>
            <a:r>
              <a:rPr lang="fr-FR" sz="1960"/>
              <a:t> </a:t>
            </a:r>
            <a:endParaRPr sz="1679"/>
          </a:p>
          <a:p>
            <a:pPr marL="514350" lvl="1" indent="-171450" algn="l" rtl="0">
              <a:lnSpc>
                <a:spcPct val="70000"/>
              </a:lnSpc>
              <a:spcBef>
                <a:spcPts val="375"/>
              </a:spcBef>
              <a:spcAft>
                <a:spcPts val="0"/>
              </a:spcAft>
              <a:buClr>
                <a:schemeClr val="dk1"/>
              </a:buClr>
              <a:buSzPts val="1679"/>
              <a:buChar char="▪"/>
            </a:pPr>
            <a:r>
              <a:rPr lang="fr-FR" sz="1679"/>
              <a:t>Limited resources: </a:t>
            </a:r>
            <a:r>
              <a:rPr lang="fr-FR" sz="1679">
                <a:solidFill>
                  <a:srgbClr val="FF6600"/>
                </a:solidFill>
              </a:rPr>
              <a:t>1 CPU, 1GB RAM and 10GB of persistent storage</a:t>
            </a:r>
            <a:endParaRPr/>
          </a:p>
          <a:p>
            <a:pPr marL="514350" lvl="1" indent="-171450" algn="l" rtl="0">
              <a:lnSpc>
                <a:spcPct val="70000"/>
              </a:lnSpc>
              <a:spcBef>
                <a:spcPts val="375"/>
              </a:spcBef>
              <a:spcAft>
                <a:spcPts val="0"/>
              </a:spcAft>
              <a:buClr>
                <a:schemeClr val="dk1"/>
              </a:buClr>
              <a:buSzPts val="1679"/>
              <a:buChar char="▪"/>
            </a:pPr>
            <a:r>
              <a:rPr lang="fr-FR" sz="1679"/>
              <a:t>Sponsored access (free for the users)</a:t>
            </a:r>
            <a:endParaRPr/>
          </a:p>
          <a:p>
            <a:pPr marL="514350" lvl="1" indent="-171450" algn="l" rtl="0">
              <a:lnSpc>
                <a:spcPct val="70000"/>
              </a:lnSpc>
              <a:spcBef>
                <a:spcPts val="375"/>
              </a:spcBef>
              <a:spcAft>
                <a:spcPts val="0"/>
              </a:spcAft>
              <a:buClr>
                <a:schemeClr val="accent2"/>
              </a:buClr>
              <a:buSzPts val="1679"/>
              <a:buChar char="▪"/>
            </a:pPr>
            <a:r>
              <a:rPr lang="fr-FR" sz="1679">
                <a:solidFill>
                  <a:schemeClr val="accent2"/>
                </a:solidFill>
              </a:rPr>
              <a:t>One-click access</a:t>
            </a:r>
            <a:r>
              <a:rPr lang="fr-FR" sz="1679"/>
              <a:t>: No need to Order it</a:t>
            </a:r>
            <a:endParaRPr/>
          </a:p>
          <a:p>
            <a:pPr marL="514350" lvl="1" indent="-171450" algn="l" rtl="0">
              <a:lnSpc>
                <a:spcPct val="70000"/>
              </a:lnSpc>
              <a:spcBef>
                <a:spcPts val="375"/>
              </a:spcBef>
              <a:spcAft>
                <a:spcPts val="0"/>
              </a:spcAft>
              <a:buClr>
                <a:schemeClr val="dk1"/>
              </a:buClr>
              <a:buSzPts val="1679"/>
              <a:buChar char="▪"/>
            </a:pPr>
            <a:r>
              <a:rPr lang="fr-FR" sz="1679"/>
              <a:t>Kills notebooks after 1 hour of inactivity </a:t>
            </a:r>
            <a:br>
              <a:rPr lang="fr-FR" sz="1679"/>
            </a:br>
            <a:r>
              <a:rPr lang="fr-FR" sz="1679"/>
              <a:t>(Use the persistent folder 🡪 Don’t loose your work!)</a:t>
            </a:r>
            <a:endParaRPr/>
          </a:p>
          <a:p>
            <a:pPr marL="171450" lvl="0" indent="-46989" algn="l" rtl="0">
              <a:lnSpc>
                <a:spcPct val="70000"/>
              </a:lnSpc>
              <a:spcBef>
                <a:spcPts val="750"/>
              </a:spcBef>
              <a:spcAft>
                <a:spcPts val="0"/>
              </a:spcAft>
              <a:buClr>
                <a:schemeClr val="dk1"/>
              </a:buClr>
              <a:buSzPts val="1960"/>
              <a:buNone/>
            </a:pPr>
            <a:endParaRPr sz="1960"/>
          </a:p>
          <a:p>
            <a:pPr marL="171450" lvl="0" indent="-171450" algn="l" rtl="0">
              <a:lnSpc>
                <a:spcPct val="70000"/>
              </a:lnSpc>
              <a:spcBef>
                <a:spcPts val="750"/>
              </a:spcBef>
              <a:spcAft>
                <a:spcPts val="0"/>
              </a:spcAft>
              <a:buClr>
                <a:schemeClr val="dk1"/>
              </a:buClr>
              <a:buSzPts val="1960"/>
              <a:buChar char="•"/>
            </a:pPr>
            <a:r>
              <a:rPr lang="fr-FR" sz="1960"/>
              <a:t>VO/Community deployments</a:t>
            </a:r>
            <a:endParaRPr/>
          </a:p>
          <a:p>
            <a:pPr marL="514350" lvl="1" indent="-171450" algn="l" rtl="0">
              <a:lnSpc>
                <a:spcPct val="70000"/>
              </a:lnSpc>
              <a:spcBef>
                <a:spcPts val="375"/>
              </a:spcBef>
              <a:spcAft>
                <a:spcPts val="0"/>
              </a:spcAft>
              <a:buClr>
                <a:schemeClr val="dk1"/>
              </a:buClr>
              <a:buSzPts val="1679"/>
              <a:buChar char="▪"/>
            </a:pPr>
            <a:r>
              <a:rPr lang="fr-FR" sz="1679"/>
              <a:t>Tailored to specific VO with custom computing/storage, e.g.:</a:t>
            </a:r>
            <a:endParaRPr/>
          </a:p>
          <a:p>
            <a:pPr marL="857250" lvl="2" indent="-171450" algn="l" rtl="0">
              <a:lnSpc>
                <a:spcPct val="70000"/>
              </a:lnSpc>
              <a:spcBef>
                <a:spcPts val="375"/>
              </a:spcBef>
              <a:spcAft>
                <a:spcPts val="0"/>
              </a:spcAft>
              <a:buClr>
                <a:schemeClr val="dk1"/>
              </a:buClr>
              <a:buSzPts val="1400"/>
              <a:buChar char="o"/>
            </a:pPr>
            <a:r>
              <a:rPr lang="fr-FR" sz="1400"/>
              <a:t>access to GPUs, fat nodes</a:t>
            </a:r>
            <a:endParaRPr/>
          </a:p>
          <a:p>
            <a:pPr marL="857250" lvl="2" indent="-171450" algn="l" rtl="0">
              <a:lnSpc>
                <a:spcPct val="70000"/>
              </a:lnSpc>
              <a:spcBef>
                <a:spcPts val="375"/>
              </a:spcBef>
              <a:spcAft>
                <a:spcPts val="0"/>
              </a:spcAft>
              <a:buClr>
                <a:schemeClr val="dk1"/>
              </a:buClr>
              <a:buSzPts val="1400"/>
              <a:buChar char="o"/>
            </a:pPr>
            <a:r>
              <a:rPr lang="fr-FR" sz="1400"/>
              <a:t>access to Spark, other BigData/ML environments</a:t>
            </a:r>
            <a:endParaRPr/>
          </a:p>
          <a:p>
            <a:pPr marL="857250" lvl="2" indent="-171450" algn="l" rtl="0">
              <a:lnSpc>
                <a:spcPct val="70000"/>
              </a:lnSpc>
              <a:spcBef>
                <a:spcPts val="375"/>
              </a:spcBef>
              <a:spcAft>
                <a:spcPts val="0"/>
              </a:spcAft>
              <a:buClr>
                <a:schemeClr val="dk1"/>
              </a:buClr>
              <a:buSzPts val="1400"/>
              <a:buChar char="o"/>
            </a:pPr>
            <a:r>
              <a:rPr lang="fr-FR" sz="1400"/>
              <a:t>auto-mount filesystems on notebooks</a:t>
            </a:r>
            <a:endParaRPr/>
          </a:p>
          <a:p>
            <a:pPr marL="857250" lvl="2" indent="-171450" algn="l" rtl="0">
              <a:lnSpc>
                <a:spcPct val="70000"/>
              </a:lnSpc>
              <a:spcBef>
                <a:spcPts val="375"/>
              </a:spcBef>
              <a:spcAft>
                <a:spcPts val="0"/>
              </a:spcAft>
              <a:buClr>
                <a:schemeClr val="dk1"/>
              </a:buClr>
              <a:buSzPts val="1400"/>
              <a:buChar char="o"/>
            </a:pPr>
            <a:r>
              <a:rPr lang="fr-FR" sz="1400"/>
              <a:t>…</a:t>
            </a:r>
            <a:endParaRPr/>
          </a:p>
          <a:p>
            <a:pPr marL="514350" lvl="1" indent="-171450" algn="l" rtl="0">
              <a:lnSpc>
                <a:spcPct val="70000"/>
              </a:lnSpc>
              <a:spcBef>
                <a:spcPts val="375"/>
              </a:spcBef>
              <a:spcAft>
                <a:spcPts val="0"/>
              </a:spcAft>
              <a:buClr>
                <a:schemeClr val="dk1"/>
              </a:buClr>
              <a:buSzPts val="1540"/>
              <a:buChar char="▪"/>
            </a:pPr>
            <a:r>
              <a:rPr lang="fr-FR" sz="1540"/>
              <a:t>Community deployment for training</a:t>
            </a:r>
            <a:endParaRPr/>
          </a:p>
          <a:p>
            <a:pPr marL="857250" lvl="2" indent="-171450" algn="l" rtl="0">
              <a:lnSpc>
                <a:spcPct val="70000"/>
              </a:lnSpc>
              <a:spcBef>
                <a:spcPts val="375"/>
              </a:spcBef>
              <a:spcAft>
                <a:spcPts val="0"/>
              </a:spcAft>
              <a:buClr>
                <a:srgbClr val="000000"/>
              </a:buClr>
              <a:buSzPts val="1400"/>
              <a:buChar char="o"/>
            </a:pPr>
            <a:r>
              <a:rPr lang="fr-FR" sz="1400">
                <a:solidFill>
                  <a:srgbClr val="000000"/>
                </a:solidFill>
              </a:rPr>
              <a:t>1 CPU / 1GB RAM and 10GB storage / user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a6715654c2_2_195"/>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The EGI AAI Check-In architecture</a:t>
            </a:r>
            <a:endParaRPr/>
          </a:p>
        </p:txBody>
      </p:sp>
      <p:sp>
        <p:nvSpPr>
          <p:cNvPr id="673" name="Google Shape;673;ga6715654c2_2_195"/>
          <p:cNvSpPr txBox="1">
            <a:spLocks noGrp="1"/>
          </p:cNvSpPr>
          <p:nvPr>
            <p:ph type="body" idx="1"/>
          </p:nvPr>
        </p:nvSpPr>
        <p:spPr>
          <a:xfrm>
            <a:off x="176645" y="654844"/>
            <a:ext cx="8754341" cy="2459831"/>
          </a:xfrm>
          <a:prstGeom prst="rect">
            <a:avLst/>
          </a:prstGeom>
          <a:noFill/>
          <a:ln>
            <a:noFill/>
          </a:ln>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rgbClr val="1C4587"/>
              </a:buClr>
              <a:buSzPts val="1800"/>
              <a:buChar char="●"/>
            </a:pPr>
            <a:r>
              <a:rPr lang="fr-FR" sz="1800"/>
              <a:t>Federated Identity Access Management (IAM) solution for research communities.</a:t>
            </a:r>
            <a:endParaRPr/>
          </a:p>
          <a:p>
            <a:pPr marL="457200" marR="0" lvl="0" indent="-336550" algn="l" rtl="0">
              <a:lnSpc>
                <a:spcPct val="115000"/>
              </a:lnSpc>
              <a:spcBef>
                <a:spcPts val="1000"/>
              </a:spcBef>
              <a:spcAft>
                <a:spcPts val="0"/>
              </a:spcAft>
              <a:buClr>
                <a:srgbClr val="1C4587"/>
              </a:buClr>
              <a:buSzPts val="1800"/>
              <a:buChar char="●"/>
            </a:pPr>
            <a:r>
              <a:rPr lang="fr-FR" sz="1800"/>
              <a:t>Combines multi-protocol federated access and flexible group/Virtual Organization management capabilities in one single platform.</a:t>
            </a:r>
            <a:endParaRPr/>
          </a:p>
          <a:p>
            <a:pPr marL="457200" marR="0" lvl="0" indent="-336550" algn="l" rtl="0">
              <a:lnSpc>
                <a:spcPct val="115000"/>
              </a:lnSpc>
              <a:spcBef>
                <a:spcPts val="1000"/>
              </a:spcBef>
              <a:spcAft>
                <a:spcPts val="0"/>
              </a:spcAft>
              <a:buClr>
                <a:srgbClr val="1C4587"/>
              </a:buClr>
              <a:buSzPts val="1800"/>
              <a:buChar char="●"/>
            </a:pPr>
            <a:r>
              <a:rPr lang="fr-FR" sz="1800"/>
              <a:t>Designed to enable users to transparently access distributed federated service providers.</a:t>
            </a:r>
            <a:endParaRPr/>
          </a:p>
          <a:p>
            <a:pPr marL="457200" marR="0" lvl="0" indent="-336550" algn="l" rtl="0">
              <a:lnSpc>
                <a:spcPct val="115000"/>
              </a:lnSpc>
              <a:spcBef>
                <a:spcPts val="1000"/>
              </a:spcBef>
              <a:spcAft>
                <a:spcPts val="0"/>
              </a:spcAft>
              <a:buClr>
                <a:srgbClr val="1C4587"/>
              </a:buClr>
              <a:buSzPts val="1800"/>
              <a:buChar char="●"/>
            </a:pPr>
            <a:r>
              <a:rPr lang="fr-FR" sz="1800"/>
              <a:t>Minimize overhead for end users, communities and service providers.</a:t>
            </a:r>
            <a:endParaRPr/>
          </a:p>
          <a:p>
            <a:pPr marL="457200" marR="0" lvl="0" indent="-336550" algn="l" rtl="0">
              <a:lnSpc>
                <a:spcPct val="115000"/>
              </a:lnSpc>
              <a:spcBef>
                <a:spcPts val="1000"/>
              </a:spcBef>
              <a:spcAft>
                <a:spcPts val="0"/>
              </a:spcAft>
              <a:buClr>
                <a:srgbClr val="1C4587"/>
              </a:buClr>
              <a:buSzPts val="1800"/>
              <a:buChar char="●"/>
            </a:pPr>
            <a:r>
              <a:rPr lang="fr-FR" sz="1800"/>
              <a:t>Implements the AARC blueprint</a:t>
            </a:r>
            <a:endParaRPr sz="1800"/>
          </a:p>
        </p:txBody>
      </p:sp>
      <p:pic>
        <p:nvPicPr>
          <p:cNvPr id="674" name="Google Shape;674;ga6715654c2_2_195"/>
          <p:cNvPicPr preferRelativeResize="0"/>
          <p:nvPr/>
        </p:nvPicPr>
        <p:blipFill rotWithShape="1">
          <a:blip r:embed="rId3">
            <a:alphaModFix/>
          </a:blip>
          <a:srcRect/>
          <a:stretch/>
        </p:blipFill>
        <p:spPr>
          <a:xfrm>
            <a:off x="3791115" y="4253599"/>
            <a:ext cx="741295" cy="837977"/>
          </a:xfrm>
          <a:prstGeom prst="rect">
            <a:avLst/>
          </a:prstGeom>
          <a:noFill/>
          <a:ln>
            <a:noFill/>
          </a:ln>
        </p:spPr>
      </p:pic>
      <p:pic>
        <p:nvPicPr>
          <p:cNvPr id="675" name="Google Shape;675;ga6715654c2_2_195"/>
          <p:cNvPicPr preferRelativeResize="0"/>
          <p:nvPr/>
        </p:nvPicPr>
        <p:blipFill rotWithShape="1">
          <a:blip r:embed="rId4">
            <a:alphaModFix/>
          </a:blip>
          <a:srcRect/>
          <a:stretch/>
        </p:blipFill>
        <p:spPr>
          <a:xfrm>
            <a:off x="3820456" y="2954762"/>
            <a:ext cx="682613" cy="629727"/>
          </a:xfrm>
          <a:prstGeom prst="rect">
            <a:avLst/>
          </a:prstGeom>
          <a:noFill/>
          <a:ln>
            <a:noFill/>
          </a:ln>
        </p:spPr>
      </p:pic>
      <p:pic>
        <p:nvPicPr>
          <p:cNvPr id="676" name="Google Shape;676;ga6715654c2_2_195"/>
          <p:cNvPicPr preferRelativeResize="0"/>
          <p:nvPr/>
        </p:nvPicPr>
        <p:blipFill rotWithShape="1">
          <a:blip r:embed="rId5">
            <a:alphaModFix/>
          </a:blip>
          <a:srcRect/>
          <a:stretch/>
        </p:blipFill>
        <p:spPr>
          <a:xfrm>
            <a:off x="5574815" y="2987797"/>
            <a:ext cx="629636" cy="629636"/>
          </a:xfrm>
          <a:prstGeom prst="rect">
            <a:avLst/>
          </a:prstGeom>
          <a:noFill/>
          <a:ln>
            <a:noFill/>
          </a:ln>
        </p:spPr>
      </p:pic>
      <p:pic>
        <p:nvPicPr>
          <p:cNvPr id="677" name="Google Shape;677;ga6715654c2_2_195"/>
          <p:cNvPicPr preferRelativeResize="0"/>
          <p:nvPr/>
        </p:nvPicPr>
        <p:blipFill rotWithShape="1">
          <a:blip r:embed="rId6">
            <a:alphaModFix/>
          </a:blip>
          <a:srcRect/>
          <a:stretch/>
        </p:blipFill>
        <p:spPr>
          <a:xfrm>
            <a:off x="5551846" y="4256968"/>
            <a:ext cx="675409" cy="831273"/>
          </a:xfrm>
          <a:prstGeom prst="rect">
            <a:avLst/>
          </a:prstGeom>
          <a:noFill/>
          <a:ln>
            <a:noFill/>
          </a:ln>
        </p:spPr>
      </p:pic>
      <p:sp>
        <p:nvSpPr>
          <p:cNvPr id="678" name="Google Shape;678;ga6715654c2_2_195"/>
          <p:cNvSpPr txBox="1"/>
          <p:nvPr/>
        </p:nvSpPr>
        <p:spPr>
          <a:xfrm>
            <a:off x="6150979" y="4452987"/>
            <a:ext cx="2392946" cy="62972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Service Providers SP (from and outside EGI)</a:t>
            </a:r>
            <a:endParaRPr sz="1200">
              <a:solidFill>
                <a:schemeClr val="dk1"/>
              </a:solidFill>
              <a:latin typeface="Calibri"/>
              <a:ea typeface="Calibri"/>
              <a:cs typeface="Calibri"/>
              <a:sym typeface="Calibri"/>
            </a:endParaRPr>
          </a:p>
        </p:txBody>
      </p:sp>
      <p:cxnSp>
        <p:nvCxnSpPr>
          <p:cNvPr id="679" name="Google Shape;679;ga6715654c2_2_195"/>
          <p:cNvCxnSpPr>
            <a:stCxn id="676" idx="1"/>
          </p:cNvCxnSpPr>
          <p:nvPr/>
        </p:nvCxnSpPr>
        <p:spPr>
          <a:xfrm flipH="1">
            <a:off x="4619315" y="3302615"/>
            <a:ext cx="955500" cy="926700"/>
          </a:xfrm>
          <a:prstGeom prst="straightConnector1">
            <a:avLst/>
          </a:prstGeom>
          <a:noFill/>
          <a:ln w="38100" cap="flat" cmpd="sng">
            <a:solidFill>
              <a:schemeClr val="dk2"/>
            </a:solidFill>
            <a:prstDash val="dash"/>
            <a:round/>
            <a:headEnd type="none" w="sm" len="sm"/>
            <a:tailEnd type="triangle" w="lg" len="lg"/>
          </a:ln>
        </p:spPr>
      </p:cxnSp>
      <p:cxnSp>
        <p:nvCxnSpPr>
          <p:cNvPr id="680" name="Google Shape;680;ga6715654c2_2_195"/>
          <p:cNvCxnSpPr>
            <a:stCxn id="674" idx="3"/>
            <a:endCxn id="677" idx="1"/>
          </p:cNvCxnSpPr>
          <p:nvPr/>
        </p:nvCxnSpPr>
        <p:spPr>
          <a:xfrm>
            <a:off x="4532410" y="4672587"/>
            <a:ext cx="1019400" cy="0"/>
          </a:xfrm>
          <a:prstGeom prst="straightConnector1">
            <a:avLst/>
          </a:prstGeom>
          <a:noFill/>
          <a:ln w="38100" cap="flat" cmpd="sng">
            <a:solidFill>
              <a:schemeClr val="dk2"/>
            </a:solidFill>
            <a:prstDash val="solid"/>
            <a:round/>
            <a:headEnd type="triangle" w="lg" len="lg"/>
            <a:tailEnd type="triangle" w="lg" len="lg"/>
          </a:ln>
        </p:spPr>
      </p:cxnSp>
      <p:cxnSp>
        <p:nvCxnSpPr>
          <p:cNvPr id="681" name="Google Shape;681;ga6715654c2_2_195"/>
          <p:cNvCxnSpPr>
            <a:stCxn id="674" idx="0"/>
            <a:endCxn id="675" idx="2"/>
          </p:cNvCxnSpPr>
          <p:nvPr/>
        </p:nvCxnSpPr>
        <p:spPr>
          <a:xfrm rot="10800000">
            <a:off x="4161762" y="3584599"/>
            <a:ext cx="0" cy="669000"/>
          </a:xfrm>
          <a:prstGeom prst="straightConnector1">
            <a:avLst/>
          </a:prstGeom>
          <a:noFill/>
          <a:ln w="38100" cap="flat" cmpd="sng">
            <a:solidFill>
              <a:schemeClr val="dk2"/>
            </a:solidFill>
            <a:prstDash val="solid"/>
            <a:round/>
            <a:headEnd type="triangle" w="lg" len="lg"/>
            <a:tailEnd type="triangle" w="lg" len="lg"/>
          </a:ln>
        </p:spPr>
      </p:cxnSp>
      <p:sp>
        <p:nvSpPr>
          <p:cNvPr id="682" name="Google Shape;682;ga6715654c2_2_195"/>
          <p:cNvSpPr/>
          <p:nvPr/>
        </p:nvSpPr>
        <p:spPr>
          <a:xfrm>
            <a:off x="1657350" y="4357724"/>
            <a:ext cx="1214104" cy="629727"/>
          </a:xfrm>
          <a:prstGeom prst="verticalScroll">
            <a:avLst>
              <a:gd name="adj" fmla="val 1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Identity</a:t>
            </a:r>
            <a:endParaRPr/>
          </a:p>
          <a:p>
            <a:pPr marL="0" marR="0" lvl="0" indent="0" algn="ctr" rtl="0">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Providers</a:t>
            </a:r>
            <a:endParaRPr/>
          </a:p>
          <a:p>
            <a:pPr marL="0" marR="0" lvl="0" indent="0" algn="ctr" rtl="0">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IdP (from EGI)</a:t>
            </a:r>
            <a:endParaRPr sz="1200">
              <a:solidFill>
                <a:schemeClr val="dk1"/>
              </a:solidFill>
              <a:latin typeface="Calibri"/>
              <a:ea typeface="Calibri"/>
              <a:cs typeface="Calibri"/>
              <a:sym typeface="Calibri"/>
            </a:endParaRPr>
          </a:p>
        </p:txBody>
      </p:sp>
      <p:cxnSp>
        <p:nvCxnSpPr>
          <p:cNvPr id="683" name="Google Shape;683;ga6715654c2_2_195"/>
          <p:cNvCxnSpPr>
            <a:stCxn id="674" idx="1"/>
            <a:endCxn id="682" idx="3"/>
          </p:cNvCxnSpPr>
          <p:nvPr/>
        </p:nvCxnSpPr>
        <p:spPr>
          <a:xfrm rot="10800000">
            <a:off x="2792715" y="4672587"/>
            <a:ext cx="998400" cy="0"/>
          </a:xfrm>
          <a:prstGeom prst="straightConnector1">
            <a:avLst/>
          </a:prstGeom>
          <a:noFill/>
          <a:ln w="38100" cap="flat" cmpd="sng">
            <a:solidFill>
              <a:schemeClr val="dk2"/>
            </a:solidFill>
            <a:prstDash val="solid"/>
            <a:round/>
            <a:headEnd type="triangle" w="lg" len="lg"/>
            <a:tailEnd type="triangle" w="lg" len="lg"/>
          </a:ln>
        </p:spPr>
      </p:cxnSp>
      <p:cxnSp>
        <p:nvCxnSpPr>
          <p:cNvPr id="684" name="Google Shape;684;ga6715654c2_2_195"/>
          <p:cNvCxnSpPr>
            <a:stCxn id="676" idx="2"/>
            <a:endCxn id="677" idx="0"/>
          </p:cNvCxnSpPr>
          <p:nvPr/>
        </p:nvCxnSpPr>
        <p:spPr>
          <a:xfrm>
            <a:off x="5889633" y="3617433"/>
            <a:ext cx="0" cy="639600"/>
          </a:xfrm>
          <a:prstGeom prst="straightConnector1">
            <a:avLst/>
          </a:prstGeom>
          <a:noFill/>
          <a:ln w="38100" cap="flat" cmpd="sng">
            <a:solidFill>
              <a:schemeClr val="dk2"/>
            </a:solidFill>
            <a:prstDash val="solid"/>
            <a:round/>
            <a:headEnd type="triangle" w="lg" len="lg"/>
            <a:tailEnd type="triangle" w="lg" len="lg"/>
          </a:ln>
        </p:spPr>
      </p:cxnSp>
      <p:sp>
        <p:nvSpPr>
          <p:cNvPr id="685" name="Google Shape;685;ga6715654c2_2_195"/>
          <p:cNvSpPr/>
          <p:nvPr/>
        </p:nvSpPr>
        <p:spPr>
          <a:xfrm>
            <a:off x="1657351" y="3503628"/>
            <a:ext cx="1250828" cy="772051"/>
          </a:xfrm>
          <a:prstGeom prst="verticalScroll">
            <a:avLst>
              <a:gd name="adj" fmla="val 1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Identity</a:t>
            </a:r>
            <a:endParaRPr/>
          </a:p>
          <a:p>
            <a:pPr marL="0" marR="0" lvl="0" indent="0" algn="ctr" rtl="0">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Providers</a:t>
            </a:r>
            <a:endParaRPr/>
          </a:p>
          <a:p>
            <a:pPr marL="0" marR="0" lvl="0" indent="0" algn="ctr" rtl="0">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IdP (outside EGI)</a:t>
            </a:r>
            <a:endParaRPr sz="1200">
              <a:solidFill>
                <a:schemeClr val="dk1"/>
              </a:solidFill>
              <a:latin typeface="Calibri"/>
              <a:ea typeface="Calibri"/>
              <a:cs typeface="Calibri"/>
              <a:sym typeface="Calibri"/>
            </a:endParaRPr>
          </a:p>
        </p:txBody>
      </p:sp>
      <p:cxnSp>
        <p:nvCxnSpPr>
          <p:cNvPr id="686" name="Google Shape;686;ga6715654c2_2_195"/>
          <p:cNvCxnSpPr>
            <a:endCxn id="685" idx="3"/>
          </p:cNvCxnSpPr>
          <p:nvPr/>
        </p:nvCxnSpPr>
        <p:spPr>
          <a:xfrm rot="10800000">
            <a:off x="2811673" y="3889654"/>
            <a:ext cx="979500" cy="563400"/>
          </a:xfrm>
          <a:prstGeom prst="straightConnector1">
            <a:avLst/>
          </a:prstGeom>
          <a:noFill/>
          <a:ln w="38100" cap="flat" cmpd="sng">
            <a:solidFill>
              <a:schemeClr val="dk2"/>
            </a:solidFill>
            <a:prstDash val="solid"/>
            <a:round/>
            <a:headEnd type="triangle" w="lg" len="lg"/>
            <a:tailEnd type="triangle" w="lg" len="lg"/>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a6715654c2_2_213"/>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EGI Operations services</a:t>
            </a:r>
            <a:endParaRPr/>
          </a:p>
        </p:txBody>
      </p:sp>
      <p:sp>
        <p:nvSpPr>
          <p:cNvPr id="692" name="Google Shape;692;ga6715654c2_2_213"/>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endParaRPr/>
          </a:p>
        </p:txBody>
      </p:sp>
      <p:grpSp>
        <p:nvGrpSpPr>
          <p:cNvPr id="693" name="Google Shape;693;ga6715654c2_2_213"/>
          <p:cNvGrpSpPr/>
          <p:nvPr/>
        </p:nvGrpSpPr>
        <p:grpSpPr>
          <a:xfrm>
            <a:off x="0" y="968162"/>
            <a:ext cx="9227180" cy="3960405"/>
            <a:chOff x="593569" y="890908"/>
            <a:chExt cx="10562440" cy="4774520"/>
          </a:xfrm>
        </p:grpSpPr>
        <p:grpSp>
          <p:nvGrpSpPr>
            <p:cNvPr id="694" name="Google Shape;694;ga6715654c2_2_213"/>
            <p:cNvGrpSpPr/>
            <p:nvPr/>
          </p:nvGrpSpPr>
          <p:grpSpPr>
            <a:xfrm>
              <a:off x="1969198" y="890908"/>
              <a:ext cx="7548036" cy="4494205"/>
              <a:chOff x="265686" y="255"/>
              <a:chExt cx="7548036" cy="4494205"/>
            </a:xfrm>
          </p:grpSpPr>
          <p:sp>
            <p:nvSpPr>
              <p:cNvPr id="695" name="Google Shape;695;ga6715654c2_2_213"/>
              <p:cNvSpPr/>
              <p:nvPr/>
            </p:nvSpPr>
            <p:spPr>
              <a:xfrm>
                <a:off x="3027805" y="2470663"/>
                <a:ext cx="2023797" cy="2023797"/>
              </a:xfrm>
              <a:prstGeom prst="ellipse">
                <a:avLst/>
              </a:prstGeom>
              <a:gradFill>
                <a:gsLst>
                  <a:gs pos="0">
                    <a:srgbClr val="5777BA"/>
                  </a:gs>
                  <a:gs pos="50000">
                    <a:srgbClr val="3363B6"/>
                  </a:gs>
                  <a:gs pos="100000">
                    <a:srgbClr val="2855A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ga6715654c2_2_213"/>
              <p:cNvSpPr txBox="1"/>
              <p:nvPr/>
            </p:nvSpPr>
            <p:spPr>
              <a:xfrm>
                <a:off x="3324183" y="2767041"/>
                <a:ext cx="1431041" cy="143104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fr-FR" sz="1600">
                    <a:solidFill>
                      <a:schemeClr val="lt1"/>
                    </a:solidFill>
                    <a:latin typeface="Calibri"/>
                    <a:ea typeface="Calibri"/>
                    <a:cs typeface="Calibri"/>
                    <a:sym typeface="Calibri"/>
                  </a:rPr>
                  <a:t>Community specific</a:t>
                </a:r>
                <a:br>
                  <a:rPr lang="fr-FR" sz="1600">
                    <a:solidFill>
                      <a:schemeClr val="lt1"/>
                    </a:solidFill>
                    <a:latin typeface="Calibri"/>
                    <a:ea typeface="Calibri"/>
                    <a:cs typeface="Calibri"/>
                    <a:sym typeface="Calibri"/>
                  </a:rPr>
                </a:br>
                <a:r>
                  <a:rPr lang="fr-FR" sz="1600">
                    <a:solidFill>
                      <a:schemeClr val="lt1"/>
                    </a:solidFill>
                    <a:latin typeface="Calibri"/>
                    <a:ea typeface="Calibri"/>
                    <a:cs typeface="Calibri"/>
                    <a:sym typeface="Calibri"/>
                  </a:rPr>
                  <a:t>e-Infrastructure</a:t>
                </a:r>
                <a:endParaRPr sz="1600">
                  <a:solidFill>
                    <a:schemeClr val="lt1"/>
                  </a:solidFill>
                  <a:latin typeface="Calibri"/>
                  <a:ea typeface="Calibri"/>
                  <a:cs typeface="Calibri"/>
                  <a:sym typeface="Calibri"/>
                </a:endParaRPr>
              </a:p>
            </p:txBody>
          </p:sp>
          <p:sp>
            <p:nvSpPr>
              <p:cNvPr id="697" name="Google Shape;697;ga6715654c2_2_213"/>
              <p:cNvSpPr/>
              <p:nvPr/>
            </p:nvSpPr>
            <p:spPr>
              <a:xfrm rot="10800000">
                <a:off x="974015" y="3194171"/>
                <a:ext cx="1940831" cy="576782"/>
              </a:xfrm>
              <a:prstGeom prst="leftArrow">
                <a:avLst>
                  <a:gd name="adj1" fmla="val 60000"/>
                  <a:gd name="adj2" fmla="val 50000"/>
                </a:avLst>
              </a:prstGeom>
              <a:gradFill>
                <a:gsLst>
                  <a:gs pos="0">
                    <a:srgbClr val="5B7CC3"/>
                  </a:gs>
                  <a:gs pos="50000">
                    <a:srgbClr val="396ABF"/>
                  </a:gs>
                  <a:gs pos="100000">
                    <a:srgbClr val="2C5BA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ga6715654c2_2_213"/>
              <p:cNvSpPr/>
              <p:nvPr/>
            </p:nvSpPr>
            <p:spPr>
              <a:xfrm>
                <a:off x="265686" y="2915899"/>
                <a:ext cx="1416658" cy="1133326"/>
              </a:xfrm>
              <a:prstGeom prst="roundRect">
                <a:avLst>
                  <a:gd name="adj" fmla="val 10000"/>
                </a:avLst>
              </a:prstGeom>
              <a:gradFill>
                <a:gsLst>
                  <a:gs pos="0">
                    <a:srgbClr val="5777BA"/>
                  </a:gs>
                  <a:gs pos="50000">
                    <a:srgbClr val="3363B6"/>
                  </a:gs>
                  <a:gs pos="100000">
                    <a:srgbClr val="2855A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ga6715654c2_2_213"/>
              <p:cNvSpPr txBox="1"/>
              <p:nvPr/>
            </p:nvSpPr>
            <p:spPr>
              <a:xfrm>
                <a:off x="298880" y="2949093"/>
                <a:ext cx="1350270" cy="1066938"/>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None/>
                </a:pPr>
                <a:r>
                  <a:rPr lang="fr-FR" sz="1500">
                    <a:solidFill>
                      <a:schemeClr val="lt1"/>
                    </a:solidFill>
                    <a:latin typeface="Calibri"/>
                    <a:ea typeface="Calibri"/>
                    <a:cs typeface="Calibri"/>
                    <a:sym typeface="Calibri"/>
                  </a:rPr>
                  <a:t>EGI Website </a:t>
                </a:r>
                <a:br>
                  <a:rPr lang="fr-FR" sz="1500">
                    <a:solidFill>
                      <a:schemeClr val="lt1"/>
                    </a:solidFill>
                    <a:latin typeface="Calibri"/>
                    <a:ea typeface="Calibri"/>
                    <a:cs typeface="Calibri"/>
                    <a:sym typeface="Calibri"/>
                  </a:rPr>
                </a:br>
                <a:r>
                  <a:rPr lang="fr-FR" sz="1500">
                    <a:solidFill>
                      <a:schemeClr val="lt1"/>
                    </a:solidFill>
                    <a:latin typeface="Calibri"/>
                    <a:ea typeface="Calibri"/>
                    <a:cs typeface="Calibri"/>
                    <a:sym typeface="Calibri"/>
                  </a:rPr>
                  <a:t>and Marketplace</a:t>
                </a:r>
                <a:endParaRPr sz="1500">
                  <a:solidFill>
                    <a:schemeClr val="lt1"/>
                  </a:solidFill>
                  <a:latin typeface="Calibri"/>
                  <a:ea typeface="Calibri"/>
                  <a:cs typeface="Calibri"/>
                  <a:sym typeface="Calibri"/>
                </a:endParaRPr>
              </a:p>
            </p:txBody>
          </p:sp>
          <p:sp>
            <p:nvSpPr>
              <p:cNvPr id="700" name="Google Shape;700;ga6715654c2_2_213"/>
              <p:cNvSpPr/>
              <p:nvPr/>
            </p:nvSpPr>
            <p:spPr>
              <a:xfrm rot="-8640000">
                <a:off x="1374177" y="1962600"/>
                <a:ext cx="1940831" cy="576782"/>
              </a:xfrm>
              <a:prstGeom prst="leftArrow">
                <a:avLst>
                  <a:gd name="adj1" fmla="val 60000"/>
                  <a:gd name="adj2" fmla="val 50000"/>
                </a:avLst>
              </a:prstGeom>
              <a:gradFill>
                <a:gsLst>
                  <a:gs pos="0">
                    <a:srgbClr val="6785C7"/>
                  </a:gs>
                  <a:gs pos="50000">
                    <a:srgbClr val="4A74C6"/>
                  </a:gs>
                  <a:gs pos="100000">
                    <a:srgbClr val="3A64B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ga6715654c2_2_213"/>
              <p:cNvSpPr/>
              <p:nvPr/>
            </p:nvSpPr>
            <p:spPr>
              <a:xfrm>
                <a:off x="851181" y="1113932"/>
                <a:ext cx="1416658" cy="1133326"/>
              </a:xfrm>
              <a:prstGeom prst="roundRect">
                <a:avLst>
                  <a:gd name="adj" fmla="val 10000"/>
                </a:avLst>
              </a:prstGeom>
              <a:gradFill>
                <a:gsLst>
                  <a:gs pos="0">
                    <a:srgbClr val="6180C5"/>
                  </a:gs>
                  <a:gs pos="50000">
                    <a:srgbClr val="416EC4"/>
                  </a:gs>
                  <a:gs pos="100000">
                    <a:srgbClr val="325EB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ga6715654c2_2_213"/>
              <p:cNvSpPr txBox="1"/>
              <p:nvPr/>
            </p:nvSpPr>
            <p:spPr>
              <a:xfrm>
                <a:off x="884374" y="1147126"/>
                <a:ext cx="1410073" cy="1066938"/>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None/>
                </a:pPr>
                <a:r>
                  <a:rPr lang="fr-FR" sz="1500" dirty="0" err="1">
                    <a:solidFill>
                      <a:schemeClr val="lt1"/>
                    </a:solidFill>
                    <a:latin typeface="Calibri"/>
                    <a:ea typeface="Calibri"/>
                    <a:cs typeface="Calibri"/>
                    <a:sym typeface="Calibri"/>
                  </a:rPr>
                  <a:t>Authentication-Authorization</a:t>
                </a:r>
                <a:r>
                  <a:rPr lang="fr-FR" sz="1500" dirty="0">
                    <a:solidFill>
                      <a:schemeClr val="lt1"/>
                    </a:solidFill>
                    <a:latin typeface="Calibri"/>
                    <a:ea typeface="Calibri"/>
                    <a:cs typeface="Calibri"/>
                    <a:sym typeface="Calibri"/>
                  </a:rPr>
                  <a:t> Infrastructure</a:t>
                </a:r>
                <a:endParaRPr sz="1500" dirty="0">
                  <a:solidFill>
                    <a:schemeClr val="lt1"/>
                  </a:solidFill>
                  <a:latin typeface="Calibri"/>
                  <a:ea typeface="Calibri"/>
                  <a:cs typeface="Calibri"/>
                  <a:sym typeface="Calibri"/>
                </a:endParaRPr>
              </a:p>
            </p:txBody>
          </p:sp>
          <p:sp>
            <p:nvSpPr>
              <p:cNvPr id="703" name="Google Shape;703;ga6715654c2_2_213"/>
              <p:cNvSpPr/>
              <p:nvPr/>
            </p:nvSpPr>
            <p:spPr>
              <a:xfrm rot="-6480000">
                <a:off x="2421813" y="1201448"/>
                <a:ext cx="1940831" cy="576782"/>
              </a:xfrm>
              <a:prstGeom prst="leftArrow">
                <a:avLst>
                  <a:gd name="adj1" fmla="val 60000"/>
                  <a:gd name="adj2" fmla="val 50000"/>
                </a:avLst>
              </a:prstGeom>
              <a:gradFill>
                <a:gsLst>
                  <a:gs pos="0">
                    <a:srgbClr val="7690CC"/>
                  </a:gs>
                  <a:gs pos="50000">
                    <a:srgbClr val="5D81CA"/>
                  </a:gs>
                  <a:gs pos="100000">
                    <a:srgbClr val="4B6F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ga6715654c2_2_213"/>
              <p:cNvSpPr/>
              <p:nvPr/>
            </p:nvSpPr>
            <p:spPr>
              <a:xfrm>
                <a:off x="2384025" y="255"/>
                <a:ext cx="1416658" cy="1133326"/>
              </a:xfrm>
              <a:prstGeom prst="roundRect">
                <a:avLst>
                  <a:gd name="adj" fmla="val 10000"/>
                </a:avLst>
              </a:prstGeom>
              <a:gradFill>
                <a:gsLst>
                  <a:gs pos="0">
                    <a:srgbClr val="708DCB"/>
                  </a:gs>
                  <a:gs pos="50000">
                    <a:srgbClr val="557DCA"/>
                  </a:gs>
                  <a:gs pos="100000">
                    <a:srgbClr val="456C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ga6715654c2_2_213"/>
              <p:cNvSpPr txBox="1"/>
              <p:nvPr/>
            </p:nvSpPr>
            <p:spPr>
              <a:xfrm>
                <a:off x="2417219" y="33449"/>
                <a:ext cx="1350270" cy="1066938"/>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None/>
                </a:pPr>
                <a:r>
                  <a:rPr lang="fr-FR" sz="1500">
                    <a:solidFill>
                      <a:schemeClr val="lt1"/>
                    </a:solidFill>
                    <a:latin typeface="Calibri"/>
                    <a:ea typeface="Calibri"/>
                    <a:cs typeface="Calibri"/>
                    <a:sym typeface="Calibri"/>
                  </a:rPr>
                  <a:t>Accounting  Monitoring </a:t>
                </a:r>
                <a:endParaRPr/>
              </a:p>
            </p:txBody>
          </p:sp>
          <p:sp>
            <p:nvSpPr>
              <p:cNvPr id="706" name="Google Shape;706;ga6715654c2_2_213"/>
              <p:cNvSpPr/>
              <p:nvPr/>
            </p:nvSpPr>
            <p:spPr>
              <a:xfrm rot="-4320000">
                <a:off x="3716763" y="1201448"/>
                <a:ext cx="1940831" cy="576782"/>
              </a:xfrm>
              <a:prstGeom prst="leftArrow">
                <a:avLst>
                  <a:gd name="adj1" fmla="val 60000"/>
                  <a:gd name="adj2" fmla="val 50000"/>
                </a:avLst>
              </a:prstGeom>
              <a:gradFill>
                <a:gsLst>
                  <a:gs pos="0">
                    <a:srgbClr val="859AD0"/>
                  </a:gs>
                  <a:gs pos="50000">
                    <a:srgbClr val="718DCF"/>
                  </a:gs>
                  <a:gs pos="100000">
                    <a:srgbClr val="5E7AB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ga6715654c2_2_213"/>
              <p:cNvSpPr/>
              <p:nvPr/>
            </p:nvSpPr>
            <p:spPr>
              <a:xfrm>
                <a:off x="4278725" y="255"/>
                <a:ext cx="1416658" cy="1133326"/>
              </a:xfrm>
              <a:prstGeom prst="roundRect">
                <a:avLst>
                  <a:gd name="adj" fmla="val 10000"/>
                </a:avLst>
              </a:prstGeom>
              <a:gradFill>
                <a:gsLst>
                  <a:gs pos="0">
                    <a:srgbClr val="8299CF"/>
                  </a:gs>
                  <a:gs pos="50000">
                    <a:srgbClr val="6D8BCD"/>
                  </a:gs>
                  <a:gs pos="100000">
                    <a:srgbClr val="5A78B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ga6715654c2_2_213"/>
              <p:cNvSpPr txBox="1"/>
              <p:nvPr/>
            </p:nvSpPr>
            <p:spPr>
              <a:xfrm>
                <a:off x="4311919" y="33449"/>
                <a:ext cx="1350270" cy="1066938"/>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None/>
                </a:pPr>
                <a:r>
                  <a:rPr lang="fr-FR" sz="1500">
                    <a:solidFill>
                      <a:schemeClr val="lt1"/>
                    </a:solidFill>
                    <a:latin typeface="Calibri"/>
                    <a:ea typeface="Calibri"/>
                    <a:cs typeface="Calibri"/>
                    <a:sym typeface="Calibri"/>
                  </a:rPr>
                  <a:t>Helpdesk</a:t>
                </a:r>
                <a:endParaRPr/>
              </a:p>
            </p:txBody>
          </p:sp>
          <p:sp>
            <p:nvSpPr>
              <p:cNvPr id="709" name="Google Shape;709;ga6715654c2_2_213"/>
              <p:cNvSpPr/>
              <p:nvPr/>
            </p:nvSpPr>
            <p:spPr>
              <a:xfrm rot="-2160000">
                <a:off x="4764400" y="1962600"/>
                <a:ext cx="1940831" cy="576782"/>
              </a:xfrm>
              <a:prstGeom prst="leftArrow">
                <a:avLst>
                  <a:gd name="adj1" fmla="val 60000"/>
                  <a:gd name="adj2" fmla="val 50000"/>
                </a:avLst>
              </a:prstGeom>
              <a:gradFill>
                <a:gsLst>
                  <a:gs pos="0">
                    <a:srgbClr val="95A8D6"/>
                  </a:gs>
                  <a:gs pos="50000">
                    <a:srgbClr val="849BD4"/>
                  </a:gs>
                  <a:gs pos="100000">
                    <a:srgbClr val="6F85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ga6715654c2_2_213"/>
              <p:cNvSpPr/>
              <p:nvPr/>
            </p:nvSpPr>
            <p:spPr>
              <a:xfrm>
                <a:off x="5811569" y="1113932"/>
                <a:ext cx="1416658" cy="1133326"/>
              </a:xfrm>
              <a:prstGeom prst="roundRect">
                <a:avLst>
                  <a:gd name="adj" fmla="val 10000"/>
                </a:avLst>
              </a:prstGeom>
              <a:gradFill>
                <a:gsLst>
                  <a:gs pos="0">
                    <a:srgbClr val="94A7D6"/>
                  </a:gs>
                  <a:gs pos="50000">
                    <a:srgbClr val="829AD4"/>
                  </a:gs>
                  <a:gs pos="100000">
                    <a:srgbClr val="6E85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ga6715654c2_2_213"/>
              <p:cNvSpPr txBox="1"/>
              <p:nvPr/>
            </p:nvSpPr>
            <p:spPr>
              <a:xfrm>
                <a:off x="5844763" y="1147126"/>
                <a:ext cx="1350270" cy="1066938"/>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None/>
                </a:pPr>
                <a:r>
                  <a:rPr lang="fr-FR" sz="1500">
                    <a:solidFill>
                      <a:schemeClr val="lt1"/>
                    </a:solidFill>
                    <a:latin typeface="Calibri"/>
                    <a:ea typeface="Calibri"/>
                    <a:cs typeface="Calibri"/>
                    <a:sym typeface="Calibri"/>
                  </a:rPr>
                  <a:t>Service integration support and training</a:t>
                </a:r>
                <a:endParaRPr/>
              </a:p>
            </p:txBody>
          </p:sp>
          <p:sp>
            <p:nvSpPr>
              <p:cNvPr id="712" name="Google Shape;712;ga6715654c2_2_213"/>
              <p:cNvSpPr/>
              <p:nvPr/>
            </p:nvSpPr>
            <p:spPr>
              <a:xfrm>
                <a:off x="5164561" y="3194171"/>
                <a:ext cx="1940831" cy="576782"/>
              </a:xfrm>
              <a:prstGeom prst="leftArrow">
                <a:avLst>
                  <a:gd name="adj1" fmla="val 60000"/>
                  <a:gd name="adj2" fmla="val 50000"/>
                </a:avLst>
              </a:prstGeom>
              <a:gradFill>
                <a:gsLst>
                  <a:gs pos="0">
                    <a:srgbClr val="A7B4DC"/>
                  </a:gs>
                  <a:gs pos="50000">
                    <a:srgbClr val="98A9D9"/>
                  </a:gs>
                  <a:gs pos="100000">
                    <a:srgbClr val="8193C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ga6715654c2_2_213"/>
              <p:cNvSpPr/>
              <p:nvPr/>
            </p:nvSpPr>
            <p:spPr>
              <a:xfrm>
                <a:off x="6397064" y="2915899"/>
                <a:ext cx="1416658" cy="1133326"/>
              </a:xfrm>
              <a:prstGeom prst="roundRect">
                <a:avLst>
                  <a:gd name="adj" fmla="val 10000"/>
                </a:avLst>
              </a:prstGeom>
              <a:gradFill>
                <a:gsLst>
                  <a:gs pos="0">
                    <a:srgbClr val="A7B4DC"/>
                  </a:gs>
                  <a:gs pos="50000">
                    <a:srgbClr val="98A9D9"/>
                  </a:gs>
                  <a:gs pos="100000">
                    <a:srgbClr val="8193C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ga6715654c2_2_213"/>
              <p:cNvSpPr txBox="1"/>
              <p:nvPr/>
            </p:nvSpPr>
            <p:spPr>
              <a:xfrm>
                <a:off x="6430258" y="2949093"/>
                <a:ext cx="1350270" cy="1066938"/>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None/>
                </a:pPr>
                <a:r>
                  <a:rPr lang="fr-FR" sz="1500">
                    <a:solidFill>
                      <a:schemeClr val="lt1"/>
                    </a:solidFill>
                    <a:latin typeface="Calibri"/>
                    <a:ea typeface="Calibri"/>
                    <a:cs typeface="Calibri"/>
                    <a:sym typeface="Calibri"/>
                  </a:rPr>
                  <a:t>Engagement with new service providers</a:t>
                </a:r>
                <a:endParaRPr sz="1500">
                  <a:solidFill>
                    <a:schemeClr val="lt1"/>
                  </a:solidFill>
                  <a:latin typeface="Calibri"/>
                  <a:ea typeface="Calibri"/>
                  <a:cs typeface="Calibri"/>
                  <a:sym typeface="Calibri"/>
                </a:endParaRPr>
              </a:p>
            </p:txBody>
          </p:sp>
        </p:grpSp>
        <p:sp>
          <p:nvSpPr>
            <p:cNvPr id="715" name="Google Shape;715;ga6715654c2_2_213"/>
            <p:cNvSpPr txBox="1"/>
            <p:nvPr/>
          </p:nvSpPr>
          <p:spPr>
            <a:xfrm>
              <a:off x="593569" y="4515191"/>
              <a:ext cx="1443267" cy="11502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Making services </a:t>
              </a:r>
              <a:r>
                <a:rPr lang="fr-FR" sz="1400" b="1">
                  <a:solidFill>
                    <a:schemeClr val="dk1"/>
                  </a:solidFill>
                  <a:latin typeface="Calibri"/>
                  <a:ea typeface="Calibri"/>
                  <a:cs typeface="Calibri"/>
                  <a:sym typeface="Calibri"/>
                </a:rPr>
                <a:t>discoverable</a:t>
              </a:r>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and </a:t>
              </a:r>
              <a:r>
                <a:rPr lang="fr-FR" sz="1400" b="1">
                  <a:solidFill>
                    <a:schemeClr val="dk1"/>
                  </a:solidFill>
                  <a:latin typeface="Calibri"/>
                  <a:ea typeface="Calibri"/>
                  <a:cs typeface="Calibri"/>
                  <a:sym typeface="Calibri"/>
                </a:rPr>
                <a:t>orderable</a:t>
              </a:r>
              <a:endParaRPr sz="1400">
                <a:solidFill>
                  <a:schemeClr val="dk1"/>
                </a:solidFill>
                <a:latin typeface="Calibri"/>
                <a:ea typeface="Calibri"/>
                <a:cs typeface="Calibri"/>
                <a:sym typeface="Calibri"/>
              </a:endParaRPr>
            </a:p>
          </p:txBody>
        </p:sp>
        <p:sp>
          <p:nvSpPr>
            <p:cNvPr id="716" name="Google Shape;716;ga6715654c2_2_213"/>
            <p:cNvSpPr txBox="1"/>
            <p:nvPr/>
          </p:nvSpPr>
          <p:spPr>
            <a:xfrm>
              <a:off x="1413686" y="2489358"/>
              <a:ext cx="1443267" cy="890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Making services </a:t>
              </a:r>
              <a:r>
                <a:rPr lang="fr-FR" sz="1400" b="1">
                  <a:solidFill>
                    <a:schemeClr val="dk1"/>
                  </a:solidFill>
                  <a:latin typeface="Calibri"/>
                  <a:ea typeface="Calibri"/>
                  <a:cs typeface="Calibri"/>
                  <a:sym typeface="Calibri"/>
                </a:rPr>
                <a:t>accessible</a:t>
              </a:r>
              <a:endParaRPr sz="1400" b="1">
                <a:solidFill>
                  <a:schemeClr val="dk1"/>
                </a:solidFill>
                <a:latin typeface="Calibri"/>
                <a:ea typeface="Calibri"/>
                <a:cs typeface="Calibri"/>
                <a:sym typeface="Calibri"/>
              </a:endParaRPr>
            </a:p>
          </p:txBody>
        </p:sp>
        <p:sp>
          <p:nvSpPr>
            <p:cNvPr id="717" name="Google Shape;717;ga6715654c2_2_213"/>
            <p:cNvSpPr txBox="1"/>
            <p:nvPr/>
          </p:nvSpPr>
          <p:spPr>
            <a:xfrm>
              <a:off x="3018178" y="1008142"/>
              <a:ext cx="1443267" cy="890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dirty="0" err="1">
                  <a:solidFill>
                    <a:schemeClr val="dk1"/>
                  </a:solidFill>
                  <a:latin typeface="Calibri"/>
                  <a:ea typeface="Calibri"/>
                  <a:cs typeface="Calibri"/>
                  <a:sym typeface="Calibri"/>
                </a:rPr>
                <a:t>Making</a:t>
              </a:r>
              <a:r>
                <a:rPr lang="fr-FR" sz="1400" dirty="0">
                  <a:solidFill>
                    <a:schemeClr val="dk1"/>
                  </a:solidFill>
                  <a:latin typeface="Calibri"/>
                  <a:ea typeface="Calibri"/>
                  <a:cs typeface="Calibri"/>
                  <a:sym typeface="Calibri"/>
                </a:rPr>
                <a:t> services</a:t>
              </a:r>
              <a:br>
                <a:rPr lang="fr-FR" sz="1400" dirty="0">
                  <a:solidFill>
                    <a:schemeClr val="dk1"/>
                  </a:solidFill>
                  <a:latin typeface="Calibri"/>
                  <a:ea typeface="Calibri"/>
                  <a:cs typeface="Calibri"/>
                  <a:sym typeface="Calibri"/>
                </a:rPr>
              </a:br>
              <a:r>
                <a:rPr lang="fr-FR" sz="1400" b="1" dirty="0" err="1">
                  <a:solidFill>
                    <a:schemeClr val="dk1"/>
                  </a:solidFill>
                  <a:latin typeface="Calibri"/>
                  <a:ea typeface="Calibri"/>
                  <a:cs typeface="Calibri"/>
                  <a:sym typeface="Calibri"/>
                </a:rPr>
                <a:t>robust</a:t>
              </a:r>
              <a:endParaRPr sz="1400" b="1" dirty="0">
                <a:solidFill>
                  <a:schemeClr val="dk1"/>
                </a:solidFill>
                <a:latin typeface="Calibri"/>
                <a:ea typeface="Calibri"/>
                <a:cs typeface="Calibri"/>
                <a:sym typeface="Calibri"/>
              </a:endParaRPr>
            </a:p>
          </p:txBody>
        </p:sp>
        <p:sp>
          <p:nvSpPr>
            <p:cNvPr id="718" name="Google Shape;718;ga6715654c2_2_213"/>
            <p:cNvSpPr txBox="1"/>
            <p:nvPr/>
          </p:nvSpPr>
          <p:spPr>
            <a:xfrm>
              <a:off x="8061557" y="1148089"/>
              <a:ext cx="1443267" cy="890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Making </a:t>
              </a:r>
              <a:r>
                <a:rPr lang="fr-FR" sz="1400" b="1">
                  <a:solidFill>
                    <a:schemeClr val="dk1"/>
                  </a:solidFill>
                  <a:latin typeface="Calibri"/>
                  <a:ea typeface="Calibri"/>
                  <a:cs typeface="Calibri"/>
                  <a:sym typeface="Calibri"/>
                </a:rPr>
                <a:t>problems resolvable</a:t>
              </a:r>
              <a:endParaRPr sz="1400" b="1">
                <a:solidFill>
                  <a:schemeClr val="dk1"/>
                </a:solidFill>
                <a:latin typeface="Calibri"/>
                <a:ea typeface="Calibri"/>
                <a:cs typeface="Calibri"/>
                <a:sym typeface="Calibri"/>
              </a:endParaRPr>
            </a:p>
          </p:txBody>
        </p:sp>
        <p:sp>
          <p:nvSpPr>
            <p:cNvPr id="719" name="Google Shape;719;ga6715654c2_2_213"/>
            <p:cNvSpPr txBox="1"/>
            <p:nvPr/>
          </p:nvSpPr>
          <p:spPr>
            <a:xfrm>
              <a:off x="9712742" y="2503789"/>
              <a:ext cx="1443267" cy="890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Making services</a:t>
              </a:r>
              <a:br>
                <a:rPr lang="fr-FR" sz="1400">
                  <a:solidFill>
                    <a:schemeClr val="dk1"/>
                  </a:solidFill>
                  <a:latin typeface="Calibri"/>
                  <a:ea typeface="Calibri"/>
                  <a:cs typeface="Calibri"/>
                  <a:sym typeface="Calibri"/>
                </a:rPr>
              </a:br>
              <a:r>
                <a:rPr lang="fr-FR" sz="1400" b="1">
                  <a:solidFill>
                    <a:schemeClr val="dk1"/>
                  </a:solidFill>
                  <a:latin typeface="Calibri"/>
                  <a:ea typeface="Calibri"/>
                  <a:cs typeface="Calibri"/>
                  <a:sym typeface="Calibri"/>
                </a:rPr>
                <a:t>usable</a:t>
              </a:r>
              <a:endParaRPr sz="1400" b="1">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a6715654c2_2_245"/>
          <p:cNvSpPr txBox="1">
            <a:spLocks noGrp="1"/>
          </p:cNvSpPr>
          <p:nvPr>
            <p:ph type="title"/>
          </p:nvPr>
        </p:nvSpPr>
        <p:spPr>
          <a:xfrm>
            <a:off x="2579077" y="169145"/>
            <a:ext cx="6079148"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ARGO – The EGI Monitoring System</a:t>
            </a:r>
            <a:endParaRPr/>
          </a:p>
        </p:txBody>
      </p:sp>
      <p:sp>
        <p:nvSpPr>
          <p:cNvPr id="726" name="Google Shape;726;ga6715654c2_2_245"/>
          <p:cNvSpPr txBox="1">
            <a:spLocks noGrp="1"/>
          </p:cNvSpPr>
          <p:nvPr>
            <p:ph type="subTitle" idx="2"/>
          </p:nvPr>
        </p:nvSpPr>
        <p:spPr>
          <a:xfrm>
            <a:off x="2579076" y="5521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https://argo.egi.eu</a:t>
            </a:r>
            <a:endParaRPr/>
          </a:p>
        </p:txBody>
      </p:sp>
      <p:pic>
        <p:nvPicPr>
          <p:cNvPr id="727" name="Google Shape;727;ga6715654c2_2_245"/>
          <p:cNvPicPr preferRelativeResize="0"/>
          <p:nvPr/>
        </p:nvPicPr>
        <p:blipFill rotWithShape="1">
          <a:blip r:embed="rId3">
            <a:alphaModFix/>
          </a:blip>
          <a:srcRect/>
          <a:stretch/>
        </p:blipFill>
        <p:spPr>
          <a:xfrm>
            <a:off x="646978" y="981678"/>
            <a:ext cx="7392845" cy="380879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a6715654c2_2_252"/>
          <p:cNvSpPr txBox="1">
            <a:spLocks noGrp="1"/>
          </p:cNvSpPr>
          <p:nvPr>
            <p:ph type="title"/>
          </p:nvPr>
        </p:nvSpPr>
        <p:spPr>
          <a:xfrm>
            <a:off x="2579077" y="169145"/>
            <a:ext cx="6079148"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fr-FR"/>
              <a:t>The EGI Accounting System</a:t>
            </a:r>
            <a:endParaRPr/>
          </a:p>
        </p:txBody>
      </p:sp>
      <p:sp>
        <p:nvSpPr>
          <p:cNvPr id="734" name="Google Shape;734;ga6715654c2_2_252"/>
          <p:cNvSpPr txBox="1">
            <a:spLocks noGrp="1"/>
          </p:cNvSpPr>
          <p:nvPr>
            <p:ph type="subTitle" idx="2"/>
          </p:nvPr>
        </p:nvSpPr>
        <p:spPr>
          <a:xfrm>
            <a:off x="2579076" y="552158"/>
            <a:ext cx="4728795" cy="369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fr-FR"/>
              <a:t>https://accounting.egi.eu</a:t>
            </a:r>
            <a:endParaRPr/>
          </a:p>
        </p:txBody>
      </p:sp>
      <p:pic>
        <p:nvPicPr>
          <p:cNvPr id="735" name="Google Shape;735;ga6715654c2_2_252"/>
          <p:cNvPicPr preferRelativeResize="0"/>
          <p:nvPr/>
        </p:nvPicPr>
        <p:blipFill rotWithShape="1">
          <a:blip r:embed="rId3">
            <a:alphaModFix/>
          </a:blip>
          <a:srcRect/>
          <a:stretch/>
        </p:blipFill>
        <p:spPr>
          <a:xfrm>
            <a:off x="163036" y="936700"/>
            <a:ext cx="8132129" cy="370825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7f365ebf88_0_0"/>
          <p:cNvSpPr txBox="1">
            <a:spLocks noGrp="1"/>
          </p:cNvSpPr>
          <p:nvPr>
            <p:ph type="subTitle" idx="1"/>
          </p:nvPr>
        </p:nvSpPr>
        <p:spPr>
          <a:xfrm>
            <a:off x="329919" y="2490809"/>
            <a:ext cx="4543800" cy="48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2700"/>
              <a:buNone/>
            </a:pPr>
            <a:endParaRPr/>
          </a:p>
        </p:txBody>
      </p:sp>
      <p:sp>
        <p:nvSpPr>
          <p:cNvPr id="742" name="Google Shape;742;g7f365ebf88_0_0"/>
          <p:cNvSpPr txBox="1">
            <a:spLocks noGrp="1"/>
          </p:cNvSpPr>
          <p:nvPr>
            <p:ph type="title"/>
          </p:nvPr>
        </p:nvSpPr>
        <p:spPr>
          <a:xfrm>
            <a:off x="329919" y="1948714"/>
            <a:ext cx="4815300" cy="52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00"/>
              <a:buNone/>
            </a:pPr>
            <a:endParaRPr/>
          </a:p>
        </p:txBody>
      </p:sp>
      <p:sp>
        <p:nvSpPr>
          <p:cNvPr id="743" name="Google Shape;743;g7f365ebf88_0_0"/>
          <p:cNvSpPr txBox="1">
            <a:spLocks noGrp="1"/>
          </p:cNvSpPr>
          <p:nvPr>
            <p:ph type="body" idx="2"/>
          </p:nvPr>
        </p:nvSpPr>
        <p:spPr>
          <a:xfrm>
            <a:off x="354634" y="3636204"/>
            <a:ext cx="19365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200"/>
              <a:buNone/>
            </a:pPr>
            <a:endParaRPr/>
          </a:p>
        </p:txBody>
      </p:sp>
      <p:sp>
        <p:nvSpPr>
          <p:cNvPr id="744" name="Google Shape;744;g7f365ebf88_0_0"/>
          <p:cNvSpPr txBox="1">
            <a:spLocks noGrp="1"/>
          </p:cNvSpPr>
          <p:nvPr>
            <p:ph type="body" idx="3"/>
          </p:nvPr>
        </p:nvSpPr>
        <p:spPr>
          <a:xfrm>
            <a:off x="354634" y="3353555"/>
            <a:ext cx="19365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2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a6715654c2_0_730"/>
          <p:cNvSpPr txBox="1">
            <a:spLocks noGrp="1"/>
          </p:cNvSpPr>
          <p:nvPr>
            <p:ph type="body" idx="1"/>
          </p:nvPr>
        </p:nvSpPr>
        <p:spPr>
          <a:xfrm>
            <a:off x="692563" y="1369219"/>
            <a:ext cx="8007900" cy="31974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600"/>
              <a:buChar char="•"/>
            </a:pPr>
            <a:r>
              <a:rPr lang="fr-FR" sz="1600" b="1">
                <a:latin typeface="Quattrocento Sans"/>
                <a:ea typeface="Quattrocento Sans"/>
                <a:cs typeface="Quattrocento Sans"/>
                <a:sym typeface="Quattrocento Sans"/>
              </a:rPr>
              <a:t>Integrated management system </a:t>
            </a:r>
            <a:r>
              <a:rPr lang="fr-FR" sz="1600">
                <a:latin typeface="Quattrocento Sans"/>
                <a:ea typeface="Quattrocento Sans"/>
                <a:cs typeface="Quattrocento Sans"/>
                <a:sym typeface="Quattrocento Sans"/>
              </a:rPr>
              <a:t>is the framework of policies, processes and procedures used by EGI Foundation to ensure that it can fulfil all the tasks required to achieve its objectives. </a:t>
            </a:r>
            <a:endParaRPr/>
          </a:p>
          <a:p>
            <a:pPr marL="171450" lvl="0" indent="-69850" algn="l" rtl="0">
              <a:lnSpc>
                <a:spcPct val="90000"/>
              </a:lnSpc>
              <a:spcBef>
                <a:spcPts val="750"/>
              </a:spcBef>
              <a:spcAft>
                <a:spcPts val="0"/>
              </a:spcAft>
              <a:buClr>
                <a:schemeClr val="dk1"/>
              </a:buClr>
              <a:buSzPts val="1600"/>
              <a:buNone/>
            </a:pPr>
            <a:endParaRPr sz="1600">
              <a:latin typeface="Quattrocento Sans"/>
              <a:ea typeface="Quattrocento Sans"/>
              <a:cs typeface="Quattrocento Sans"/>
              <a:sym typeface="Quattrocento Sans"/>
            </a:endParaRPr>
          </a:p>
          <a:p>
            <a:pPr marL="171450" lvl="0" indent="-171450" algn="l" rtl="0">
              <a:lnSpc>
                <a:spcPct val="90000"/>
              </a:lnSpc>
              <a:spcBef>
                <a:spcPts val="750"/>
              </a:spcBef>
              <a:spcAft>
                <a:spcPts val="0"/>
              </a:spcAft>
              <a:buClr>
                <a:schemeClr val="dk1"/>
              </a:buClr>
              <a:buSzPts val="1600"/>
              <a:buChar char="•"/>
            </a:pPr>
            <a:r>
              <a:rPr lang="fr-FR" sz="1600" b="1">
                <a:latin typeface="Quattrocento Sans"/>
                <a:ea typeface="Quattrocento Sans"/>
                <a:cs typeface="Quattrocento Sans"/>
                <a:sym typeface="Quattrocento Sans"/>
              </a:rPr>
              <a:t>The objective: </a:t>
            </a:r>
            <a:endParaRPr/>
          </a:p>
          <a:p>
            <a:pPr marL="600075" lvl="1" indent="-257175" algn="l" rtl="0">
              <a:lnSpc>
                <a:spcPct val="90000"/>
              </a:lnSpc>
              <a:spcBef>
                <a:spcPts val="375"/>
              </a:spcBef>
              <a:spcAft>
                <a:spcPts val="0"/>
              </a:spcAft>
              <a:buClr>
                <a:schemeClr val="dk1"/>
              </a:buClr>
              <a:buSzPts val="1400"/>
              <a:buChar char="▪"/>
            </a:pPr>
            <a:r>
              <a:rPr lang="fr-FR" sz="1400">
                <a:latin typeface="Quattrocento Sans"/>
                <a:ea typeface="Quattrocento Sans"/>
                <a:cs typeface="Quattrocento Sans"/>
                <a:sym typeface="Quattrocento Sans"/>
              </a:rPr>
              <a:t>to ensure systematic and professional operation and delivery of EGI Foundation services. </a:t>
            </a:r>
            <a:endParaRPr sz="1400" b="1">
              <a:latin typeface="Quattrocento Sans"/>
              <a:ea typeface="Quattrocento Sans"/>
              <a:cs typeface="Quattrocento Sans"/>
              <a:sym typeface="Quattrocento Sans"/>
            </a:endParaRPr>
          </a:p>
          <a:p>
            <a:pPr marL="600075" lvl="1" indent="-257175" algn="l" rtl="0">
              <a:lnSpc>
                <a:spcPct val="90000"/>
              </a:lnSpc>
              <a:spcBef>
                <a:spcPts val="375"/>
              </a:spcBef>
              <a:spcAft>
                <a:spcPts val="0"/>
              </a:spcAft>
              <a:buClr>
                <a:schemeClr val="dk1"/>
              </a:buClr>
              <a:buSzPts val="1400"/>
              <a:buChar char="▪"/>
            </a:pPr>
            <a:r>
              <a:rPr lang="fr-FR" sz="1400">
                <a:latin typeface="Quattrocento Sans"/>
                <a:ea typeface="Quattrocento Sans"/>
                <a:cs typeface="Quattrocento Sans"/>
                <a:sym typeface="Quattrocento Sans"/>
              </a:rPr>
              <a:t>to plan, implement, monitor and continually improve all business processes under the responsibility of EGI Foundation.</a:t>
            </a:r>
            <a:endParaRPr/>
          </a:p>
          <a:p>
            <a:pPr marL="600075" lvl="1" indent="-168275" algn="l" rtl="0">
              <a:lnSpc>
                <a:spcPct val="90000"/>
              </a:lnSpc>
              <a:spcBef>
                <a:spcPts val="375"/>
              </a:spcBef>
              <a:spcAft>
                <a:spcPts val="0"/>
              </a:spcAft>
              <a:buClr>
                <a:schemeClr val="dk1"/>
              </a:buClr>
              <a:buSzPts val="1400"/>
              <a:buNone/>
            </a:pPr>
            <a:endParaRPr sz="1400">
              <a:latin typeface="Quattrocento Sans"/>
              <a:ea typeface="Quattrocento Sans"/>
              <a:cs typeface="Quattrocento Sans"/>
              <a:sym typeface="Quattrocento Sans"/>
            </a:endParaRPr>
          </a:p>
          <a:p>
            <a:pPr marL="171450" lvl="0" indent="-171450" algn="l" rtl="0">
              <a:lnSpc>
                <a:spcPct val="90000"/>
              </a:lnSpc>
              <a:spcBef>
                <a:spcPts val="750"/>
              </a:spcBef>
              <a:spcAft>
                <a:spcPts val="0"/>
              </a:spcAft>
              <a:buClr>
                <a:schemeClr val="dk1"/>
              </a:buClr>
              <a:buSzPts val="1600"/>
              <a:buChar char="•"/>
            </a:pPr>
            <a:r>
              <a:rPr lang="fr-FR" sz="1600">
                <a:latin typeface="Quattrocento Sans"/>
                <a:ea typeface="Quattrocento Sans"/>
                <a:cs typeface="Quattrocento Sans"/>
                <a:sym typeface="Quattrocento Sans"/>
              </a:rPr>
              <a:t>It integrates all of the distributed organization's systems and processes into </a:t>
            </a:r>
            <a:r>
              <a:rPr lang="fr-FR" sz="1600" b="1">
                <a:latin typeface="Quattrocento Sans"/>
                <a:ea typeface="Quattrocento Sans"/>
                <a:cs typeface="Quattrocento Sans"/>
                <a:sym typeface="Quattrocento Sans"/>
              </a:rPr>
              <a:t>one complete framework</a:t>
            </a:r>
            <a:r>
              <a:rPr lang="fr-FR" sz="1600">
                <a:latin typeface="Quattrocento Sans"/>
                <a:ea typeface="Quattrocento Sans"/>
                <a:cs typeface="Quattrocento Sans"/>
                <a:sym typeface="Quattrocento Sans"/>
              </a:rPr>
              <a:t>, enabling an organization to work as a </a:t>
            </a:r>
            <a:r>
              <a:rPr lang="fr-FR" sz="1600" b="1">
                <a:latin typeface="Quattrocento Sans"/>
                <a:ea typeface="Quattrocento Sans"/>
                <a:cs typeface="Quattrocento Sans"/>
                <a:sym typeface="Quattrocento Sans"/>
              </a:rPr>
              <a:t>single unit with unified objectives</a:t>
            </a:r>
            <a:r>
              <a:rPr lang="fr-FR" sz="1600">
                <a:latin typeface="Quattrocento Sans"/>
                <a:ea typeface="Quattrocento Sans"/>
                <a:cs typeface="Quattrocento Sans"/>
                <a:sym typeface="Quattrocento Sans"/>
              </a:rPr>
              <a:t>.</a:t>
            </a:r>
            <a:endParaRPr/>
          </a:p>
          <a:p>
            <a:pPr marL="171450" lvl="0" indent="-69850" algn="l" rtl="0">
              <a:lnSpc>
                <a:spcPct val="90000"/>
              </a:lnSpc>
              <a:spcBef>
                <a:spcPts val="750"/>
              </a:spcBef>
              <a:spcAft>
                <a:spcPts val="0"/>
              </a:spcAft>
              <a:buClr>
                <a:schemeClr val="dk1"/>
              </a:buClr>
              <a:buSzPts val="1600"/>
              <a:buNone/>
            </a:pPr>
            <a:endParaRPr sz="1600"/>
          </a:p>
        </p:txBody>
      </p:sp>
      <p:sp>
        <p:nvSpPr>
          <p:cNvPr id="184" name="Google Shape;184;ga6715654c2_0_730"/>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Formal IMS definition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a6715654c2_0_740"/>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IMS: Core Processes</a:t>
            </a:r>
            <a:endParaRPr/>
          </a:p>
        </p:txBody>
      </p:sp>
      <p:grpSp>
        <p:nvGrpSpPr>
          <p:cNvPr id="190" name="Google Shape;190;ga6715654c2_0_740"/>
          <p:cNvGrpSpPr/>
          <p:nvPr/>
        </p:nvGrpSpPr>
        <p:grpSpPr>
          <a:xfrm>
            <a:off x="1331640" y="1097945"/>
            <a:ext cx="6669300" cy="3595681"/>
            <a:chOff x="0" y="38363"/>
            <a:chExt cx="6669300" cy="3595681"/>
          </a:xfrm>
        </p:grpSpPr>
        <p:sp>
          <p:nvSpPr>
            <p:cNvPr id="191" name="Google Shape;191;ga6715654c2_0_740"/>
            <p:cNvSpPr/>
            <p:nvPr/>
          </p:nvSpPr>
          <p:spPr>
            <a:xfrm>
              <a:off x="0" y="156443"/>
              <a:ext cx="6669300" cy="396900"/>
            </a:xfrm>
            <a:prstGeom prst="rect">
              <a:avLst/>
            </a:prstGeom>
            <a:solidFill>
              <a:schemeClr val="lt1">
                <a:alpha val="8980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a6715654c2_0_740"/>
            <p:cNvSpPr txBox="1"/>
            <p:nvPr/>
          </p:nvSpPr>
          <p:spPr>
            <a:xfrm>
              <a:off x="0" y="156443"/>
              <a:ext cx="6669300" cy="396900"/>
            </a:xfrm>
            <a:prstGeom prst="rect">
              <a:avLst/>
            </a:prstGeom>
            <a:noFill/>
            <a:ln>
              <a:noFill/>
            </a:ln>
          </p:spPr>
          <p:txBody>
            <a:bodyPr spcFirstLastPara="1" wrap="square" lIns="517600" tIns="166600" rIns="5176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The systematic and regular identification, assessment and treatment of risks of any type</a:t>
              </a:r>
              <a:endParaRPr/>
            </a:p>
          </p:txBody>
        </p:sp>
        <p:sp>
          <p:nvSpPr>
            <p:cNvPr id="193" name="Google Shape;193;ga6715654c2_0_740"/>
            <p:cNvSpPr/>
            <p:nvPr/>
          </p:nvSpPr>
          <p:spPr>
            <a:xfrm>
              <a:off x="333468" y="38363"/>
              <a:ext cx="4668600" cy="2361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ga6715654c2_0_740"/>
            <p:cNvSpPr txBox="1"/>
            <p:nvPr/>
          </p:nvSpPr>
          <p:spPr>
            <a:xfrm>
              <a:off x="344996" y="49891"/>
              <a:ext cx="4645500" cy="213000"/>
            </a:xfrm>
            <a:prstGeom prst="rect">
              <a:avLst/>
            </a:prstGeom>
            <a:noFill/>
            <a:ln>
              <a:noFill/>
            </a:ln>
          </p:spPr>
          <p:txBody>
            <a:bodyPr spcFirstLastPara="1" wrap="square" lIns="176450" tIns="0" rIns="17645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Risk management</a:t>
              </a:r>
              <a:endParaRPr/>
            </a:p>
          </p:txBody>
        </p:sp>
        <p:sp>
          <p:nvSpPr>
            <p:cNvPr id="195" name="Google Shape;195;ga6715654c2_0_740"/>
            <p:cNvSpPr/>
            <p:nvPr/>
          </p:nvSpPr>
          <p:spPr>
            <a:xfrm>
              <a:off x="0" y="714623"/>
              <a:ext cx="6669300" cy="396900"/>
            </a:xfrm>
            <a:prstGeom prst="rect">
              <a:avLst/>
            </a:prstGeom>
            <a:solidFill>
              <a:schemeClr val="lt1">
                <a:alpha val="8980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a6715654c2_0_740"/>
            <p:cNvSpPr txBox="1"/>
            <p:nvPr/>
          </p:nvSpPr>
          <p:spPr>
            <a:xfrm>
              <a:off x="0" y="714623"/>
              <a:ext cx="6669300" cy="396900"/>
            </a:xfrm>
            <a:prstGeom prst="rect">
              <a:avLst/>
            </a:prstGeom>
            <a:noFill/>
            <a:ln>
              <a:noFill/>
            </a:ln>
          </p:spPr>
          <p:txBody>
            <a:bodyPr spcFirstLastPara="1" wrap="square" lIns="517600" tIns="166600" rIns="5176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Effective management of finance, business and office administration</a:t>
              </a:r>
              <a:endParaRPr/>
            </a:p>
          </p:txBody>
        </p:sp>
        <p:sp>
          <p:nvSpPr>
            <p:cNvPr id="197" name="Google Shape;197;ga6715654c2_0_740"/>
            <p:cNvSpPr/>
            <p:nvPr/>
          </p:nvSpPr>
          <p:spPr>
            <a:xfrm>
              <a:off x="333468" y="596543"/>
              <a:ext cx="4668600" cy="2361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a6715654c2_0_740"/>
            <p:cNvSpPr txBox="1"/>
            <p:nvPr/>
          </p:nvSpPr>
          <p:spPr>
            <a:xfrm>
              <a:off x="344996" y="608071"/>
              <a:ext cx="4645500" cy="213000"/>
            </a:xfrm>
            <a:prstGeom prst="rect">
              <a:avLst/>
            </a:prstGeom>
            <a:noFill/>
            <a:ln>
              <a:noFill/>
            </a:ln>
          </p:spPr>
          <p:txBody>
            <a:bodyPr spcFirstLastPara="1" wrap="square" lIns="176450" tIns="0" rIns="17645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Finance &amp; administration</a:t>
              </a:r>
              <a:endParaRPr/>
            </a:p>
          </p:txBody>
        </p:sp>
        <p:sp>
          <p:nvSpPr>
            <p:cNvPr id="199" name="Google Shape;199;ga6715654c2_0_740"/>
            <p:cNvSpPr/>
            <p:nvPr/>
          </p:nvSpPr>
          <p:spPr>
            <a:xfrm>
              <a:off x="0" y="1272803"/>
              <a:ext cx="6669300" cy="396900"/>
            </a:xfrm>
            <a:prstGeom prst="rect">
              <a:avLst/>
            </a:prstGeom>
            <a:solidFill>
              <a:schemeClr val="lt1">
                <a:alpha val="8980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a6715654c2_0_740"/>
            <p:cNvSpPr txBox="1"/>
            <p:nvPr/>
          </p:nvSpPr>
          <p:spPr>
            <a:xfrm>
              <a:off x="0" y="1272803"/>
              <a:ext cx="6669300" cy="396900"/>
            </a:xfrm>
            <a:prstGeom prst="rect">
              <a:avLst/>
            </a:prstGeom>
            <a:noFill/>
            <a:ln>
              <a:noFill/>
            </a:ln>
          </p:spPr>
          <p:txBody>
            <a:bodyPr spcFirstLastPara="1" wrap="square" lIns="517600" tIns="166600" rIns="5176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Ensure effective management of human resources</a:t>
              </a:r>
              <a:endParaRPr/>
            </a:p>
          </p:txBody>
        </p:sp>
        <p:sp>
          <p:nvSpPr>
            <p:cNvPr id="201" name="Google Shape;201;ga6715654c2_0_740"/>
            <p:cNvSpPr/>
            <p:nvPr/>
          </p:nvSpPr>
          <p:spPr>
            <a:xfrm>
              <a:off x="333468" y="1154723"/>
              <a:ext cx="4668600" cy="2361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a6715654c2_0_740"/>
            <p:cNvSpPr txBox="1"/>
            <p:nvPr/>
          </p:nvSpPr>
          <p:spPr>
            <a:xfrm>
              <a:off x="344996" y="1166251"/>
              <a:ext cx="4645500" cy="213000"/>
            </a:xfrm>
            <a:prstGeom prst="rect">
              <a:avLst/>
            </a:prstGeom>
            <a:noFill/>
            <a:ln>
              <a:noFill/>
            </a:ln>
          </p:spPr>
          <p:txBody>
            <a:bodyPr spcFirstLastPara="1" wrap="square" lIns="176450" tIns="0" rIns="17645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Human resources</a:t>
              </a:r>
              <a:endParaRPr/>
            </a:p>
          </p:txBody>
        </p:sp>
        <p:sp>
          <p:nvSpPr>
            <p:cNvPr id="203" name="Google Shape;203;ga6715654c2_0_740"/>
            <p:cNvSpPr/>
            <p:nvPr/>
          </p:nvSpPr>
          <p:spPr>
            <a:xfrm>
              <a:off x="0" y="1830983"/>
              <a:ext cx="6669300" cy="541800"/>
            </a:xfrm>
            <a:prstGeom prst="rect">
              <a:avLst/>
            </a:prstGeom>
            <a:solidFill>
              <a:schemeClr val="lt1">
                <a:alpha val="8980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a6715654c2_0_740"/>
            <p:cNvSpPr txBox="1"/>
            <p:nvPr/>
          </p:nvSpPr>
          <p:spPr>
            <a:xfrm>
              <a:off x="0" y="1830983"/>
              <a:ext cx="6669300" cy="541800"/>
            </a:xfrm>
            <a:prstGeom prst="rect">
              <a:avLst/>
            </a:prstGeom>
            <a:noFill/>
            <a:ln>
              <a:noFill/>
            </a:ln>
          </p:spPr>
          <p:txBody>
            <a:bodyPr spcFirstLastPara="1" wrap="square" lIns="517600" tIns="166600" rIns="5176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Stakeholder management (including Council participants and funding agencies/policy makers), review the EGI Strategy and its implementation</a:t>
              </a:r>
              <a:endParaRPr/>
            </a:p>
          </p:txBody>
        </p:sp>
        <p:sp>
          <p:nvSpPr>
            <p:cNvPr id="205" name="Google Shape;205;ga6715654c2_0_740"/>
            <p:cNvSpPr/>
            <p:nvPr/>
          </p:nvSpPr>
          <p:spPr>
            <a:xfrm>
              <a:off x="333468" y="1712903"/>
              <a:ext cx="4668600" cy="2361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ga6715654c2_0_740"/>
            <p:cNvSpPr txBox="1"/>
            <p:nvPr/>
          </p:nvSpPr>
          <p:spPr>
            <a:xfrm>
              <a:off x="344996" y="1724431"/>
              <a:ext cx="4645500" cy="213000"/>
            </a:xfrm>
            <a:prstGeom prst="rect">
              <a:avLst/>
            </a:prstGeom>
            <a:noFill/>
            <a:ln>
              <a:noFill/>
            </a:ln>
          </p:spPr>
          <p:txBody>
            <a:bodyPr spcFirstLastPara="1" wrap="square" lIns="176450" tIns="0" rIns="17645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b="1">
                  <a:solidFill>
                    <a:schemeClr val="lt1"/>
                  </a:solidFill>
                  <a:latin typeface="Calibri"/>
                  <a:ea typeface="Calibri"/>
                  <a:cs typeface="Calibri"/>
                  <a:sym typeface="Calibri"/>
                </a:rPr>
                <a:t>Business development &amp; stakeholders</a:t>
              </a:r>
              <a:endParaRPr b="1"/>
            </a:p>
          </p:txBody>
        </p:sp>
        <p:sp>
          <p:nvSpPr>
            <p:cNvPr id="207" name="Google Shape;207;ga6715654c2_0_740"/>
            <p:cNvSpPr/>
            <p:nvPr/>
          </p:nvSpPr>
          <p:spPr>
            <a:xfrm>
              <a:off x="0" y="2534064"/>
              <a:ext cx="6669300" cy="541800"/>
            </a:xfrm>
            <a:prstGeom prst="rect">
              <a:avLst/>
            </a:prstGeom>
            <a:solidFill>
              <a:schemeClr val="lt1">
                <a:alpha val="8980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ga6715654c2_0_740"/>
            <p:cNvSpPr txBox="1"/>
            <p:nvPr/>
          </p:nvSpPr>
          <p:spPr>
            <a:xfrm>
              <a:off x="0" y="2534064"/>
              <a:ext cx="6669300" cy="541800"/>
            </a:xfrm>
            <a:prstGeom prst="rect">
              <a:avLst/>
            </a:prstGeom>
            <a:noFill/>
            <a:ln>
              <a:noFill/>
            </a:ln>
          </p:spPr>
          <p:txBody>
            <a:bodyPr spcFirstLastPara="1" wrap="square" lIns="517600" tIns="166600" rIns="5176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Manage information security to ensure confidentiality, integrity and accessibility of relevant information assets</a:t>
              </a:r>
              <a:endParaRPr/>
            </a:p>
          </p:txBody>
        </p:sp>
        <p:sp>
          <p:nvSpPr>
            <p:cNvPr id="209" name="Google Shape;209;ga6715654c2_0_740"/>
            <p:cNvSpPr/>
            <p:nvPr/>
          </p:nvSpPr>
          <p:spPr>
            <a:xfrm>
              <a:off x="333468" y="2415984"/>
              <a:ext cx="4668600" cy="2361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a6715654c2_0_740"/>
            <p:cNvSpPr txBox="1"/>
            <p:nvPr/>
          </p:nvSpPr>
          <p:spPr>
            <a:xfrm>
              <a:off x="344996" y="2427512"/>
              <a:ext cx="4645500" cy="213000"/>
            </a:xfrm>
            <a:prstGeom prst="rect">
              <a:avLst/>
            </a:prstGeom>
            <a:noFill/>
            <a:ln>
              <a:noFill/>
            </a:ln>
          </p:spPr>
          <p:txBody>
            <a:bodyPr spcFirstLastPara="1" wrap="square" lIns="176450" tIns="0" rIns="17645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Information security management</a:t>
              </a:r>
              <a:endParaRPr/>
            </a:p>
          </p:txBody>
        </p:sp>
        <p:sp>
          <p:nvSpPr>
            <p:cNvPr id="211" name="Google Shape;211;ga6715654c2_0_740"/>
            <p:cNvSpPr/>
            <p:nvPr/>
          </p:nvSpPr>
          <p:spPr>
            <a:xfrm>
              <a:off x="0" y="3237144"/>
              <a:ext cx="6669300" cy="396900"/>
            </a:xfrm>
            <a:prstGeom prst="rect">
              <a:avLst/>
            </a:prstGeom>
            <a:solidFill>
              <a:schemeClr val="lt1">
                <a:alpha val="89800"/>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ga6715654c2_0_740"/>
            <p:cNvSpPr txBox="1"/>
            <p:nvPr/>
          </p:nvSpPr>
          <p:spPr>
            <a:xfrm>
              <a:off x="0" y="3237144"/>
              <a:ext cx="6669300" cy="396900"/>
            </a:xfrm>
            <a:prstGeom prst="rect">
              <a:avLst/>
            </a:prstGeom>
            <a:noFill/>
            <a:ln>
              <a:noFill/>
            </a:ln>
          </p:spPr>
          <p:txBody>
            <a:bodyPr spcFirstLastPara="1" wrap="square" lIns="517600" tIns="166600" rIns="5176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Identify, prioritize, plan, implement and review all improvements</a:t>
              </a:r>
              <a:endParaRPr/>
            </a:p>
          </p:txBody>
        </p:sp>
        <p:sp>
          <p:nvSpPr>
            <p:cNvPr id="213" name="Google Shape;213;ga6715654c2_0_740"/>
            <p:cNvSpPr/>
            <p:nvPr/>
          </p:nvSpPr>
          <p:spPr>
            <a:xfrm>
              <a:off x="333468" y="3119064"/>
              <a:ext cx="4668600" cy="2361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ga6715654c2_0_740"/>
            <p:cNvSpPr txBox="1"/>
            <p:nvPr/>
          </p:nvSpPr>
          <p:spPr>
            <a:xfrm>
              <a:off x="344996" y="3130592"/>
              <a:ext cx="4645500" cy="213000"/>
            </a:xfrm>
            <a:prstGeom prst="rect">
              <a:avLst/>
            </a:prstGeom>
            <a:noFill/>
            <a:ln>
              <a:noFill/>
            </a:ln>
          </p:spPr>
          <p:txBody>
            <a:bodyPr spcFirstLastPara="1" wrap="square" lIns="176450" tIns="0" rIns="17645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b="1">
                  <a:solidFill>
                    <a:schemeClr val="lt1"/>
                  </a:solidFill>
                  <a:latin typeface="Calibri"/>
                  <a:ea typeface="Calibri"/>
                  <a:cs typeface="Calibri"/>
                  <a:sym typeface="Calibri"/>
                </a:rPr>
                <a:t>Continual improvement</a:t>
              </a:r>
              <a:endParaRPr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a6715654c2_0_769"/>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IMS: General Processes</a:t>
            </a:r>
            <a:endParaRPr/>
          </a:p>
        </p:txBody>
      </p:sp>
      <p:grpSp>
        <p:nvGrpSpPr>
          <p:cNvPr id="226" name="Google Shape;226;ga6715654c2_0_769"/>
          <p:cNvGrpSpPr/>
          <p:nvPr/>
        </p:nvGrpSpPr>
        <p:grpSpPr>
          <a:xfrm>
            <a:off x="1439652" y="1178791"/>
            <a:ext cx="6561300" cy="3487845"/>
            <a:chOff x="0" y="65203"/>
            <a:chExt cx="6561300" cy="3487845"/>
          </a:xfrm>
        </p:grpSpPr>
        <p:sp>
          <p:nvSpPr>
            <p:cNvPr id="227" name="Google Shape;227;ga6715654c2_0_769"/>
            <p:cNvSpPr/>
            <p:nvPr/>
          </p:nvSpPr>
          <p:spPr>
            <a:xfrm>
              <a:off x="0" y="168523"/>
              <a:ext cx="6561300" cy="374700"/>
            </a:xfrm>
            <a:prstGeom prst="rect">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a6715654c2_0_769"/>
            <p:cNvSpPr txBox="1"/>
            <p:nvPr/>
          </p:nvSpPr>
          <p:spPr>
            <a:xfrm>
              <a:off x="0" y="168523"/>
              <a:ext cx="6561300" cy="374700"/>
            </a:xfrm>
            <a:prstGeom prst="rect">
              <a:avLst/>
            </a:prstGeom>
            <a:noFill/>
            <a:ln>
              <a:noFill/>
            </a:ln>
          </p:spPr>
          <p:txBody>
            <a:bodyPr spcFirstLastPara="1" wrap="square" lIns="509225" tIns="145775" rIns="509225"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Manage the service portfolio; alignment of new or changed services with organisation strategy</a:t>
              </a:r>
              <a:endParaRPr/>
            </a:p>
          </p:txBody>
        </p:sp>
        <p:sp>
          <p:nvSpPr>
            <p:cNvPr id="229" name="Google Shape;229;ga6715654c2_0_769"/>
            <p:cNvSpPr/>
            <p:nvPr/>
          </p:nvSpPr>
          <p:spPr>
            <a:xfrm>
              <a:off x="328067" y="65203"/>
              <a:ext cx="4593000" cy="206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a6715654c2_0_769"/>
            <p:cNvSpPr txBox="1"/>
            <p:nvPr/>
          </p:nvSpPr>
          <p:spPr>
            <a:xfrm>
              <a:off x="338154" y="75290"/>
              <a:ext cx="4572900" cy="186600"/>
            </a:xfrm>
            <a:prstGeom prst="rect">
              <a:avLst/>
            </a:prstGeom>
            <a:noFill/>
            <a:ln>
              <a:noFill/>
            </a:ln>
          </p:spPr>
          <p:txBody>
            <a:bodyPr spcFirstLastPara="1" wrap="square" lIns="173600" tIns="0" rIns="1736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b="1">
                  <a:solidFill>
                    <a:schemeClr val="lt1"/>
                  </a:solidFill>
                  <a:latin typeface="Calibri"/>
                  <a:ea typeface="Calibri"/>
                  <a:cs typeface="Calibri"/>
                  <a:sym typeface="Calibri"/>
                </a:rPr>
                <a:t>Service portfolio management</a:t>
              </a:r>
              <a:endParaRPr b="1"/>
            </a:p>
          </p:txBody>
        </p:sp>
        <p:sp>
          <p:nvSpPr>
            <p:cNvPr id="231" name="Google Shape;231;ga6715654c2_0_769"/>
            <p:cNvSpPr/>
            <p:nvPr/>
          </p:nvSpPr>
          <p:spPr>
            <a:xfrm>
              <a:off x="0" y="684493"/>
              <a:ext cx="6561300" cy="374700"/>
            </a:xfrm>
            <a:prstGeom prst="rect">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ga6715654c2_0_769"/>
            <p:cNvSpPr txBox="1"/>
            <p:nvPr/>
          </p:nvSpPr>
          <p:spPr>
            <a:xfrm>
              <a:off x="0" y="684493"/>
              <a:ext cx="6561300" cy="374700"/>
            </a:xfrm>
            <a:prstGeom prst="rect">
              <a:avLst/>
            </a:prstGeom>
            <a:noFill/>
            <a:ln>
              <a:noFill/>
            </a:ln>
          </p:spPr>
          <p:txBody>
            <a:bodyPr spcFirstLastPara="1" wrap="square" lIns="509225" tIns="145775" rIns="509225"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Maintain a service catalogue; define, agree and monitor relevant agreements (SLA, OLA, UA)</a:t>
              </a:r>
              <a:endParaRPr/>
            </a:p>
          </p:txBody>
        </p:sp>
        <p:sp>
          <p:nvSpPr>
            <p:cNvPr id="233" name="Google Shape;233;ga6715654c2_0_769"/>
            <p:cNvSpPr/>
            <p:nvPr/>
          </p:nvSpPr>
          <p:spPr>
            <a:xfrm>
              <a:off x="328067" y="581173"/>
              <a:ext cx="4593000" cy="206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a6715654c2_0_769"/>
            <p:cNvSpPr txBox="1"/>
            <p:nvPr/>
          </p:nvSpPr>
          <p:spPr>
            <a:xfrm>
              <a:off x="338154" y="591260"/>
              <a:ext cx="4572900" cy="186600"/>
            </a:xfrm>
            <a:prstGeom prst="rect">
              <a:avLst/>
            </a:prstGeom>
            <a:noFill/>
            <a:ln>
              <a:noFill/>
            </a:ln>
          </p:spPr>
          <p:txBody>
            <a:bodyPr spcFirstLastPara="1" wrap="square" lIns="173600" tIns="0" rIns="1736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b="1">
                  <a:solidFill>
                    <a:schemeClr val="lt1"/>
                  </a:solidFill>
                  <a:latin typeface="Calibri"/>
                  <a:ea typeface="Calibri"/>
                  <a:cs typeface="Calibri"/>
                  <a:sym typeface="Calibri"/>
                </a:rPr>
                <a:t>Service level management</a:t>
              </a:r>
              <a:endParaRPr b="1"/>
            </a:p>
          </p:txBody>
        </p:sp>
        <p:sp>
          <p:nvSpPr>
            <p:cNvPr id="235" name="Google Shape;235;ga6715654c2_0_769"/>
            <p:cNvSpPr/>
            <p:nvPr/>
          </p:nvSpPr>
          <p:spPr>
            <a:xfrm>
              <a:off x="0" y="1200463"/>
              <a:ext cx="6561300" cy="518100"/>
            </a:xfrm>
            <a:prstGeom prst="rect">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a6715654c2_0_769"/>
            <p:cNvSpPr txBox="1"/>
            <p:nvPr/>
          </p:nvSpPr>
          <p:spPr>
            <a:xfrm>
              <a:off x="0" y="1200463"/>
              <a:ext cx="6561300" cy="518100"/>
            </a:xfrm>
            <a:prstGeom prst="rect">
              <a:avLst/>
            </a:prstGeom>
            <a:noFill/>
            <a:ln>
              <a:noFill/>
            </a:ln>
          </p:spPr>
          <p:txBody>
            <a:bodyPr spcFirstLastPara="1" wrap="square" lIns="509225" tIns="145775" rIns="509225"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Specify all service reports and ensure its production according to specifications in a timely manner to support decision-making</a:t>
              </a:r>
              <a:endParaRPr/>
            </a:p>
          </p:txBody>
        </p:sp>
        <p:sp>
          <p:nvSpPr>
            <p:cNvPr id="237" name="Google Shape;237;ga6715654c2_0_769"/>
            <p:cNvSpPr/>
            <p:nvPr/>
          </p:nvSpPr>
          <p:spPr>
            <a:xfrm>
              <a:off x="328067" y="1097143"/>
              <a:ext cx="4593000" cy="206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a6715654c2_0_769"/>
            <p:cNvSpPr txBox="1"/>
            <p:nvPr/>
          </p:nvSpPr>
          <p:spPr>
            <a:xfrm>
              <a:off x="338154" y="1107230"/>
              <a:ext cx="4572900" cy="186600"/>
            </a:xfrm>
            <a:prstGeom prst="rect">
              <a:avLst/>
            </a:prstGeom>
            <a:noFill/>
            <a:ln>
              <a:noFill/>
            </a:ln>
          </p:spPr>
          <p:txBody>
            <a:bodyPr spcFirstLastPara="1" wrap="square" lIns="173600" tIns="0" rIns="1736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Service reporting management</a:t>
              </a:r>
              <a:endParaRPr/>
            </a:p>
          </p:txBody>
        </p:sp>
        <p:sp>
          <p:nvSpPr>
            <p:cNvPr id="239" name="Google Shape;239;ga6715654c2_0_769"/>
            <p:cNvSpPr/>
            <p:nvPr/>
          </p:nvSpPr>
          <p:spPr>
            <a:xfrm>
              <a:off x="0" y="1859758"/>
              <a:ext cx="6561300" cy="518100"/>
            </a:xfrm>
            <a:prstGeom prst="rect">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a6715654c2_0_769"/>
            <p:cNvSpPr txBox="1"/>
            <p:nvPr/>
          </p:nvSpPr>
          <p:spPr>
            <a:xfrm>
              <a:off x="0" y="1859758"/>
              <a:ext cx="6561300" cy="518100"/>
            </a:xfrm>
            <a:prstGeom prst="rect">
              <a:avLst/>
            </a:prstGeom>
            <a:noFill/>
            <a:ln>
              <a:noFill/>
            </a:ln>
          </p:spPr>
          <p:txBody>
            <a:bodyPr spcFirstLastPara="1" wrap="square" lIns="509225" tIns="145775" rIns="509225"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Identify, record and analyse customer opportunities; manage service orders and maintain a good relationship with customers  </a:t>
              </a:r>
              <a:endParaRPr/>
            </a:p>
          </p:txBody>
        </p:sp>
        <p:sp>
          <p:nvSpPr>
            <p:cNvPr id="241" name="Google Shape;241;ga6715654c2_0_769"/>
            <p:cNvSpPr/>
            <p:nvPr/>
          </p:nvSpPr>
          <p:spPr>
            <a:xfrm>
              <a:off x="328067" y="1756438"/>
              <a:ext cx="4593000" cy="206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a6715654c2_0_769"/>
            <p:cNvSpPr txBox="1"/>
            <p:nvPr/>
          </p:nvSpPr>
          <p:spPr>
            <a:xfrm>
              <a:off x="338154" y="1766525"/>
              <a:ext cx="4572900" cy="186600"/>
            </a:xfrm>
            <a:prstGeom prst="rect">
              <a:avLst/>
            </a:prstGeom>
            <a:noFill/>
            <a:ln>
              <a:noFill/>
            </a:ln>
          </p:spPr>
          <p:txBody>
            <a:bodyPr spcFirstLastPara="1" wrap="square" lIns="173600" tIns="0" rIns="1736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Customer relationship management</a:t>
              </a:r>
              <a:endParaRPr/>
            </a:p>
          </p:txBody>
        </p:sp>
        <p:sp>
          <p:nvSpPr>
            <p:cNvPr id="243" name="Google Shape;243;ga6715654c2_0_769"/>
            <p:cNvSpPr/>
            <p:nvPr/>
          </p:nvSpPr>
          <p:spPr>
            <a:xfrm>
              <a:off x="0" y="2519053"/>
              <a:ext cx="6561300" cy="518100"/>
            </a:xfrm>
            <a:prstGeom prst="rect">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a6715654c2_0_769"/>
            <p:cNvSpPr txBox="1"/>
            <p:nvPr/>
          </p:nvSpPr>
          <p:spPr>
            <a:xfrm>
              <a:off x="0" y="2519053"/>
              <a:ext cx="6561300" cy="518100"/>
            </a:xfrm>
            <a:prstGeom prst="rect">
              <a:avLst/>
            </a:prstGeom>
            <a:noFill/>
            <a:ln>
              <a:noFill/>
            </a:ln>
          </p:spPr>
          <p:txBody>
            <a:bodyPr spcFirstLastPara="1" wrap="square" lIns="509225" tIns="145775" rIns="509225"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Establish and maintain a healthy relations with suppliers supporting the services; ensure the required capacity and monitor performance</a:t>
              </a:r>
              <a:endParaRPr/>
            </a:p>
          </p:txBody>
        </p:sp>
        <p:sp>
          <p:nvSpPr>
            <p:cNvPr id="245" name="Google Shape;245;ga6715654c2_0_769"/>
            <p:cNvSpPr/>
            <p:nvPr/>
          </p:nvSpPr>
          <p:spPr>
            <a:xfrm>
              <a:off x="328067" y="2415733"/>
              <a:ext cx="4593000" cy="206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a6715654c2_0_769"/>
            <p:cNvSpPr txBox="1"/>
            <p:nvPr/>
          </p:nvSpPr>
          <p:spPr>
            <a:xfrm>
              <a:off x="338154" y="2425820"/>
              <a:ext cx="4572900" cy="186600"/>
            </a:xfrm>
            <a:prstGeom prst="rect">
              <a:avLst/>
            </a:prstGeom>
            <a:noFill/>
            <a:ln>
              <a:noFill/>
            </a:ln>
          </p:spPr>
          <p:txBody>
            <a:bodyPr spcFirstLastPara="1" wrap="square" lIns="173600" tIns="0" rIns="1736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b="1">
                  <a:solidFill>
                    <a:schemeClr val="lt1"/>
                  </a:solidFill>
                  <a:latin typeface="Calibri"/>
                  <a:ea typeface="Calibri"/>
                  <a:cs typeface="Calibri"/>
                  <a:sym typeface="Calibri"/>
                </a:rPr>
                <a:t>Supplier &amp; federated members relationship management</a:t>
              </a:r>
              <a:endParaRPr b="1"/>
            </a:p>
          </p:txBody>
        </p:sp>
        <p:sp>
          <p:nvSpPr>
            <p:cNvPr id="247" name="Google Shape;247;ga6715654c2_0_769"/>
            <p:cNvSpPr/>
            <p:nvPr/>
          </p:nvSpPr>
          <p:spPr>
            <a:xfrm>
              <a:off x="0" y="3178348"/>
              <a:ext cx="6561300" cy="374700"/>
            </a:xfrm>
            <a:prstGeom prst="rect">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a6715654c2_0_769"/>
            <p:cNvSpPr txBox="1"/>
            <p:nvPr/>
          </p:nvSpPr>
          <p:spPr>
            <a:xfrm>
              <a:off x="0" y="3178348"/>
              <a:ext cx="6561300" cy="374700"/>
            </a:xfrm>
            <a:prstGeom prst="rect">
              <a:avLst/>
            </a:prstGeom>
            <a:noFill/>
            <a:ln>
              <a:noFill/>
            </a:ln>
          </p:spPr>
          <p:txBody>
            <a:bodyPr spcFirstLastPara="1" wrap="square" lIns="509225" tIns="145775" rIns="509225"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Ensure effective management of budgeting, accounting for services</a:t>
              </a:r>
              <a:endParaRPr/>
            </a:p>
          </p:txBody>
        </p:sp>
        <p:sp>
          <p:nvSpPr>
            <p:cNvPr id="249" name="Google Shape;249;ga6715654c2_0_769"/>
            <p:cNvSpPr/>
            <p:nvPr/>
          </p:nvSpPr>
          <p:spPr>
            <a:xfrm>
              <a:off x="328067" y="3075028"/>
              <a:ext cx="4593000" cy="206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a6715654c2_0_769"/>
            <p:cNvSpPr txBox="1"/>
            <p:nvPr/>
          </p:nvSpPr>
          <p:spPr>
            <a:xfrm>
              <a:off x="338154" y="3085115"/>
              <a:ext cx="4572900" cy="186600"/>
            </a:xfrm>
            <a:prstGeom prst="rect">
              <a:avLst/>
            </a:prstGeom>
            <a:noFill/>
            <a:ln>
              <a:noFill/>
            </a:ln>
          </p:spPr>
          <p:txBody>
            <a:bodyPr spcFirstLastPara="1" wrap="square" lIns="173600" tIns="0" rIns="1736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Budgeting &amp; accounting management</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a6715654c2_0_798"/>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IMS: IT Processes</a:t>
            </a:r>
            <a:endParaRPr/>
          </a:p>
        </p:txBody>
      </p:sp>
      <p:grpSp>
        <p:nvGrpSpPr>
          <p:cNvPr id="256" name="Google Shape;256;ga6715654c2_0_798"/>
          <p:cNvGrpSpPr/>
          <p:nvPr/>
        </p:nvGrpSpPr>
        <p:grpSpPr>
          <a:xfrm>
            <a:off x="1277634" y="1009016"/>
            <a:ext cx="6723300" cy="3611521"/>
            <a:chOff x="0" y="111452"/>
            <a:chExt cx="6723300" cy="3611521"/>
          </a:xfrm>
        </p:grpSpPr>
        <p:sp>
          <p:nvSpPr>
            <p:cNvPr id="257" name="Google Shape;257;ga6715654c2_0_798"/>
            <p:cNvSpPr/>
            <p:nvPr/>
          </p:nvSpPr>
          <p:spPr>
            <a:xfrm>
              <a:off x="0" y="200012"/>
              <a:ext cx="6723300" cy="501000"/>
            </a:xfrm>
            <a:prstGeom prst="rect">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a6715654c2_0_798"/>
            <p:cNvSpPr txBox="1"/>
            <p:nvPr/>
          </p:nvSpPr>
          <p:spPr>
            <a:xfrm>
              <a:off x="0" y="200012"/>
              <a:ext cx="6723300" cy="501000"/>
            </a:xfrm>
            <a:prstGeom prst="rect">
              <a:avLst/>
            </a:prstGeom>
            <a:noFill/>
            <a:ln>
              <a:noFill/>
            </a:ln>
          </p:spPr>
          <p:txBody>
            <a:bodyPr spcFirstLastPara="1" wrap="square" lIns="521800" tIns="124950" rIns="5218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Ensures sufficient capacities to meet agreed service levels and monitor performance requirements for services</a:t>
              </a:r>
              <a:endParaRPr sz="1050" b="1" i="0" u="none" strike="noStrike" cap="none">
                <a:solidFill>
                  <a:schemeClr val="dk1"/>
                </a:solidFill>
                <a:latin typeface="Calibri"/>
                <a:ea typeface="Calibri"/>
                <a:cs typeface="Calibri"/>
                <a:sym typeface="Calibri"/>
              </a:endParaRPr>
            </a:p>
          </p:txBody>
        </p:sp>
        <p:sp>
          <p:nvSpPr>
            <p:cNvPr id="259" name="Google Shape;259;ga6715654c2_0_798"/>
            <p:cNvSpPr/>
            <p:nvPr/>
          </p:nvSpPr>
          <p:spPr>
            <a:xfrm>
              <a:off x="336168" y="111452"/>
              <a:ext cx="4706400" cy="1770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a6715654c2_0_798"/>
            <p:cNvSpPr txBox="1"/>
            <p:nvPr/>
          </p:nvSpPr>
          <p:spPr>
            <a:xfrm>
              <a:off x="344814" y="120098"/>
              <a:ext cx="4689000" cy="159900"/>
            </a:xfrm>
            <a:prstGeom prst="rect">
              <a:avLst/>
            </a:prstGeom>
            <a:noFill/>
            <a:ln>
              <a:noFill/>
            </a:ln>
          </p:spPr>
          <p:txBody>
            <a:bodyPr spcFirstLastPara="1" wrap="square" lIns="177875" tIns="0" rIns="17787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Capacity management</a:t>
              </a:r>
              <a:endParaRPr sz="1400" b="1">
                <a:solidFill>
                  <a:schemeClr val="lt1"/>
                </a:solidFill>
                <a:latin typeface="Calibri"/>
                <a:ea typeface="Calibri"/>
                <a:cs typeface="Calibri"/>
                <a:sym typeface="Calibri"/>
              </a:endParaRPr>
            </a:p>
          </p:txBody>
        </p:sp>
        <p:sp>
          <p:nvSpPr>
            <p:cNvPr id="261" name="Google Shape;261;ga6715654c2_0_798"/>
            <p:cNvSpPr/>
            <p:nvPr/>
          </p:nvSpPr>
          <p:spPr>
            <a:xfrm>
              <a:off x="0" y="821822"/>
              <a:ext cx="6723300" cy="501000"/>
            </a:xfrm>
            <a:prstGeom prst="rect">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a6715654c2_0_798"/>
            <p:cNvSpPr txBox="1"/>
            <p:nvPr/>
          </p:nvSpPr>
          <p:spPr>
            <a:xfrm>
              <a:off x="0" y="821822"/>
              <a:ext cx="6723300" cy="501000"/>
            </a:xfrm>
            <a:prstGeom prst="rect">
              <a:avLst/>
            </a:prstGeom>
            <a:noFill/>
            <a:ln>
              <a:noFill/>
            </a:ln>
          </p:spPr>
          <p:txBody>
            <a:bodyPr spcFirstLastPara="1" wrap="square" lIns="521800" tIns="124950" rIns="5218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Ensure sufficient service availability to meet agreed requirements and adequate service continuity in case of exceptional situations</a:t>
              </a:r>
              <a:endParaRPr/>
            </a:p>
          </p:txBody>
        </p:sp>
        <p:sp>
          <p:nvSpPr>
            <p:cNvPr id="263" name="Google Shape;263;ga6715654c2_0_798"/>
            <p:cNvSpPr/>
            <p:nvPr/>
          </p:nvSpPr>
          <p:spPr>
            <a:xfrm>
              <a:off x="336168" y="733262"/>
              <a:ext cx="4706400" cy="1770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a6715654c2_0_798"/>
            <p:cNvSpPr txBox="1"/>
            <p:nvPr/>
          </p:nvSpPr>
          <p:spPr>
            <a:xfrm>
              <a:off x="344814" y="741908"/>
              <a:ext cx="4689000" cy="159900"/>
            </a:xfrm>
            <a:prstGeom prst="rect">
              <a:avLst/>
            </a:prstGeom>
            <a:noFill/>
            <a:ln>
              <a:noFill/>
            </a:ln>
          </p:spPr>
          <p:txBody>
            <a:bodyPr spcFirstLastPara="1" wrap="square" lIns="177875" tIns="0" rIns="17787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Service availability &amp; continuity management</a:t>
              </a:r>
              <a:endParaRPr/>
            </a:p>
          </p:txBody>
        </p:sp>
        <p:sp>
          <p:nvSpPr>
            <p:cNvPr id="265" name="Google Shape;265;ga6715654c2_0_798"/>
            <p:cNvSpPr/>
            <p:nvPr/>
          </p:nvSpPr>
          <p:spPr>
            <a:xfrm>
              <a:off x="0" y="1443632"/>
              <a:ext cx="6723300" cy="359100"/>
            </a:xfrm>
            <a:prstGeom prst="rect">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a6715654c2_0_798"/>
            <p:cNvSpPr txBox="1"/>
            <p:nvPr/>
          </p:nvSpPr>
          <p:spPr>
            <a:xfrm>
              <a:off x="0" y="1443632"/>
              <a:ext cx="6723300" cy="359100"/>
            </a:xfrm>
            <a:prstGeom prst="rect">
              <a:avLst/>
            </a:prstGeom>
            <a:noFill/>
            <a:ln>
              <a:noFill/>
            </a:ln>
          </p:spPr>
          <p:txBody>
            <a:bodyPr spcFirstLastPara="1" wrap="square" lIns="521800" tIns="124950" rIns="5218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Restore normal / agreed service operation  in case of an incident; respond to user service requests</a:t>
              </a:r>
              <a:endParaRPr/>
            </a:p>
          </p:txBody>
        </p:sp>
        <p:sp>
          <p:nvSpPr>
            <p:cNvPr id="267" name="Google Shape;267;ga6715654c2_0_798"/>
            <p:cNvSpPr/>
            <p:nvPr/>
          </p:nvSpPr>
          <p:spPr>
            <a:xfrm>
              <a:off x="336168" y="1355072"/>
              <a:ext cx="4706400" cy="1770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a6715654c2_0_798"/>
            <p:cNvSpPr txBox="1"/>
            <p:nvPr/>
          </p:nvSpPr>
          <p:spPr>
            <a:xfrm>
              <a:off x="344814" y="1363718"/>
              <a:ext cx="4689000" cy="159900"/>
            </a:xfrm>
            <a:prstGeom prst="rect">
              <a:avLst/>
            </a:prstGeom>
            <a:noFill/>
            <a:ln>
              <a:noFill/>
            </a:ln>
          </p:spPr>
          <p:txBody>
            <a:bodyPr spcFirstLastPara="1" wrap="square" lIns="177875" tIns="0" rIns="17787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Incident &amp; service request management</a:t>
              </a:r>
              <a:endParaRPr/>
            </a:p>
          </p:txBody>
        </p:sp>
        <p:sp>
          <p:nvSpPr>
            <p:cNvPr id="269" name="Google Shape;269;ga6715654c2_0_798"/>
            <p:cNvSpPr/>
            <p:nvPr/>
          </p:nvSpPr>
          <p:spPr>
            <a:xfrm>
              <a:off x="0" y="1923692"/>
              <a:ext cx="6723300" cy="359100"/>
            </a:xfrm>
            <a:prstGeom prst="rect">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a6715654c2_0_798"/>
            <p:cNvSpPr txBox="1"/>
            <p:nvPr/>
          </p:nvSpPr>
          <p:spPr>
            <a:xfrm>
              <a:off x="0" y="1923692"/>
              <a:ext cx="6723300" cy="359100"/>
            </a:xfrm>
            <a:prstGeom prst="rect">
              <a:avLst/>
            </a:prstGeom>
            <a:noFill/>
            <a:ln>
              <a:noFill/>
            </a:ln>
          </p:spPr>
          <p:txBody>
            <a:bodyPr spcFirstLastPara="1" wrap="square" lIns="521800" tIns="124950" rIns="5218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Investigate the root causes of (recurring) incidents in order to avoid future recurrence of incidents</a:t>
              </a:r>
              <a:endParaRPr/>
            </a:p>
          </p:txBody>
        </p:sp>
        <p:sp>
          <p:nvSpPr>
            <p:cNvPr id="271" name="Google Shape;271;ga6715654c2_0_798"/>
            <p:cNvSpPr/>
            <p:nvPr/>
          </p:nvSpPr>
          <p:spPr>
            <a:xfrm>
              <a:off x="336168" y="1835132"/>
              <a:ext cx="4706400" cy="1770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a6715654c2_0_798"/>
            <p:cNvSpPr txBox="1"/>
            <p:nvPr/>
          </p:nvSpPr>
          <p:spPr>
            <a:xfrm>
              <a:off x="344814" y="1843778"/>
              <a:ext cx="4689000" cy="159900"/>
            </a:xfrm>
            <a:prstGeom prst="rect">
              <a:avLst/>
            </a:prstGeom>
            <a:noFill/>
            <a:ln>
              <a:noFill/>
            </a:ln>
          </p:spPr>
          <p:txBody>
            <a:bodyPr spcFirstLastPara="1" wrap="square" lIns="177875" tIns="0" rIns="17787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Problem management</a:t>
              </a:r>
              <a:endParaRPr/>
            </a:p>
          </p:txBody>
        </p:sp>
        <p:sp>
          <p:nvSpPr>
            <p:cNvPr id="273" name="Google Shape;273;ga6715654c2_0_798"/>
            <p:cNvSpPr/>
            <p:nvPr/>
          </p:nvSpPr>
          <p:spPr>
            <a:xfrm>
              <a:off x="0" y="2403753"/>
              <a:ext cx="6723300" cy="359100"/>
            </a:xfrm>
            <a:prstGeom prst="rect">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a6715654c2_0_798"/>
            <p:cNvSpPr txBox="1"/>
            <p:nvPr/>
          </p:nvSpPr>
          <p:spPr>
            <a:xfrm>
              <a:off x="0" y="2403753"/>
              <a:ext cx="6723300" cy="359100"/>
            </a:xfrm>
            <a:prstGeom prst="rect">
              <a:avLst/>
            </a:prstGeom>
            <a:noFill/>
            <a:ln>
              <a:noFill/>
            </a:ln>
          </p:spPr>
          <p:txBody>
            <a:bodyPr spcFirstLastPara="1" wrap="square" lIns="521800" tIns="124950" rIns="5218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Provide and maintain an information about logical model of service components and its configuration</a:t>
              </a:r>
              <a:endParaRPr/>
            </a:p>
          </p:txBody>
        </p:sp>
        <p:sp>
          <p:nvSpPr>
            <p:cNvPr id="275" name="Google Shape;275;ga6715654c2_0_798"/>
            <p:cNvSpPr/>
            <p:nvPr/>
          </p:nvSpPr>
          <p:spPr>
            <a:xfrm>
              <a:off x="336168" y="2315192"/>
              <a:ext cx="4706400" cy="1770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a6715654c2_0_798"/>
            <p:cNvSpPr txBox="1"/>
            <p:nvPr/>
          </p:nvSpPr>
          <p:spPr>
            <a:xfrm>
              <a:off x="344814" y="2323838"/>
              <a:ext cx="4689000" cy="159900"/>
            </a:xfrm>
            <a:prstGeom prst="rect">
              <a:avLst/>
            </a:prstGeom>
            <a:noFill/>
            <a:ln>
              <a:noFill/>
            </a:ln>
          </p:spPr>
          <p:txBody>
            <a:bodyPr spcFirstLastPara="1" wrap="square" lIns="177875" tIns="0" rIns="17787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Configuration management</a:t>
              </a:r>
              <a:endParaRPr/>
            </a:p>
          </p:txBody>
        </p:sp>
        <p:sp>
          <p:nvSpPr>
            <p:cNvPr id="277" name="Google Shape;277;ga6715654c2_0_798"/>
            <p:cNvSpPr/>
            <p:nvPr/>
          </p:nvSpPr>
          <p:spPr>
            <a:xfrm>
              <a:off x="0" y="2883813"/>
              <a:ext cx="6723300" cy="359100"/>
            </a:xfrm>
            <a:prstGeom prst="rect">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a6715654c2_0_798"/>
            <p:cNvSpPr txBox="1"/>
            <p:nvPr/>
          </p:nvSpPr>
          <p:spPr>
            <a:xfrm>
              <a:off x="0" y="2883813"/>
              <a:ext cx="6723300" cy="359100"/>
            </a:xfrm>
            <a:prstGeom prst="rect">
              <a:avLst/>
            </a:prstGeom>
            <a:noFill/>
            <a:ln>
              <a:noFill/>
            </a:ln>
          </p:spPr>
          <p:txBody>
            <a:bodyPr spcFirstLastPara="1" wrap="square" lIns="521800" tIns="124950" rIns="5218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Ensure changes are planned, approved, implemented and reviewed in a controlled manner</a:t>
              </a:r>
              <a:endParaRPr/>
            </a:p>
          </p:txBody>
        </p:sp>
        <p:sp>
          <p:nvSpPr>
            <p:cNvPr id="279" name="Google Shape;279;ga6715654c2_0_798"/>
            <p:cNvSpPr/>
            <p:nvPr/>
          </p:nvSpPr>
          <p:spPr>
            <a:xfrm>
              <a:off x="336168" y="2795253"/>
              <a:ext cx="4706400" cy="1770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a6715654c2_0_798"/>
            <p:cNvSpPr txBox="1"/>
            <p:nvPr/>
          </p:nvSpPr>
          <p:spPr>
            <a:xfrm>
              <a:off x="344814" y="2803899"/>
              <a:ext cx="4689000" cy="159900"/>
            </a:xfrm>
            <a:prstGeom prst="rect">
              <a:avLst/>
            </a:prstGeom>
            <a:noFill/>
            <a:ln>
              <a:noFill/>
            </a:ln>
          </p:spPr>
          <p:txBody>
            <a:bodyPr spcFirstLastPara="1" wrap="square" lIns="177875" tIns="0" rIns="17787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Change management</a:t>
              </a:r>
              <a:endParaRPr/>
            </a:p>
          </p:txBody>
        </p:sp>
        <p:sp>
          <p:nvSpPr>
            <p:cNvPr id="281" name="Google Shape;281;ga6715654c2_0_798"/>
            <p:cNvSpPr/>
            <p:nvPr/>
          </p:nvSpPr>
          <p:spPr>
            <a:xfrm>
              <a:off x="0" y="3363873"/>
              <a:ext cx="6723300" cy="359100"/>
            </a:xfrm>
            <a:prstGeom prst="rect">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a6715654c2_0_798"/>
            <p:cNvSpPr txBox="1"/>
            <p:nvPr/>
          </p:nvSpPr>
          <p:spPr>
            <a:xfrm>
              <a:off x="0" y="3363873"/>
              <a:ext cx="6723300" cy="359100"/>
            </a:xfrm>
            <a:prstGeom prst="rect">
              <a:avLst/>
            </a:prstGeom>
            <a:noFill/>
            <a:ln>
              <a:noFill/>
            </a:ln>
          </p:spPr>
          <p:txBody>
            <a:bodyPr spcFirstLastPara="1" wrap="square" lIns="521800" tIns="124950" rIns="521800" bIns="78225" anchor="t" anchorCtr="0">
              <a:noAutofit/>
            </a:bodyPr>
            <a:lstStyle/>
            <a:p>
              <a:pPr marL="57150" marR="0" lvl="1" indent="-66675" algn="l" rtl="0">
                <a:lnSpc>
                  <a:spcPct val="90000"/>
                </a:lnSpc>
                <a:spcBef>
                  <a:spcPts val="0"/>
                </a:spcBef>
                <a:spcAft>
                  <a:spcPts val="0"/>
                </a:spcAft>
                <a:buClr>
                  <a:schemeClr val="dk1"/>
                </a:buClr>
                <a:buSzPts val="1050"/>
                <a:buFont typeface="Calibri"/>
                <a:buChar char="•"/>
              </a:pPr>
              <a:r>
                <a:rPr lang="fr-FR" sz="1050" b="0" i="0" u="none" strike="noStrike" cap="none">
                  <a:solidFill>
                    <a:schemeClr val="dk1"/>
                  </a:solidFill>
                  <a:latin typeface="Calibri"/>
                  <a:ea typeface="Calibri"/>
                  <a:cs typeface="Calibri"/>
                  <a:sym typeface="Calibri"/>
                </a:rPr>
                <a:t>  Manage releases, so that changes can be tested and deployed to the live environment </a:t>
              </a:r>
              <a:endParaRPr/>
            </a:p>
          </p:txBody>
        </p:sp>
        <p:sp>
          <p:nvSpPr>
            <p:cNvPr id="283" name="Google Shape;283;ga6715654c2_0_798"/>
            <p:cNvSpPr/>
            <p:nvPr/>
          </p:nvSpPr>
          <p:spPr>
            <a:xfrm>
              <a:off x="336168" y="3275313"/>
              <a:ext cx="4706400" cy="1770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a6715654c2_0_798"/>
            <p:cNvSpPr txBox="1"/>
            <p:nvPr/>
          </p:nvSpPr>
          <p:spPr>
            <a:xfrm>
              <a:off x="344814" y="3283959"/>
              <a:ext cx="4689000" cy="159900"/>
            </a:xfrm>
            <a:prstGeom prst="rect">
              <a:avLst/>
            </a:prstGeom>
            <a:noFill/>
            <a:ln>
              <a:noFill/>
            </a:ln>
          </p:spPr>
          <p:txBody>
            <a:bodyPr spcFirstLastPara="1" wrap="square" lIns="177875" tIns="0" rIns="17787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a:solidFill>
                    <a:schemeClr val="lt1"/>
                  </a:solidFill>
                  <a:latin typeface="Calibri"/>
                  <a:ea typeface="Calibri"/>
                  <a:cs typeface="Calibri"/>
                  <a:sym typeface="Calibri"/>
                </a:rPr>
                <a:t>Release &amp; deployment management</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a6715654c2_0_846"/>
          <p:cNvSpPr txBox="1">
            <a:spLocks noGrp="1"/>
          </p:cNvSpPr>
          <p:nvPr>
            <p:ph type="body" idx="1"/>
          </p:nvPr>
        </p:nvSpPr>
        <p:spPr>
          <a:xfrm>
            <a:off x="692563" y="1369219"/>
            <a:ext cx="8007900" cy="31974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800"/>
              <a:buChar char="•"/>
            </a:pPr>
            <a:r>
              <a:rPr lang="fr-FR"/>
              <a:t>It puts in place standard processes, procedures and agreements for managing the infrastructure efficiently and effectively. </a:t>
            </a:r>
            <a:endParaRPr/>
          </a:p>
          <a:p>
            <a:pPr marL="857250" lvl="2" indent="-82550" algn="l" rtl="0">
              <a:lnSpc>
                <a:spcPct val="90000"/>
              </a:lnSpc>
              <a:spcBef>
                <a:spcPts val="375"/>
              </a:spcBef>
              <a:spcAft>
                <a:spcPts val="0"/>
              </a:spcAft>
              <a:buClr>
                <a:schemeClr val="dk1"/>
              </a:buClr>
              <a:buSzPts val="1400"/>
              <a:buNone/>
            </a:pPr>
            <a:endParaRPr/>
          </a:p>
          <a:p>
            <a:pPr marL="171450" lvl="0" indent="-171450" algn="l" rtl="0">
              <a:lnSpc>
                <a:spcPct val="90000"/>
              </a:lnSpc>
              <a:spcBef>
                <a:spcPts val="750"/>
              </a:spcBef>
              <a:spcAft>
                <a:spcPts val="0"/>
              </a:spcAft>
              <a:buClr>
                <a:schemeClr val="dk1"/>
              </a:buClr>
              <a:buSzPts val="1800"/>
              <a:buChar char="•"/>
            </a:pPr>
            <a:r>
              <a:rPr lang="fr-FR"/>
              <a:t>It increased clarity on expectations between EGI partners and also customers. </a:t>
            </a:r>
            <a:endParaRPr/>
          </a:p>
          <a:p>
            <a:pPr marL="857250" lvl="2" indent="-82550" algn="l" rtl="0">
              <a:lnSpc>
                <a:spcPct val="90000"/>
              </a:lnSpc>
              <a:spcBef>
                <a:spcPts val="375"/>
              </a:spcBef>
              <a:spcAft>
                <a:spcPts val="0"/>
              </a:spcAft>
              <a:buClr>
                <a:schemeClr val="dk1"/>
              </a:buClr>
              <a:buSzPts val="1400"/>
              <a:buNone/>
            </a:pPr>
            <a:endParaRPr/>
          </a:p>
          <a:p>
            <a:pPr marL="171450" lvl="0" indent="-171450" algn="l" rtl="0">
              <a:lnSpc>
                <a:spcPct val="90000"/>
              </a:lnSpc>
              <a:spcBef>
                <a:spcPts val="750"/>
              </a:spcBef>
              <a:spcAft>
                <a:spcPts val="0"/>
              </a:spcAft>
              <a:buClr>
                <a:schemeClr val="dk1"/>
              </a:buClr>
              <a:buSzPts val="1800"/>
              <a:buChar char="•"/>
            </a:pPr>
            <a:r>
              <a:rPr lang="fr-FR"/>
              <a:t>It made decision-making clearer between organisations and individual teams.</a:t>
            </a:r>
            <a:endParaRPr/>
          </a:p>
          <a:p>
            <a:pPr marL="857250" lvl="2" indent="-82550" algn="l" rtl="0">
              <a:lnSpc>
                <a:spcPct val="90000"/>
              </a:lnSpc>
              <a:spcBef>
                <a:spcPts val="375"/>
              </a:spcBef>
              <a:spcAft>
                <a:spcPts val="0"/>
              </a:spcAft>
              <a:buClr>
                <a:schemeClr val="dk1"/>
              </a:buClr>
              <a:buSzPts val="1400"/>
              <a:buNone/>
            </a:pPr>
            <a:endParaRPr/>
          </a:p>
          <a:p>
            <a:pPr marL="171450" lvl="0" indent="-171450" algn="l" rtl="0">
              <a:lnSpc>
                <a:spcPct val="90000"/>
              </a:lnSpc>
              <a:spcBef>
                <a:spcPts val="750"/>
              </a:spcBef>
              <a:spcAft>
                <a:spcPts val="0"/>
              </a:spcAft>
              <a:buClr>
                <a:schemeClr val="dk1"/>
              </a:buClr>
              <a:buSzPts val="1800"/>
              <a:buChar char="•"/>
            </a:pPr>
            <a:r>
              <a:rPr lang="fr-FR"/>
              <a:t>Knowledge and experience that can be reused by other e-infrastructures through consultancy, audits, workshops and trainings. </a:t>
            </a:r>
            <a:endParaRPr/>
          </a:p>
        </p:txBody>
      </p:sp>
      <p:sp>
        <p:nvSpPr>
          <p:cNvPr id="290" name="Google Shape;290;ga6715654c2_0_846"/>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IMS: What benefits does it bring?</a:t>
            </a:r>
            <a:endParaRPr/>
          </a:p>
        </p:txBody>
      </p:sp>
      <p:sp>
        <p:nvSpPr>
          <p:cNvPr id="291" name="Google Shape;291;ga6715654c2_0_846"/>
          <p:cNvSpPr txBox="1">
            <a:spLocks noGrp="1"/>
          </p:cNvSpPr>
          <p:nvPr>
            <p:ph type="subTitle" idx="2"/>
          </p:nvPr>
        </p:nvSpPr>
        <p:spPr>
          <a:xfrm>
            <a:off x="2579076" y="628358"/>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a6715654c2_0_831"/>
          <p:cNvSpPr txBox="1">
            <a:spLocks noGrp="1"/>
          </p:cNvSpPr>
          <p:nvPr>
            <p:ph type="body" idx="1"/>
          </p:nvPr>
        </p:nvSpPr>
        <p:spPr>
          <a:xfrm>
            <a:off x="692563" y="1369219"/>
            <a:ext cx="8007900" cy="3197400"/>
          </a:xfrm>
          <a:prstGeom prst="rect">
            <a:avLst/>
          </a:prstGeom>
          <a:noFill/>
          <a:ln>
            <a:noFill/>
          </a:ln>
        </p:spPr>
        <p:txBody>
          <a:bodyPr spcFirstLastPara="1" wrap="square" lIns="91425" tIns="45700" rIns="91425" bIns="45700" anchor="t" anchorCtr="0">
            <a:noAutofit/>
          </a:bodyPr>
          <a:lstStyle/>
          <a:p>
            <a:pPr marL="17145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171450" marR="0" lvl="0" indent="0" algn="l" rtl="0">
              <a:lnSpc>
                <a:spcPct val="90000"/>
              </a:lnSpc>
              <a:spcBef>
                <a:spcPts val="0"/>
              </a:spcBef>
              <a:spcAft>
                <a:spcPts val="0"/>
              </a:spcAft>
              <a:buNone/>
            </a:pPr>
            <a:endParaRPr/>
          </a:p>
          <a:p>
            <a:pPr marL="171450" marR="0" lvl="0" indent="-171450" algn="l" rtl="0">
              <a:lnSpc>
                <a:spcPct val="90000"/>
              </a:lnSpc>
              <a:spcBef>
                <a:spcPts val="0"/>
              </a:spcBef>
              <a:spcAft>
                <a:spcPts val="0"/>
              </a:spcAft>
              <a:buSzPts val="1800"/>
              <a:buChar char="•"/>
            </a:pPr>
            <a:r>
              <a:rPr lang="fr-FR"/>
              <a:t>Management reviews</a:t>
            </a:r>
            <a:endParaRPr/>
          </a:p>
          <a:p>
            <a:pPr marL="171450" marR="0" lvl="0" indent="-171450" algn="l" rtl="0">
              <a:lnSpc>
                <a:spcPct val="90000"/>
              </a:lnSpc>
              <a:spcBef>
                <a:spcPts val="750"/>
              </a:spcBef>
              <a:spcAft>
                <a:spcPts val="0"/>
              </a:spcAft>
              <a:buSzPts val="1800"/>
              <a:buChar char="•"/>
            </a:pPr>
            <a:r>
              <a:rPr lang="fr-FR"/>
              <a:t>Internal audits</a:t>
            </a:r>
            <a:endParaRPr/>
          </a:p>
          <a:p>
            <a:pPr marL="171450" lvl="0" indent="-171450" algn="l" rtl="0">
              <a:lnSpc>
                <a:spcPct val="90000"/>
              </a:lnSpc>
              <a:spcBef>
                <a:spcPts val="750"/>
              </a:spcBef>
              <a:spcAft>
                <a:spcPts val="0"/>
              </a:spcAft>
              <a:buClr>
                <a:schemeClr val="dk1"/>
              </a:buClr>
              <a:buSzPts val="1800"/>
              <a:buChar char="•"/>
            </a:pPr>
            <a:r>
              <a:rPr lang="fr-FR"/>
              <a:t>External audits</a:t>
            </a:r>
            <a:endParaRPr/>
          </a:p>
          <a:p>
            <a:pPr marL="0" lvl="0" indent="0" algn="l" rtl="0">
              <a:lnSpc>
                <a:spcPct val="90000"/>
              </a:lnSpc>
              <a:spcBef>
                <a:spcPts val="750"/>
              </a:spcBef>
              <a:spcAft>
                <a:spcPts val="0"/>
              </a:spcAft>
              <a:buClr>
                <a:schemeClr val="dk1"/>
              </a:buClr>
              <a:buSzPts val="1800"/>
              <a:buNone/>
            </a:pPr>
            <a:endParaRPr/>
          </a:p>
          <a:p>
            <a:pPr marL="0" lvl="0" indent="0" algn="l" rtl="0">
              <a:lnSpc>
                <a:spcPct val="90000"/>
              </a:lnSpc>
              <a:spcBef>
                <a:spcPts val="750"/>
              </a:spcBef>
              <a:spcAft>
                <a:spcPts val="0"/>
              </a:spcAft>
              <a:buClr>
                <a:schemeClr val="dk1"/>
              </a:buClr>
              <a:buSzPts val="1800"/>
              <a:buNone/>
            </a:pPr>
            <a:endParaRPr/>
          </a:p>
        </p:txBody>
      </p:sp>
      <p:sp>
        <p:nvSpPr>
          <p:cNvPr id="297" name="Google Shape;297;ga6715654c2_0_831"/>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1979"/>
              <a:buFont typeface="Open Sans"/>
              <a:buNone/>
            </a:pPr>
            <a:r>
              <a:rPr lang="fr-FR" sz="1979"/>
              <a:t>IMS: Quality Control</a:t>
            </a:r>
            <a:endParaRPr/>
          </a:p>
        </p:txBody>
      </p:sp>
      <p:sp>
        <p:nvSpPr>
          <p:cNvPr id="298" name="Google Shape;298;ga6715654c2_0_831"/>
          <p:cNvSpPr txBox="1">
            <a:spLocks noGrp="1"/>
          </p:cNvSpPr>
          <p:nvPr>
            <p:ph type="subTitle" idx="2"/>
          </p:nvPr>
        </p:nvSpPr>
        <p:spPr>
          <a:xfrm>
            <a:off x="2579076" y="628358"/>
            <a:ext cx="4728900" cy="3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800"/>
              <a:buNone/>
            </a:pPr>
            <a:endParaRPr/>
          </a:p>
        </p:txBody>
      </p:sp>
    </p:spTree>
  </p:cSld>
  <p:clrMapOvr>
    <a:masterClrMapping/>
  </p:clrMapOvr>
</p:sld>
</file>

<file path=ppt/theme/theme1.xml><?xml version="1.0" encoding="utf-8"?>
<a:theme xmlns:a="http://schemas.openxmlformats.org/drawingml/2006/main"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2575</Words>
  <Application>Microsoft Macintosh PowerPoint</Application>
  <PresentationFormat>On-screen Show (16:9)</PresentationFormat>
  <Paragraphs>384</Paragraphs>
  <Slides>37</Slides>
  <Notes>37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37</vt:i4>
      </vt:variant>
    </vt:vector>
  </HeadingPairs>
  <TitlesOfParts>
    <vt:vector size="49" baseType="lpstr">
      <vt:lpstr>Lobster</vt:lpstr>
      <vt:lpstr>Noto Sans Symbols</vt:lpstr>
      <vt:lpstr>Open Sans</vt:lpstr>
      <vt:lpstr>Calibri</vt:lpstr>
      <vt:lpstr>Arial</vt:lpstr>
      <vt:lpstr>Quattrocento Sans</vt:lpstr>
      <vt:lpstr>Courier New</vt:lpstr>
      <vt:lpstr>HOME</vt:lpstr>
      <vt:lpstr>CONTENT</vt:lpstr>
      <vt:lpstr>CONTENT</vt:lpstr>
      <vt:lpstr>CONTENT</vt:lpstr>
      <vt:lpstr>CONTENT</vt:lpstr>
      <vt:lpstr>EGI SMS, SPM process and current service offer</vt:lpstr>
      <vt:lpstr>Outline</vt:lpstr>
      <vt:lpstr>IMS, SMS, SPM?</vt:lpstr>
      <vt:lpstr>Formal IMS definition</vt:lpstr>
      <vt:lpstr>IMS: Core Processes</vt:lpstr>
      <vt:lpstr>IMS: General Processes</vt:lpstr>
      <vt:lpstr>IMS: IT Processes</vt:lpstr>
      <vt:lpstr>IMS: What benefits does it bring?</vt:lpstr>
      <vt:lpstr>IMS: Quality Control</vt:lpstr>
      <vt:lpstr>IMS: ISO Certifications</vt:lpstr>
      <vt:lpstr>Questions/Comments Re. IMS?</vt:lpstr>
      <vt:lpstr>Service Portfolio management SPM</vt:lpstr>
      <vt:lpstr>PowerPoint Presentation</vt:lpstr>
      <vt:lpstr>Service Design and Transition Package</vt:lpstr>
      <vt:lpstr>Visible part of SPM: Service Catalogue</vt:lpstr>
      <vt:lpstr>The “invisible” parts of SPM </vt:lpstr>
      <vt:lpstr>Questions/comments re. SPM?</vt:lpstr>
      <vt:lpstr>EGI Internal Service Portfolio</vt:lpstr>
      <vt:lpstr>Compute services</vt:lpstr>
      <vt:lpstr>EGI Cloud Federation</vt:lpstr>
      <vt:lpstr>The infrastructure</vt:lpstr>
      <vt:lpstr>Cloud Compute</vt:lpstr>
      <vt:lpstr>Cloud Container Compute</vt:lpstr>
      <vt:lpstr>High Throughput Computing</vt:lpstr>
      <vt:lpstr>EGI Compute Services</vt:lpstr>
      <vt:lpstr>Workload Manager</vt:lpstr>
      <vt:lpstr>Data and storage services</vt:lpstr>
      <vt:lpstr>Online storage</vt:lpstr>
      <vt:lpstr>Data Transfer</vt:lpstr>
      <vt:lpstr>DataHub</vt:lpstr>
      <vt:lpstr>The EGI notebooks in a nutshell</vt:lpstr>
      <vt:lpstr>Service modes</vt:lpstr>
      <vt:lpstr>The EGI AAI Check-In architecture</vt:lpstr>
      <vt:lpstr>EGI Operations services</vt:lpstr>
      <vt:lpstr>ARGO – The EGI Monitoring System</vt:lpstr>
      <vt:lpstr>The EGI Accounting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EGI SMS, SPM process and current service offer</dc:title>
  <dc:creator>axel chappuis</dc:creator>
  <cp:lastModifiedBy>Matti Heikkurinen</cp:lastModifiedBy>
  <cp:revision>3</cp:revision>
  <dcterms:created xsi:type="dcterms:W3CDTF">2019-03-22T09:38:44Z</dcterms:created>
  <dcterms:modified xsi:type="dcterms:W3CDTF">2020-11-04T10:26:25Z</dcterms:modified>
</cp:coreProperties>
</file>