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8" r:id="rId4"/>
    <p:sldId id="265" r:id="rId5"/>
    <p:sldId id="263" r:id="rId6"/>
    <p:sldId id="264" r:id="rId7"/>
    <p:sldId id="260" r:id="rId8"/>
    <p:sldId id="257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1" roundtripDataSignature="AMtx7mj/vy/zYgrspoZJfH6S0fIvWqS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365"/>
    <a:srgbClr val="F8FF64"/>
    <a:srgbClr val="1200C4"/>
    <a:srgbClr val="309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81374"/>
  </p:normalViewPr>
  <p:slideViewPr>
    <p:cSldViewPr snapToGrid="0" snapToObjects="1">
      <p:cViewPr>
        <p:scale>
          <a:sx n="114" d="100"/>
          <a:sy n="114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customschemas.google.com/relationships/presentationmetadata" Target="metadata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Present your service</a:t>
            </a:r>
          </a:p>
          <a:p>
            <a:pPr lvl="1"/>
            <a:r>
              <a:rPr lang="en-GB" i="1" dirty="0" smtClean="0"/>
              <a:t>What are you offering?</a:t>
            </a:r>
          </a:p>
          <a:p>
            <a:pPr lvl="1"/>
            <a:r>
              <a:rPr lang="en-GB" i="1" dirty="0" smtClean="0"/>
              <a:t>What can you do with it?</a:t>
            </a:r>
          </a:p>
          <a:p>
            <a:r>
              <a:rPr lang="en-GB" i="1" dirty="0" smtClean="0"/>
              <a:t>What makes the use case interesting</a:t>
            </a:r>
          </a:p>
          <a:p>
            <a:pPr lvl="1"/>
            <a:r>
              <a:rPr lang="en-GB" i="1" dirty="0" smtClean="0"/>
              <a:t>why was the service developed, which gaps you’re filling</a:t>
            </a:r>
          </a:p>
          <a:p>
            <a:pPr lvl="1"/>
            <a:r>
              <a:rPr lang="en-GB" i="1" dirty="0" smtClean="0"/>
              <a:t>Value proposition (potential customers and users)</a:t>
            </a:r>
          </a:p>
          <a:p>
            <a:r>
              <a:rPr lang="en-GB" i="1" dirty="0" smtClean="0"/>
              <a:t>Who developed it and for whom?</a:t>
            </a:r>
          </a:p>
          <a:p>
            <a:r>
              <a:rPr lang="en-GB" i="1" dirty="0" smtClean="0"/>
              <a:t>When is it available?</a:t>
            </a:r>
          </a:p>
          <a:p>
            <a:r>
              <a:rPr lang="en-GB" i="1" dirty="0" smtClean="0"/>
              <a:t>Where is the service used now? Who in the EGI community should be interested in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93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Planned integration with EGI services</a:t>
            </a:r>
          </a:p>
          <a:p>
            <a:pPr lvl="1"/>
            <a:r>
              <a:rPr lang="en-GB" i="1" dirty="0" smtClean="0"/>
              <a:t>AAI, Ordering, SMS, Compute resources, Data mgmt. system</a:t>
            </a:r>
            <a:r>
              <a:rPr lang="en-US" i="1" dirty="0" smtClean="0"/>
              <a:t>, etc.</a:t>
            </a:r>
          </a:p>
          <a:p>
            <a:pPr lvl="1"/>
            <a:endParaRPr lang="en-US" i="1" dirty="0" smtClean="0"/>
          </a:p>
          <a:p>
            <a:pPr marL="101600" indent="0">
              <a:buNone/>
            </a:pPr>
            <a:r>
              <a:rPr lang="en-US" i="1" dirty="0" smtClean="0"/>
              <a:t>Try to identify which EGI services you should/may integrate with your service (e.g. AAI).</a:t>
            </a:r>
          </a:p>
          <a:p>
            <a:pPr marL="101600" indent="0">
              <a:buNone/>
            </a:pPr>
            <a:r>
              <a:rPr lang="en-US" i="1" dirty="0" smtClean="0"/>
              <a:t>Assign a different priority</a:t>
            </a:r>
          </a:p>
          <a:p>
            <a:r>
              <a:rPr lang="en-US" i="1" dirty="0" smtClean="0"/>
              <a:t>High/Medium/Low (e.g. AAI – High priority)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4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Choose one of the following section from the EGI SDTP template (PDF attached to the e-mail)</a:t>
            </a:r>
          </a:p>
          <a:p>
            <a:pPr lvl="1"/>
            <a:r>
              <a:rPr lang="en-US" i="1" dirty="0" smtClean="0"/>
              <a:t>Business case design</a:t>
            </a:r>
          </a:p>
          <a:p>
            <a:pPr lvl="1"/>
            <a:r>
              <a:rPr lang="en-US" i="1" dirty="0" smtClean="0"/>
              <a:t>Service design</a:t>
            </a:r>
          </a:p>
          <a:p>
            <a:pPr lvl="1"/>
            <a:r>
              <a:rPr lang="en-US" i="1" dirty="0" smtClean="0"/>
              <a:t>Service transition plan</a:t>
            </a:r>
          </a:p>
          <a:p>
            <a:r>
              <a:rPr lang="en-US" i="1" dirty="0" err="1" smtClean="0"/>
              <a:t>Summarise</a:t>
            </a:r>
            <a:r>
              <a:rPr lang="en-US" i="1" dirty="0" smtClean="0"/>
              <a:t> in the slides the expected information following the structure of the SDTP section</a:t>
            </a:r>
          </a:p>
          <a:p>
            <a:pPr lvl="1"/>
            <a:r>
              <a:rPr lang="en-US" i="1" dirty="0" smtClean="0"/>
              <a:t>Put any relevant question to be discussed during the workshop</a:t>
            </a:r>
          </a:p>
          <a:p>
            <a:r>
              <a:rPr lang="en-US" i="1" dirty="0" smtClean="0"/>
              <a:t>We suggest to select the section where you think more support is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365eb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365ebf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f365ebf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425809" y="4923184"/>
            <a:ext cx="5725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3/22/19</a:t>
            </a:r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github.com/nuvla" TargetMode="External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tif"/><Relationship Id="rId9" Type="http://schemas.openxmlformats.org/officeDocument/2006/relationships/image" Target="../media/image25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dirty="0" smtClean="0"/>
              <a:t>Nuvla.io</a:t>
            </a:r>
            <a:endParaRPr dirty="0"/>
          </a:p>
        </p:txBody>
      </p:sp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dirty="0"/>
              <a:t>EGI Service Design Workshop</a:t>
            </a: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3862803" cy="72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dirty="0" smtClean="0"/>
              <a:t>Cristóvão Cordeiro, R&amp;D Technical Project Manager @SixSq</a:t>
            </a:r>
          </a:p>
          <a:p>
            <a:pPr marL="0" lvl="0" indent="0">
              <a:spcBef>
                <a:spcPts val="0"/>
              </a:spcBef>
            </a:pPr>
            <a:r>
              <a:rPr lang="en-US" sz="1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https://www.linkedin.com/in/cristovaocordeiro/</a:t>
            </a:r>
            <a:endParaRPr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5113105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1900" smtClean="0"/>
              <a:t>Edge&amp;App</a:t>
            </a:r>
            <a:r>
              <a:rPr lang="en-US" sz="1900" dirty="0" smtClean="0"/>
              <a:t> </a:t>
            </a:r>
            <a:r>
              <a:rPr lang="en-US" sz="1900" dirty="0"/>
              <a:t>management platform as a service</a:t>
            </a:r>
            <a:endParaRPr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1966BE3-3522-FE44-AB85-7527C00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5575761" cy="341632"/>
          </a:xfrm>
        </p:spPr>
        <p:txBody>
          <a:bodyPr/>
          <a:lstStyle/>
          <a:p>
            <a:r>
              <a:rPr lang="en-GB" dirty="0" smtClean="0"/>
              <a:t>Nuvla.io</a:t>
            </a:r>
            <a:endParaRPr lang="en-GB" dirty="0"/>
          </a:p>
        </p:txBody>
      </p:sp>
      <p:sp>
        <p:nvSpPr>
          <p:cNvPr id="2" name="Up Ribbon 1"/>
          <p:cNvSpPr/>
          <p:nvPr/>
        </p:nvSpPr>
        <p:spPr>
          <a:xfrm>
            <a:off x="8154837" y="242455"/>
            <a:ext cx="836763" cy="268322"/>
          </a:xfrm>
          <a:prstGeom prst="ribbon2">
            <a:avLst>
              <a:gd name="adj1" fmla="val 16667"/>
              <a:gd name="adj2" fmla="val 71525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TRL 9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015" y="697148"/>
            <a:ext cx="693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Nuvla.io</a:t>
            </a:r>
            <a:r>
              <a:rPr lang="en-US" b="1" dirty="0" smtClean="0"/>
              <a:t> </a:t>
            </a:r>
            <a:r>
              <a:rPr lang="en-US" dirty="0" smtClean="0"/>
              <a:t>is a </a:t>
            </a:r>
            <a:r>
              <a:rPr lang="en-US" b="1" dirty="0" smtClean="0"/>
              <a:t>technical</a:t>
            </a:r>
            <a:r>
              <a:rPr lang="en-US" dirty="0" smtClean="0"/>
              <a:t> and </a:t>
            </a:r>
            <a:r>
              <a:rPr lang="en-US" b="1" dirty="0" smtClean="0"/>
              <a:t>business</a:t>
            </a:r>
            <a:r>
              <a:rPr lang="en-US" dirty="0" smtClean="0"/>
              <a:t> edge management platform, </a:t>
            </a:r>
            <a:r>
              <a:rPr lang="en-US" b="1" dirty="0" smtClean="0"/>
              <a:t>as a service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7277" y="1047813"/>
            <a:ext cx="8029445" cy="563508"/>
            <a:chOff x="557277" y="1047813"/>
            <a:chExt cx="8029445" cy="5635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77" y="1055247"/>
              <a:ext cx="758758" cy="5486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019" y="1062681"/>
              <a:ext cx="845507" cy="5486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028" y="1055247"/>
              <a:ext cx="632460" cy="5486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153" y="1055247"/>
              <a:ext cx="765810" cy="548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93" y="1055247"/>
              <a:ext cx="928468" cy="5486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784" y="1055247"/>
              <a:ext cx="820986" cy="5486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746" y="1055247"/>
              <a:ext cx="895149" cy="548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218" y="1047813"/>
              <a:ext cx="637504" cy="5486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972445" y="1082011"/>
              <a:ext cx="3145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smtClean="0">
                  <a:solidFill>
                    <a:schemeClr val="bg1">
                      <a:lumMod val="95000"/>
                    </a:schemeClr>
                  </a:solidFill>
                  <a:latin typeface="Britannic Bold" charset="0"/>
                  <a:ea typeface="Britannic Bold" charset="0"/>
                  <a:cs typeface="Britannic Bold" charset="0"/>
                </a:rPr>
                <a:t>NB</a:t>
              </a:r>
              <a:endParaRPr lang="en-US" sz="800" b="1">
                <a:solidFill>
                  <a:schemeClr val="bg1">
                    <a:lumMod val="95000"/>
                  </a:schemeClr>
                </a:solidFill>
                <a:latin typeface="Britannic Bold" charset="0"/>
                <a:ea typeface="Britannic Bold" charset="0"/>
                <a:cs typeface="Britannic Bold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3177" y="4861174"/>
            <a:ext cx="2127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Open source: </a:t>
            </a:r>
            <a:r>
              <a:rPr lang="en-US" sz="900" i="1" dirty="0">
                <a:hlinkClick r:id="rId11"/>
              </a:rPr>
              <a:t>https://github.com/nuvla</a:t>
            </a:r>
            <a:endParaRPr lang="en-US" sz="900" i="1" dirty="0"/>
          </a:p>
        </p:txBody>
      </p:sp>
      <p:pic>
        <p:nvPicPr>
          <p:cNvPr id="2050" name="Picture 2" descr="0+ Free Switzerland &amp; Swiss Vectors - Pixaba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" y="4865964"/>
            <a:ext cx="219456" cy="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xSq (@sixsq) | Twit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3" y="486117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2862072" y="1746504"/>
            <a:ext cx="3419856" cy="0"/>
          </a:xfrm>
          <a:prstGeom prst="line">
            <a:avLst/>
          </a:prstGeom>
          <a:ln w="3175">
            <a:solidFill>
              <a:srgbClr val="C0000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11016" y="1853915"/>
            <a:ext cx="8780584" cy="2862919"/>
            <a:chOff x="211016" y="1991075"/>
            <a:chExt cx="8780584" cy="2862919"/>
          </a:xfrm>
        </p:grpSpPr>
        <p:sp>
          <p:nvSpPr>
            <p:cNvPr id="28" name="Rounded Rectangle 27"/>
            <p:cNvSpPr/>
            <p:nvPr/>
          </p:nvSpPr>
          <p:spPr>
            <a:xfrm>
              <a:off x="211016" y="2293674"/>
              <a:ext cx="2834640" cy="256032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0">
                  <a:schemeClr val="accent1">
                    <a:alpha val="1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App Vendors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94133" y="1991075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dotted" cap="small"/>
                <a:t>m</a:t>
              </a:r>
              <a:r>
                <a:rPr lang="en-US" b="1" u="dotted" cap="small" smtClean="0"/>
                <a:t>ade for</a:t>
              </a:r>
              <a:endParaRPr lang="en-US" b="1" u="dotted" cap="smal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8503" y="2590522"/>
              <a:ext cx="249966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en-US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Monetize your software dev skills, by building apps for others to use</a:t>
              </a:r>
            </a:p>
            <a:p>
              <a:endPara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Build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container apps</a:t>
              </a:r>
              <a:endPara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Drop them in the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Marketplace</a:t>
              </a: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b="1" i="1" dirty="0" smtClean="0">
                  <a:solidFill>
                    <a:srgbClr val="C00000"/>
                  </a:solidFill>
                </a:rPr>
                <a:t>Nuvla.io 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users will deploy them</a:t>
              </a:r>
              <a:endPara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54668" y="2490060"/>
              <a:ext cx="2834640" cy="2105697"/>
            </a:xfrm>
            <a:prstGeom prst="roundRect">
              <a:avLst/>
            </a:prstGeom>
            <a:gradFill>
              <a:gsLst>
                <a:gs pos="0">
                  <a:srgbClr val="C00000">
                    <a:alpha val="29000"/>
                  </a:srgbClr>
                </a:gs>
                <a:gs pos="0">
                  <a:srgbClr val="309BC4">
                    <a:alpha val="16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System Integrators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7253" y="2767166"/>
              <a:ext cx="2729470" cy="142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en-US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 </a:t>
              </a:r>
              <a:r>
                <a:rPr lang="en-US" sz="1100" b="1" i="1" dirty="0" smtClean="0">
                  <a:solidFill>
                    <a:srgbClr val="C00000"/>
                  </a:solidFill>
                </a:rPr>
                <a:t>Nuvla.io</a:t>
              </a:r>
              <a:r>
                <a:rPr lang="en-US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as the gluing agent to put together tailored solutions for your own customers</a:t>
              </a:r>
            </a:p>
            <a:p>
              <a:endParaRPr lang="en-US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Exploit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&amp;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existing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infrastructures</a:t>
              </a: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Onboard software 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the Marketplace</a:t>
              </a: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b="1" i="1" dirty="0" smtClean="0">
                  <a:solidFill>
                    <a:srgbClr val="C00000"/>
                  </a:solidFill>
                </a:rPr>
                <a:t>Nuvla.io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= your system’s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 panel</a:t>
              </a:r>
              <a:endParaRPr lang="en-US" sz="1050" b="1" i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156960" y="2293674"/>
              <a:ext cx="2834640" cy="256032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0">
                  <a:schemeClr val="bg2">
                    <a:lumMod val="60000"/>
                    <a:lumOff val="40000"/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Large </a:t>
              </a:r>
              <a:r>
                <a:rPr lang="en-US" b="1" smtClean="0">
                  <a:solidFill>
                    <a:schemeClr val="accent1">
                      <a:lumMod val="50000"/>
                    </a:schemeClr>
                  </a:solidFill>
                </a:rPr>
                <a:t>Organisations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6124" y="2590522"/>
              <a:ext cx="2496312" cy="125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easier, faster and more secure access to data, without lock-in</a:t>
              </a:r>
            </a:p>
            <a:p>
              <a:endPara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b="1" i="1" dirty="0" smtClean="0">
                  <a:solidFill>
                    <a:srgbClr val="C00000"/>
                  </a:solidFill>
                </a:rPr>
                <a:t>Nuvla.io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catalogues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access</a:t>
              </a:r>
              <a:endPara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Automatic </a:t>
              </a:r>
              <a:r>
                <a:rPr lang="en-US" sz="105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pairing</a:t>
              </a:r>
              <a:r>
                <a:rPr lang="en-US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of data with </a:t>
              </a: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apps</a:t>
              </a:r>
            </a:p>
            <a:p>
              <a:pPr marL="171450" indent="-171450">
                <a:buFont typeface=".LucidaGrandeUI" charset="0"/>
                <a:buChar char="⇢"/>
              </a:pPr>
              <a:r>
                <a:rPr lang="en-US" sz="105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 data from </a:t>
              </a:r>
              <a:r>
                <a:rPr lang="en-US" sz="105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anywhere</a:t>
              </a:r>
              <a:endParaRPr lang="en-US" sz="105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1537" y="4282341"/>
            <a:ext cx="756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Demystify</a:t>
            </a:r>
            <a:r>
              <a:rPr lang="en-US" dirty="0" smtClean="0">
                <a:solidFill>
                  <a:schemeClr val="tx1"/>
                </a:solidFill>
              </a:rPr>
              <a:t> the complexity of </a:t>
            </a:r>
            <a:r>
              <a:rPr lang="en-US" b="1" dirty="0" smtClean="0">
                <a:solidFill>
                  <a:schemeClr val="tx1"/>
                </a:solidFill>
              </a:rPr>
              <a:t>Edge-to-Cloud </a:t>
            </a:r>
            <a:r>
              <a:rPr lang="en-US" b="1" dirty="0" smtClean="0">
                <a:solidFill>
                  <a:schemeClr val="tx1"/>
                </a:solidFill>
              </a:rPr>
              <a:t>Computing</a:t>
            </a:r>
            <a:r>
              <a:rPr lang="en-US" dirty="0" smtClean="0">
                <a:solidFill>
                  <a:schemeClr val="tx1"/>
                </a:solidFill>
              </a:rPr>
              <a:t>, by providing </a:t>
            </a:r>
            <a:r>
              <a:rPr lang="en-US" b="1" dirty="0" smtClean="0">
                <a:solidFill>
                  <a:schemeClr val="tx1"/>
                </a:solidFill>
              </a:rPr>
              <a:t>ready-to-use technologies </a:t>
            </a:r>
            <a:r>
              <a:rPr lang="en-US" dirty="0" smtClean="0">
                <a:solidFill>
                  <a:schemeClr val="tx1"/>
                </a:solidFill>
              </a:rPr>
              <a:t>for streamlining </a:t>
            </a:r>
            <a:r>
              <a:rPr lang="en-US" b="1" dirty="0" smtClean="0">
                <a:solidFill>
                  <a:schemeClr val="tx1"/>
                </a:solidFill>
              </a:rPr>
              <a:t>infrastructure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data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r>
              <a:rPr lang="en-US" dirty="0" smtClean="0">
                <a:solidFill>
                  <a:schemeClr val="tx1"/>
                </a:solidFill>
              </a:rPr>
              <a:t> management </a:t>
            </a:r>
            <a:r>
              <a:rPr lang="en-US" b="1" dirty="0" smtClean="0">
                <a:solidFill>
                  <a:srgbClr val="C00000"/>
                </a:solidFill>
              </a:rPr>
              <a:t>@scale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vla.io Detailed"/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41" y="510778"/>
            <a:ext cx="6147859" cy="43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41966BE3-3522-FE44-AB85-7527C00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5575761" cy="341632"/>
          </a:xfrm>
        </p:spPr>
        <p:txBody>
          <a:bodyPr/>
          <a:lstStyle/>
          <a:p>
            <a:r>
              <a:rPr lang="en-GB" dirty="0" smtClean="0"/>
              <a:t>Nuvla.io: an </a:t>
            </a:r>
            <a:r>
              <a:rPr lang="en-GB" dirty="0" smtClean="0"/>
              <a:t>Edge-to-Cloud </a:t>
            </a:r>
            <a:r>
              <a:rPr lang="en-GB" dirty="0" smtClean="0"/>
              <a:t>Ecosystem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845" y="4611055"/>
            <a:ext cx="536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Deploy </a:t>
            </a:r>
            <a:r>
              <a:rPr lang="en-US" sz="1200" b="1" dirty="0" smtClean="0"/>
              <a:t>AI</a:t>
            </a:r>
            <a:r>
              <a:rPr lang="en-US" sz="1200" dirty="0" smtClean="0"/>
              <a:t>, </a:t>
            </a:r>
            <a:r>
              <a:rPr lang="en-US" sz="1200" b="1" dirty="0" smtClean="0"/>
              <a:t>anywhere</a:t>
            </a:r>
            <a:r>
              <a:rPr lang="en-US" sz="1200" dirty="0" smtClean="0"/>
              <a:t>, </a:t>
            </a:r>
            <a:r>
              <a:rPr lang="en-US" sz="1200" b="1" dirty="0" smtClean="0"/>
              <a:t>anytime</a:t>
            </a:r>
            <a:r>
              <a:rPr lang="en-US" sz="1200" dirty="0" smtClean="0"/>
              <a:t>, without </a:t>
            </a:r>
            <a:r>
              <a:rPr lang="en-US" sz="1200" b="1" dirty="0" smtClean="0"/>
              <a:t>privacy intrusion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45" y="804672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Create value for your </a:t>
            </a:r>
            <a:r>
              <a:rPr lang="en-US" sz="1200" dirty="0" smtClean="0"/>
              <a:t>citizens, with </a:t>
            </a:r>
            <a:r>
              <a:rPr lang="en-US" sz="1200" dirty="0"/>
              <a:t>a </a:t>
            </a:r>
            <a:endParaRPr lang="en-US" sz="1200" dirty="0" smtClean="0"/>
          </a:p>
          <a:p>
            <a:r>
              <a:rPr lang="en-US" sz="1200" b="1" dirty="0" smtClean="0"/>
              <a:t>secure</a:t>
            </a:r>
            <a:r>
              <a:rPr lang="en-US" sz="1200" dirty="0" smtClean="0"/>
              <a:t> and </a:t>
            </a:r>
            <a:r>
              <a:rPr lang="en-US" sz="1200" b="1" dirty="0"/>
              <a:t>data centric</a:t>
            </a:r>
            <a:r>
              <a:rPr lang="en-US" sz="1200" dirty="0"/>
              <a:t> solution</a:t>
            </a:r>
          </a:p>
          <a:p>
            <a:endParaRPr lang="en-US" sz="1200" dirty="0"/>
          </a:p>
        </p:txBody>
      </p:sp>
      <p:sp>
        <p:nvSpPr>
          <p:cNvPr id="24" name="Rectangle 32"/>
          <p:cNvSpPr/>
          <p:nvPr/>
        </p:nvSpPr>
        <p:spPr>
          <a:xfrm>
            <a:off x="194251" y="1451003"/>
            <a:ext cx="2612578" cy="3029557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dash"/>
            <a:round/>
          </a:ln>
          <a:effectLst/>
        </p:spPr>
        <p:txBody>
          <a:bodyPr wrap="square" lIns="71433" tIns="71433" rIns="71433" bIns="71433" numCol="1" anchor="ctr">
            <a:noAutofit/>
          </a:bodyPr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94251" y="145100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Customers</a:t>
            </a:r>
            <a:endParaRPr lang="en-US"/>
          </a:p>
        </p:txBody>
      </p:sp>
      <p:pic>
        <p:nvPicPr>
          <p:cNvPr id="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8" y="1744540"/>
            <a:ext cx="1102244" cy="5442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55" y="1776319"/>
            <a:ext cx="414971" cy="4871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75" y="3850442"/>
            <a:ext cx="794687" cy="5022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20" y="3473520"/>
            <a:ext cx="1244539" cy="21592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5" name="Image" descr="Image"/>
          <p:cNvPicPr>
            <a:picLocks noChangeAspect="1"/>
          </p:cNvPicPr>
          <p:nvPr/>
        </p:nvPicPr>
        <p:blipFill>
          <a:blip r:embed="rId7"/>
          <a:srcRect l="7994" t="11069" r="11467" b="38051"/>
          <a:stretch>
            <a:fillRect/>
          </a:stretch>
        </p:blipFill>
        <p:spPr>
          <a:xfrm>
            <a:off x="1740721" y="3320859"/>
            <a:ext cx="934646" cy="52124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940" y="2477236"/>
            <a:ext cx="663268" cy="6842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9" name="Image" descr="Image"/>
          <p:cNvPicPr>
            <a:picLocks noChangeAspect="1"/>
          </p:cNvPicPr>
          <p:nvPr/>
        </p:nvPicPr>
        <p:blipFill>
          <a:blip r:embed="rId9"/>
          <a:srcRect l="4682" t="15638" r="3824" b="9559"/>
          <a:stretch>
            <a:fillRect/>
          </a:stretch>
        </p:blipFill>
        <p:spPr>
          <a:xfrm>
            <a:off x="364720" y="2635732"/>
            <a:ext cx="1237599" cy="3784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2963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56BD59E-3647-4B2B-86F5-621DD60A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94" y="744751"/>
            <a:ext cx="8754341" cy="1264365"/>
          </a:xfrm>
        </p:spPr>
        <p:txBody>
          <a:bodyPr/>
          <a:lstStyle/>
          <a:p>
            <a:pPr marL="101600" indent="0" algn="ctr">
              <a:buNone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*As a potential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the integration of Nuvla.io and/or NuvlaBox with existing EGI Services is only considered when deemed necessary for a proper integration of the Service Provider with the EGI Ecosystem</a:t>
            </a:r>
          </a:p>
          <a:p>
            <a:pPr marL="11113" indent="0">
              <a:buNone/>
            </a:pPr>
            <a:r>
              <a:rPr lang="en-US" sz="1500" dirty="0" smtClean="0"/>
              <a:t>On a technical basis, the following EGI Services could potentially be integrated with </a:t>
            </a:r>
            <a:r>
              <a:rPr lang="en-US" sz="1500" dirty="0" smtClean="0">
                <a:solidFill>
                  <a:srgbClr val="C00000"/>
                </a:solidFill>
              </a:rPr>
              <a:t>Nuvla.io</a:t>
            </a:r>
            <a:r>
              <a:rPr lang="en-US" sz="1500" dirty="0" smtClean="0"/>
              <a:t>/</a:t>
            </a:r>
            <a:r>
              <a:rPr lang="en-US" sz="1500" dirty="0" smtClean="0">
                <a:solidFill>
                  <a:srgbClr val="C00000"/>
                </a:solidFill>
              </a:rPr>
              <a:t>NuvlaBox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1DFFDA9-2463-4C46-B9AE-1A4D6183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integration plans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72130"/>
              </p:ext>
            </p:extLst>
          </p:nvPr>
        </p:nvGraphicFramePr>
        <p:xfrm>
          <a:off x="165493" y="2109477"/>
          <a:ext cx="8754342" cy="208338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52877"/>
                <a:gridCol w="4817327"/>
                <a:gridCol w="2084138"/>
              </a:tblGrid>
              <a:tr h="3523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EGI Service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anchor="ctr"/>
                </a:tc>
              </a:tr>
              <a:tr h="649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 Compute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If</a:t>
                      </a:r>
                      <a:r>
                        <a:rPr lang="en-US" sz="1200" dirty="0" smtClean="0"/>
                        <a:t> standard</a:t>
                      </a:r>
                      <a:r>
                        <a:rPr lang="en-US" sz="1200" baseline="0" dirty="0" smtClean="0"/>
                        <a:t> IaaS Compute APIs are exposed within this service (i.e. OpenStack, Rackspace...) then the integration will make it possible to deploy CaaS cluster in EGI Federated Cloud Sites, from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Nuvla.io 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</a:tr>
              <a:tr h="5129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Check-in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This</a:t>
                      </a:r>
                      <a:r>
                        <a:rPr lang="en-US" sz="1200" baseline="0" dirty="0" smtClean="0"/>
                        <a:t> integration would give users IdP based access to the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Nuvla.io </a:t>
                      </a:r>
                      <a:r>
                        <a:rPr lang="en-US" sz="1200" baseline="0" dirty="0" smtClean="0"/>
                        <a:t>EGI Service.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anchor="ctr"/>
                </a:tc>
              </a:tr>
              <a:tr h="5687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Applications on Demand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Since</a:t>
                      </a:r>
                      <a:r>
                        <a:rPr lang="en-US" sz="1200" baseline="0" dirty="0" smtClean="0"/>
                        <a:t> both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Nuvla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NuvlaBox</a:t>
                      </a:r>
                      <a:r>
                        <a:rPr lang="en-US" sz="1200" baseline="0" dirty="0" smtClean="0"/>
                        <a:t> are open-source, these can be added as applications to be deployed by EGI users on demand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80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F97F9B2-55DF-4700-A846-A8A5188E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717430" cy="341632"/>
          </a:xfrm>
        </p:spPr>
        <p:txBody>
          <a:bodyPr/>
          <a:lstStyle/>
          <a:p>
            <a:r>
              <a:rPr lang="en-US" dirty="0" smtClean="0"/>
              <a:t>SDTP section</a:t>
            </a:r>
            <a:r>
              <a:rPr lang="en-US"/>
              <a:t>: Business Case Design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9EE73F41-825C-4682-83C8-F85C8247884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579076" y="394185"/>
            <a:ext cx="5895851" cy="416484"/>
          </a:xfrm>
        </p:spPr>
        <p:txBody>
          <a:bodyPr/>
          <a:lstStyle/>
          <a:p>
            <a:r>
              <a:rPr lang="en-US" sz="1600" dirty="0" smtClean="0"/>
              <a:t>*more support needed </a:t>
            </a:r>
            <a:r>
              <a:rPr lang="en-US" sz="1600" smtClean="0"/>
              <a:t>for Service Transition Plan</a:t>
            </a:r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67268" y="810669"/>
            <a:ext cx="867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</a:t>
            </a:r>
            <a:r>
              <a:rPr lang="en-US" sz="1200" dirty="0" smtClean="0"/>
              <a:t> to simplify, this case takes </a:t>
            </a:r>
            <a:r>
              <a:rPr lang="en-US" sz="1200" b="1" dirty="0" smtClean="0">
                <a:solidFill>
                  <a:srgbClr val="C00000"/>
                </a:solidFill>
              </a:rPr>
              <a:t>Nuvla.io </a:t>
            </a:r>
            <a:r>
              <a:rPr lang="en-US" sz="1200" dirty="0" smtClean="0"/>
              <a:t>&amp; </a:t>
            </a:r>
            <a:r>
              <a:rPr lang="en-US" sz="1200" b="1" dirty="0" smtClean="0">
                <a:solidFill>
                  <a:srgbClr val="C00000"/>
                </a:solidFill>
              </a:rPr>
              <a:t>NuvlaBox </a:t>
            </a:r>
            <a:r>
              <a:rPr lang="en-US" sz="1200" dirty="0" smtClean="0"/>
              <a:t>as a single EGI Service. In practice, it is very likely for these technologies to be broken down to specific workflows, to be served as individual services </a:t>
            </a:r>
            <a:r>
              <a:rPr lang="en-US" sz="1200" b="1" dirty="0" smtClean="0">
                <a:solidFill>
                  <a:srgbClr val="92D050"/>
                </a:solidFill>
              </a:rPr>
              <a:t>(?)</a:t>
            </a:r>
            <a:endParaRPr lang="en-US" sz="1200" b="1" dirty="0">
              <a:solidFill>
                <a:srgbClr val="92D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11788"/>
              </p:ext>
            </p:extLst>
          </p:nvPr>
        </p:nvGraphicFramePr>
        <p:xfrm>
          <a:off x="167265" y="1311587"/>
          <a:ext cx="8675652" cy="35503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72686"/>
                <a:gridCol w="2665140"/>
                <a:gridCol w="2168913"/>
                <a:gridCol w="2168913"/>
              </a:tblGrid>
              <a:tr h="249584"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Best case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Average</a:t>
                      </a:r>
                      <a:r>
                        <a:rPr lang="en-US" sz="1000" baseline="0" dirty="0" smtClean="0"/>
                        <a:t> case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Worst case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Demand Assessment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Vendors,</a:t>
                      </a:r>
                      <a:r>
                        <a:rPr lang="en-US" sz="1000" baseline="0" dirty="0" smtClean="0"/>
                        <a:t> systems integrators and researchers looking to exploit existing software and infrastructures, or simply scale case studies without lock-in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Users with edge computing use cases but</a:t>
                      </a:r>
                      <a:r>
                        <a:rPr lang="en-US" sz="1000" baseline="0" dirty="0" smtClean="0"/>
                        <a:t> no know-how on how to distribute and automate application and data management workflows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Users only looking for cloud brokerage.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Assumptions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 user friendliness;</a:t>
                      </a:r>
                      <a:r>
                        <a:rPr lang="en-US" sz="1000" baseline="0" dirty="0" smtClean="0"/>
                        <a:t> lack of </a:t>
                      </a:r>
                      <a:r>
                        <a:rPr lang="en-US" sz="1000" baseline="0" dirty="0" smtClean="0"/>
                        <a:t>Edge-to-Cloud competitors; </a:t>
                      </a:r>
                      <a:r>
                        <a:rPr lang="en-US" sz="1000" baseline="0" dirty="0" smtClean="0"/>
                        <a:t>ease of use; straightforward onboarding </a:t>
                      </a:r>
                      <a:r>
                        <a:rPr lang="en-US" sz="1000" baseline="0" dirty="0" smtClean="0"/>
                        <a:t>policies; simple terms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Increase demand by the</a:t>
                      </a:r>
                      <a:r>
                        <a:rPr lang="en-US" sz="1000" baseline="0" dirty="0" smtClean="0"/>
                        <a:t> community to enter the edge computing space; need to migrate legacy systems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Service</a:t>
                      </a:r>
                      <a:r>
                        <a:rPr lang="en-US" sz="1000" baseline="0" dirty="0" smtClean="0"/>
                        <a:t> provides off-the-shelf app and data management as a </a:t>
                      </a:r>
                      <a:r>
                        <a:rPr lang="en-US" sz="1000" baseline="0" dirty="0" smtClean="0"/>
                        <a:t>whole, plus multi-cloud management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Expected organisational impact on the SP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Additional staff; </a:t>
                      </a:r>
                      <a:r>
                        <a:rPr lang="en-US" sz="1000" dirty="0" smtClean="0"/>
                        <a:t>horizontal </a:t>
                      </a:r>
                      <a:r>
                        <a:rPr lang="en-US" sz="1000" dirty="0" smtClean="0"/>
                        <a:t>scaling of the infrastructures hosting the services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impact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 impact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Expected</a:t>
                      </a:r>
                      <a:r>
                        <a:rPr lang="en-US" sz="1000" b="1" baseline="0" dirty="0" smtClean="0"/>
                        <a:t> cost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CAPEX: human effort</a:t>
                      </a:r>
                      <a:r>
                        <a:rPr lang="en-US" sz="1000" baseline="0" dirty="0" smtClean="0"/>
                        <a:t> from new staff</a:t>
                      </a:r>
                      <a:r>
                        <a:rPr lang="en-US" sz="1000" dirty="0" smtClean="0"/>
                        <a:t>. OPEX: human effort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from </a:t>
                      </a:r>
                      <a:r>
                        <a:rPr lang="en-US" sz="1000" dirty="0" smtClean="0"/>
                        <a:t>support staff, plus additional compute costs to host the service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691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Expected revenue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Direct payment</a:t>
                      </a:r>
                      <a:r>
                        <a:rPr lang="en-US" sz="1000" baseline="0" dirty="0" smtClean="0"/>
                        <a:t> (subscription based)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Direct payment (pay as you go)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Funding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3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Risks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Scalability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 smtClean="0"/>
                        <a:t>Partial </a:t>
                      </a:r>
                      <a:r>
                        <a:rPr lang="en-US" sz="1000" baseline="0" dirty="0" smtClean="0"/>
                        <a:t>competitors are cheaper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None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47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Supplier Evaluation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00" dirty="0" smtClean="0"/>
                        <a:t>N/A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78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Constraint/limiting factors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00" dirty="0" smtClean="0"/>
                        <a:t>Only</a:t>
                      </a:r>
                      <a:r>
                        <a:rPr lang="en-US" sz="1000" baseline="0" dirty="0" smtClean="0"/>
                        <a:t> the risks above</a:t>
                      </a:r>
                      <a:endParaRPr lang="en-US" sz="1000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47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Access Policy</a:t>
                      </a:r>
                      <a:endParaRPr lang="en-US" sz="1000" b="1" dirty="0"/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00" dirty="0" smtClean="0"/>
                        <a:t>Wide access </a:t>
                      </a:r>
                      <a:r>
                        <a:rPr lang="en-US" sz="1000" dirty="0" smtClean="0">
                          <a:solidFill>
                            <a:srgbClr val="92D050"/>
                          </a:solidFill>
                        </a:rPr>
                        <a:t>(maybe</a:t>
                      </a:r>
                      <a:r>
                        <a:rPr lang="en-US" sz="1000" baseline="0" dirty="0" smtClean="0">
                          <a:solidFill>
                            <a:srgbClr val="92D050"/>
                          </a:solidFill>
                        </a:rPr>
                        <a:t> ?)</a:t>
                      </a:r>
                      <a:endParaRPr lang="en-US" sz="1000" dirty="0">
                        <a:solidFill>
                          <a:srgbClr val="92D050"/>
                        </a:solidFill>
                      </a:endParaRPr>
                    </a:p>
                  </a:txBody>
                  <a:tcPr marL="18288" marR="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90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00EDC96-618A-3D41-A398-F40E7BA7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96" y="822810"/>
            <a:ext cx="8754341" cy="3197370"/>
          </a:xfrm>
        </p:spPr>
        <p:txBody>
          <a:bodyPr/>
          <a:lstStyle/>
          <a:p>
            <a:pPr marL="101600" indent="0">
              <a:buNone/>
            </a:pPr>
            <a:r>
              <a:rPr lang="en-GB" i="1" dirty="0"/>
              <a:t>Future </a:t>
            </a:r>
            <a:r>
              <a:rPr lang="en-GB" i="1" dirty="0" smtClean="0"/>
              <a:t>plans:</a:t>
            </a:r>
          </a:p>
          <a:p>
            <a:pPr marL="1035050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Explore service design</a:t>
            </a:r>
          </a:p>
          <a:p>
            <a:pPr marL="1035050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Discuss partners’ interest with potential service integrations</a:t>
            </a:r>
          </a:p>
          <a:p>
            <a:pPr marL="101600" indent="0">
              <a:buNone/>
            </a:pPr>
            <a:r>
              <a:rPr lang="en-GB" i="1" dirty="0" smtClean="0"/>
              <a:t>Issues </a:t>
            </a:r>
            <a:r>
              <a:rPr lang="en-GB" i="1" dirty="0"/>
              <a:t>to discuss/brainstorm </a:t>
            </a:r>
            <a:r>
              <a:rPr lang="en-GB" i="1" dirty="0" smtClean="0"/>
              <a:t>about:</a:t>
            </a:r>
          </a:p>
          <a:p>
            <a:pPr marL="1035050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to design the service? One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uber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platform 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specialized workflows?</a:t>
            </a:r>
          </a:p>
          <a:p>
            <a:pPr marL="1035050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to get started with the Service Transition Plan?</a:t>
            </a:r>
          </a:p>
          <a:p>
            <a:pPr marL="101600" indent="0">
              <a:buNone/>
            </a:pPr>
            <a:r>
              <a:rPr lang="en-GB" i="1" dirty="0" smtClean="0"/>
              <a:t>Lessons </a:t>
            </a:r>
            <a:r>
              <a:rPr lang="en-GB" i="1" dirty="0"/>
              <a:t>learned (related to the initial EGI contact and the service in general</a:t>
            </a:r>
            <a:r>
              <a:rPr lang="en-GB" i="1" dirty="0" smtClean="0"/>
              <a:t>):</a:t>
            </a:r>
          </a:p>
          <a:p>
            <a:pPr marL="1035050"/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marketplace-driven EGI portfolio has the potential to open new doors and expose innovative and trending areas of computing to legacy communities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81A3AA6-1A05-3543-A600-BC4E2594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</a:t>
            </a:r>
          </a:p>
        </p:txBody>
      </p:sp>
    </p:spTree>
    <p:extLst>
      <p:ext uri="{BB962C8B-B14F-4D97-AF65-F5344CB8AC3E}">
        <p14:creationId xmlns:p14="http://schemas.microsoft.com/office/powerpoint/2010/main" val="290229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365ebf88_0_0"/>
          <p:cNvSpPr txBox="1">
            <a:spLocks noGrp="1"/>
          </p:cNvSpPr>
          <p:nvPr>
            <p:ph type="subTitle" idx="1"/>
          </p:nvPr>
        </p:nvSpPr>
        <p:spPr>
          <a:xfrm>
            <a:off x="329919" y="2671984"/>
            <a:ext cx="4543800" cy="48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0" dirty="0" smtClean="0"/>
              <a:t>Nuvla.io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https://</a:t>
            </a:r>
            <a:r>
              <a:rPr lang="en-US" sz="1800" dirty="0" err="1" smtClean="0"/>
              <a:t>nuvla.io</a:t>
            </a:r>
            <a:endParaRPr lang="en-US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92;g7f365ebf88_0_0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EGI Service Design Workshop</a:t>
            </a:r>
            <a:endParaRPr dirty="0"/>
          </a:p>
        </p:txBody>
      </p:sp>
      <p:sp>
        <p:nvSpPr>
          <p:cNvPr id="93" name="Google Shape;93;g7f365ebf88_0_0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sixsq.com</a:t>
            </a:r>
            <a:endParaRPr dirty="0"/>
          </a:p>
        </p:txBody>
      </p:sp>
      <p:sp>
        <p:nvSpPr>
          <p:cNvPr id="94" name="Google Shape;94;g7f365ebf88_0_0"/>
          <p:cNvSpPr txBox="1">
            <a:spLocks noGrp="1"/>
          </p:cNvSpPr>
          <p:nvPr>
            <p:ph type="body" idx="3"/>
          </p:nvPr>
        </p:nvSpPr>
        <p:spPr>
          <a:xfrm>
            <a:off x="354633" y="3353555"/>
            <a:ext cx="2644875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 smtClean="0"/>
              <a:t>Powered by SixSq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862</Words>
  <Application>Microsoft Macintosh PowerPoint</Application>
  <PresentationFormat>On-screen Show (16:9)</PresentationFormat>
  <Paragraphs>129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.LucidaGrandeUI</vt:lpstr>
      <vt:lpstr>Britannic Bold</vt:lpstr>
      <vt:lpstr>Calibri</vt:lpstr>
      <vt:lpstr>Courier New</vt:lpstr>
      <vt:lpstr>Montserrat</vt:lpstr>
      <vt:lpstr>Noto Sans Symbols</vt:lpstr>
      <vt:lpstr>Arial</vt:lpstr>
      <vt:lpstr>HOME</vt:lpstr>
      <vt:lpstr>CONTENT</vt:lpstr>
      <vt:lpstr>EGI Service Design Workshop</vt:lpstr>
      <vt:lpstr>Nuvla.io</vt:lpstr>
      <vt:lpstr>Nuvla.io: an Edge-to-Cloud Ecosystem</vt:lpstr>
      <vt:lpstr>EGI integration plans</vt:lpstr>
      <vt:lpstr>SDTP section: Business Case Design</vt:lpstr>
      <vt:lpstr>Open issues</vt:lpstr>
      <vt:lpstr>EGI Service Design Workshop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chappuis</dc:creator>
  <cp:lastModifiedBy>Cristóvão Cordeiro</cp:lastModifiedBy>
  <cp:revision>51</cp:revision>
  <dcterms:created xsi:type="dcterms:W3CDTF">2019-03-22T09:38:44Z</dcterms:created>
  <dcterms:modified xsi:type="dcterms:W3CDTF">2020-10-30T11:19:51Z</dcterms:modified>
</cp:coreProperties>
</file>