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79" r:id="rId3"/>
    <p:sldId id="405" r:id="rId4"/>
    <p:sldId id="402" r:id="rId5"/>
    <p:sldId id="403" r:id="rId6"/>
    <p:sldId id="404" r:id="rId7"/>
    <p:sldId id="401" r:id="rId8"/>
    <p:sldId id="393" r:id="rId9"/>
    <p:sldId id="276" r:id="rId10"/>
    <p:sldId id="269" r:id="rId11"/>
    <p:sldId id="380" r:id="rId12"/>
    <p:sldId id="381" r:id="rId13"/>
    <p:sldId id="391" r:id="rId14"/>
    <p:sldId id="399" r:id="rId15"/>
    <p:sldId id="400" r:id="rId16"/>
    <p:sldId id="304" r:id="rId17"/>
    <p:sldId id="305" r:id="rId18"/>
  </p:sldIdLst>
  <p:sldSz cx="9144000" cy="6858000" type="screen4x3"/>
  <p:notesSz cx="7099300" cy="10234613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F05B3CF-9142-7145-B19C-B694FB1742F6}">
          <p14:sldIdLst>
            <p14:sldId id="256"/>
            <p14:sldId id="379"/>
            <p14:sldId id="405"/>
            <p14:sldId id="402"/>
            <p14:sldId id="403"/>
            <p14:sldId id="404"/>
            <p14:sldId id="401"/>
            <p14:sldId id="393"/>
            <p14:sldId id="276"/>
            <p14:sldId id="269"/>
            <p14:sldId id="380"/>
            <p14:sldId id="381"/>
            <p14:sldId id="391"/>
            <p14:sldId id="399"/>
            <p14:sldId id="400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3"/>
    <p:restoredTop sz="99802" autoAdjust="0"/>
  </p:normalViewPr>
  <p:slideViewPr>
    <p:cSldViewPr>
      <p:cViewPr varScale="1">
        <p:scale>
          <a:sx n="128" d="100"/>
          <a:sy n="128" d="100"/>
        </p:scale>
        <p:origin x="18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</a:bodyPr>
          <a:lstStyle>
            <a:lvl1pPr>
              <a:defRPr sz="130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Times New Roman" charset="0"/>
              </a:defRPr>
            </a:lvl1pPr>
          </a:lstStyle>
          <a:p>
            <a:pPr>
              <a:defRPr/>
            </a:pPr>
            <a:fld id="{F70A2EED-4EE7-F149-A13E-F7E1BB666BAD}" type="datetime1">
              <a:rPr lang="en-US"/>
              <a:pPr>
                <a:defRPr/>
              </a:pPr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9038" tIns="49520" rIns="99038" bIns="495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 noProof="0"/>
              <a:t>Click to edit Master text styles</a:t>
            </a:r>
          </a:p>
          <a:p>
            <a:pPr lvl="1"/>
            <a:r>
              <a:rPr lang="fr-CH" noProof="0"/>
              <a:t>Second level</a:t>
            </a:r>
          </a:p>
          <a:p>
            <a:pPr lvl="2"/>
            <a:r>
              <a:rPr lang="fr-CH" noProof="0"/>
              <a:t>Third level</a:t>
            </a:r>
          </a:p>
          <a:p>
            <a:pPr lvl="3"/>
            <a:r>
              <a:rPr lang="fr-CH" noProof="0"/>
              <a:t>Fourth level</a:t>
            </a:r>
          </a:p>
          <a:p>
            <a:pPr lvl="4"/>
            <a:r>
              <a:rPr lang="fr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38" tIns="49520" rIns="99038" bIns="49520" numCol="1" anchor="b" anchorCtr="0" compatLnSpc="1">
            <a:prstTxWarp prst="textNoShape">
              <a:avLst/>
            </a:prstTxWarp>
          </a:bodyPr>
          <a:lstStyle>
            <a:lvl1pPr>
              <a:defRPr sz="1300">
                <a:cs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8" tIns="49520" rIns="99038" bIns="4952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Times New Roman" charset="0"/>
              </a:defRPr>
            </a:lvl1pPr>
          </a:lstStyle>
          <a:p>
            <a:pPr>
              <a:defRPr/>
            </a:pPr>
            <a:fld id="{654E1C2F-23B8-964F-A1EB-5762D8C31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22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>
                <a:latin typeface="Calibri" charset="0"/>
                <a:ea typeface="ＭＳ Ｐゴシック" charset="0"/>
                <a:cs typeface="ＭＳ Ｐゴシック" charset="0"/>
              </a:rPr>
              <a:t>Faire l</a:t>
            </a:r>
            <a:r>
              <a:rPr lang="ja-JP" altLang="fr-CH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CH" altLang="ja-JP">
                <a:latin typeface="Calibri" charset="0"/>
                <a:ea typeface="ＭＳ Ｐゴシック" charset="0"/>
                <a:cs typeface="ＭＳ Ｐゴシック" charset="0"/>
              </a:rPr>
              <a:t>appel</a:t>
            </a: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4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thias\Desktop\TestDocA4Hes\Papeterie\_PNG\4_Divers\PapierA4PowerPoint\PP_logoBas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596063"/>
            <a:ext cx="11588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Mathias\Desktop\TestDocA4Hes\Papeterie\_PNG\4_Divers\PapierA4PowerPoint\A4_valais0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0"/>
            <a:ext cx="25574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025E-B854-4542-B1D2-19208F1655ED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034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14E2-D3A2-FE4E-AB84-D113F17DDB87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5221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1371600"/>
            <a:ext cx="1943100" cy="4724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1371600"/>
            <a:ext cx="5676900" cy="4724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2749B-4BBA-B641-B745-9E15BBA71D23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7715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0EB1A-18D5-8B44-AE37-52310E7952BC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6051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EB440-29EB-DE48-B330-94735067151E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7944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2DCB1-D0D5-EE46-9F44-C398B0485604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494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D9523-D481-AC4F-A4E6-B6D0F02404E5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9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A27FA-6C34-6C43-8420-54FA179922A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1943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694D-7F44-F04A-AAC7-A5EB50C3B05E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223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3A8AA-FB40-2D4A-86A3-7C3ACC053E0F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3966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02662-98A7-044E-A861-AE4A96B5C3DB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394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619283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41438"/>
            <a:ext cx="8062912" cy="51831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Times New Roman" charset="0"/>
              </a:defRPr>
            </a:lvl1pPr>
          </a:lstStyle>
          <a:p>
            <a:pPr>
              <a:defRPr/>
            </a:pPr>
            <a:fld id="{BA5A3CDB-6D90-2847-86FB-6460DC40B66D}" type="slidenum">
              <a:rPr lang="fr-CH"/>
              <a:pPr>
                <a:defRPr/>
              </a:pPr>
              <a:t>‹#›</a:t>
            </a:fld>
            <a:endParaRPr lang="fr-CH"/>
          </a:p>
        </p:txBody>
      </p:sp>
      <p:pic>
        <p:nvPicPr>
          <p:cNvPr id="1029" name="Picture 2" descr="C:\Users\Mathias\Desktop\TestDocA4Hes\Papeterie\_PNG\4_Divers\PapierA4PowerPoint\PP_logoBas01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596063"/>
            <a:ext cx="115887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C:\Users\Mathias\Desktop\TestDocA4Hes\Papeterie\_PNG\4_Divers\PapierA4PowerPoint\A4_valais01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0"/>
            <a:ext cx="255746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6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F7DE5-08D8-294D-BA5B-933AD5F3E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6" y="4913784"/>
            <a:ext cx="3227287" cy="1944216"/>
          </a:xfrm>
          <a:prstGeom prst="rect">
            <a:avLst/>
          </a:prstGeom>
        </p:spPr>
      </p:pic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39" y="853728"/>
            <a:ext cx="9144000" cy="17526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chemeClr val="tx1"/>
                </a:solidFill>
              </a:rPr>
              <a:t>AI and ML in Health: Large resource requirements for </a:t>
            </a:r>
            <a:r>
              <a:rPr lang="en-US" sz="3600" dirty="0">
                <a:solidFill>
                  <a:srgbClr val="FF0000"/>
                </a:solidFill>
              </a:rPr>
              <a:t>medical image analysis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2621" y="2607570"/>
            <a:ext cx="7786687" cy="1752600"/>
          </a:xfrm>
        </p:spPr>
        <p:txBody>
          <a:bodyPr/>
          <a:lstStyle/>
          <a:p>
            <a:pPr algn="r" eaLnBrk="1" hangingPunct="1"/>
            <a:r>
              <a:rPr lang="en-US" dirty="0">
                <a:latin typeface="Arial" charset="0"/>
              </a:rPr>
              <a:t>Henning Müller</a:t>
            </a:r>
          </a:p>
          <a:p>
            <a:pPr algn="r" eaLnBrk="1" hangingPunct="1"/>
            <a:r>
              <a:rPr lang="en-US" dirty="0">
                <a:latin typeface="Arial" charset="0"/>
              </a:rPr>
              <a:t>HES-SO</a:t>
            </a:r>
          </a:p>
          <a:p>
            <a:pPr algn="r" eaLnBrk="1" hangingPunct="1"/>
            <a:r>
              <a:rPr lang="en-US" sz="2000" dirty="0">
                <a:latin typeface="Arial" charset="0"/>
              </a:rPr>
              <a:t>EGI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11BCD-B925-5542-9ACA-22CD3CC5E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32" y="2721687"/>
            <a:ext cx="6197600" cy="4136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C3C18-CEE6-4441-863A-03ED3701B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98" y="4192005"/>
            <a:ext cx="2831480" cy="6746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support pipeline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84174" y="2683565"/>
            <a:ext cx="278295" cy="344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751983" y="3454504"/>
            <a:ext cx="278295" cy="344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891130" y="5455582"/>
            <a:ext cx="278295" cy="344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1B4E9B-C78D-C147-92BF-8E959E06D2DB}"/>
              </a:ext>
            </a:extLst>
          </p:cNvPr>
          <p:cNvGrpSpPr/>
          <p:nvPr/>
        </p:nvGrpSpPr>
        <p:grpSpPr>
          <a:xfrm>
            <a:off x="0" y="928688"/>
            <a:ext cx="9144000" cy="5929312"/>
            <a:chOff x="793750" y="928688"/>
            <a:chExt cx="7491413" cy="493236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93750" y="928688"/>
              <a:ext cx="7491413" cy="49323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2F17C3-E01F-F540-9660-2E44401E478B}"/>
                </a:ext>
              </a:extLst>
            </p:cNvPr>
            <p:cNvSpPr txBox="1"/>
            <p:nvPr/>
          </p:nvSpPr>
          <p:spPr>
            <a:xfrm>
              <a:off x="7667769" y="4688955"/>
              <a:ext cx="23596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875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6264944" cy="1143000"/>
          </a:xfrm>
        </p:spPr>
        <p:txBody>
          <a:bodyPr/>
          <a:lstStyle/>
          <a:p>
            <a:r>
              <a:rPr lang="fr-CH" dirty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0728"/>
            <a:ext cx="8497192" cy="5543897"/>
          </a:xfrm>
        </p:spPr>
        <p:txBody>
          <a:bodyPr/>
          <a:lstStyle/>
          <a:p>
            <a:r>
              <a:rPr lang="en-US" dirty="0"/>
              <a:t>Deep learning has been a driving force for improving many applications of image analysis</a:t>
            </a:r>
          </a:p>
          <a:p>
            <a:pPr lvl="1"/>
            <a:r>
              <a:rPr lang="en-US" dirty="0"/>
              <a:t>Networks require </a:t>
            </a:r>
            <a:r>
              <a:rPr lang="en-US" dirty="0">
                <a:solidFill>
                  <a:srgbClr val="FF0000"/>
                </a:solidFill>
              </a:rPr>
              <a:t>large amounts of training data</a:t>
            </a:r>
          </a:p>
          <a:p>
            <a:pPr lvl="2"/>
            <a:r>
              <a:rPr lang="en-US" dirty="0"/>
              <a:t>Otherwise performance is limited</a:t>
            </a:r>
          </a:p>
          <a:p>
            <a:pPr lvl="1"/>
            <a:r>
              <a:rPr lang="en-US" dirty="0"/>
              <a:t>Data diversity is important for generalizability</a:t>
            </a:r>
          </a:p>
          <a:p>
            <a:r>
              <a:rPr lang="en-US" dirty="0"/>
              <a:t>Most medical data sets have strong class </a:t>
            </a:r>
            <a:r>
              <a:rPr lang="en-US" dirty="0">
                <a:solidFill>
                  <a:srgbClr val="FF0000"/>
                </a:solidFill>
              </a:rPr>
              <a:t>imbalances</a:t>
            </a:r>
            <a:r>
              <a:rPr lang="en-US" dirty="0"/>
              <a:t>, which creates classification problems</a:t>
            </a:r>
          </a:p>
          <a:p>
            <a:pPr lvl="1"/>
            <a:r>
              <a:rPr lang="en-US" dirty="0"/>
              <a:t>Rare diseases require data from multiple centers making the organization complex</a:t>
            </a:r>
          </a:p>
          <a:p>
            <a:r>
              <a:rPr lang="en-US" dirty="0"/>
              <a:t>Many resources that include images have become available in the past few years</a:t>
            </a:r>
          </a:p>
          <a:p>
            <a:pPr lvl="1"/>
            <a:r>
              <a:rPr lang="en-US" dirty="0"/>
              <a:t>PubMed Central, TCGA, TCIA, social networks, …</a:t>
            </a:r>
          </a:p>
        </p:txBody>
      </p:sp>
    </p:spTree>
    <p:extLst>
      <p:ext uri="{BB962C8B-B14F-4D97-AF65-F5344CB8AC3E}">
        <p14:creationId xmlns:p14="http://schemas.microsoft.com/office/powerpoint/2010/main" val="1507014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38F7-623E-2B41-B0EE-BFC79E67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our project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16B8D-37EF-7449-A64E-F9901BBD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8281168" cy="5183187"/>
          </a:xfrm>
        </p:spPr>
        <p:txBody>
          <a:bodyPr/>
          <a:lstStyle/>
          <a:p>
            <a:r>
              <a:rPr lang="en-US" dirty="0"/>
              <a:t>Develop </a:t>
            </a:r>
            <a:r>
              <a:rPr lang="en-US" dirty="0">
                <a:solidFill>
                  <a:srgbClr val="FF0000"/>
                </a:solidFill>
              </a:rPr>
              <a:t>training</a:t>
            </a:r>
            <a:r>
              <a:rPr lang="en-US" dirty="0"/>
              <a:t> deep learning models </a:t>
            </a:r>
            <a:r>
              <a:rPr lang="en-US" dirty="0">
                <a:solidFill>
                  <a:srgbClr val="FF0000"/>
                </a:solidFill>
              </a:rPr>
              <a:t>with weak labels</a:t>
            </a:r>
            <a:r>
              <a:rPr lang="en-US" dirty="0"/>
              <a:t>, so not pixel level annotations</a:t>
            </a:r>
          </a:p>
          <a:p>
            <a:pPr lvl="1"/>
            <a:r>
              <a:rPr lang="en-US" dirty="0"/>
              <a:t>And a combination of weak with strong labels</a:t>
            </a:r>
          </a:p>
          <a:p>
            <a:r>
              <a:rPr lang="en-US" dirty="0"/>
              <a:t>Combine semantic knowledge from pathology reports (UNIPD) with image data (</a:t>
            </a:r>
            <a:r>
              <a:rPr lang="en-US" dirty="0">
                <a:solidFill>
                  <a:srgbClr val="FF0000"/>
                </a:solidFill>
              </a:rPr>
              <a:t>multimodality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Development of domain ontologies</a:t>
            </a:r>
          </a:p>
          <a:p>
            <a:pPr lvl="1"/>
            <a:r>
              <a:rPr lang="en-US" dirty="0"/>
              <a:t>Use this to generate weak labels for training</a:t>
            </a:r>
          </a:p>
          <a:p>
            <a:r>
              <a:rPr lang="en-US" dirty="0"/>
              <a:t>Make all this scalable to extremely large scales</a:t>
            </a:r>
          </a:p>
          <a:p>
            <a:r>
              <a:rPr lang="en-US" dirty="0"/>
              <a:t>Use images from the </a:t>
            </a:r>
            <a:r>
              <a:rPr lang="en-US" dirty="0">
                <a:solidFill>
                  <a:srgbClr val="FF0000"/>
                </a:solidFill>
              </a:rPr>
              <a:t>literature</a:t>
            </a:r>
            <a:r>
              <a:rPr lang="en-US" dirty="0"/>
              <a:t> for training</a:t>
            </a:r>
          </a:p>
          <a:p>
            <a:pPr lvl="1"/>
            <a:r>
              <a:rPr lang="en-US" dirty="0"/>
              <a:t>Combined with clinical images</a:t>
            </a:r>
          </a:p>
        </p:txBody>
      </p:sp>
    </p:spTree>
    <p:extLst>
      <p:ext uri="{BB962C8B-B14F-4D97-AF65-F5344CB8AC3E}">
        <p14:creationId xmlns:p14="http://schemas.microsoft.com/office/powerpoint/2010/main" val="271426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7A0BD-3165-4246-8460-D2A9FC35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literature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8A892-40AE-BF40-B27A-44FB1805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43000"/>
            <a:ext cx="8569200" cy="53816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Rare images </a:t>
            </a:r>
            <a:r>
              <a:rPr lang="en-US" dirty="0"/>
              <a:t>(unusual, untypical) are generally used for articles and case descriptions</a:t>
            </a:r>
          </a:p>
          <a:p>
            <a:pPr lvl="1"/>
            <a:r>
              <a:rPr lang="en-US" dirty="0"/>
              <a:t>A few typical cases but mainly extreme cases to share the knowledge on them</a:t>
            </a:r>
          </a:p>
          <a:p>
            <a:pPr lvl="1"/>
            <a:r>
              <a:rPr lang="en-US" dirty="0"/>
              <a:t>Creates critical mass for rare diseases</a:t>
            </a:r>
          </a:p>
          <a:p>
            <a:r>
              <a:rPr lang="en-US" dirty="0"/>
              <a:t>Images are from </a:t>
            </a:r>
            <a:r>
              <a:rPr lang="en-US" dirty="0">
                <a:solidFill>
                  <a:srgbClr val="FF0000"/>
                </a:solidFill>
              </a:rPr>
              <a:t>many laboratories </a:t>
            </a:r>
            <a:r>
              <a:rPr lang="en-US" dirty="0"/>
              <a:t>and thus contain many image variations (staining, scanners)</a:t>
            </a:r>
          </a:p>
          <a:p>
            <a:pPr lvl="1"/>
            <a:r>
              <a:rPr lang="en-US" dirty="0"/>
              <a:t>Increase generalizability of learned models thanks to this diversity</a:t>
            </a:r>
          </a:p>
          <a:p>
            <a:r>
              <a:rPr lang="en-US" dirty="0"/>
              <a:t>Exponentially </a:t>
            </a:r>
            <a:r>
              <a:rPr lang="en-US" dirty="0">
                <a:solidFill>
                  <a:srgbClr val="FF0000"/>
                </a:solidFill>
              </a:rPr>
              <a:t>increasing</a:t>
            </a:r>
            <a:r>
              <a:rPr lang="en-US" dirty="0"/>
              <a:t> content</a:t>
            </a:r>
          </a:p>
          <a:p>
            <a:pPr lvl="1"/>
            <a:r>
              <a:rPr lang="en-US" dirty="0"/>
              <a:t>Allows to improve models continuously based on latest imaging equipment</a:t>
            </a:r>
          </a:p>
        </p:txBody>
      </p:sp>
    </p:spTree>
    <p:extLst>
      <p:ext uri="{BB962C8B-B14F-4D97-AF65-F5344CB8AC3E}">
        <p14:creationId xmlns:p14="http://schemas.microsoft.com/office/powerpoint/2010/main" val="242370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AFE34-5E21-C249-8578-7878B5870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" y="0"/>
            <a:ext cx="6087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1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A203-B202-3143-A169-8AD795EB7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604E9-E3DC-8E4B-88C7-88537FAD1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64554"/>
            <a:ext cx="4395514" cy="3002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2999B-B1E3-584A-9783-92B471D4A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4704"/>
            <a:ext cx="896083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980728"/>
            <a:ext cx="8748712" cy="5543897"/>
          </a:xfrm>
        </p:spPr>
        <p:txBody>
          <a:bodyPr/>
          <a:lstStyle/>
          <a:p>
            <a:r>
              <a:rPr lang="en-US" dirty="0"/>
              <a:t>Current </a:t>
            </a:r>
            <a:r>
              <a:rPr lang="en-US" dirty="0">
                <a:solidFill>
                  <a:srgbClr val="FF0000"/>
                </a:solidFill>
              </a:rPr>
              <a:t>deep learning </a:t>
            </a:r>
            <a:r>
              <a:rPr lang="en-US" dirty="0"/>
              <a:t>techniques have much potential in medical image analysis &amp; classification</a:t>
            </a:r>
          </a:p>
          <a:p>
            <a:pPr lvl="1"/>
            <a:r>
              <a:rPr lang="en-US" dirty="0"/>
              <a:t>Require much training data for good performance</a:t>
            </a:r>
          </a:p>
          <a:p>
            <a:r>
              <a:rPr lang="en-US" dirty="0">
                <a:solidFill>
                  <a:srgbClr val="FF0000"/>
                </a:solidFill>
              </a:rPr>
              <a:t>Manually annotating </a:t>
            </a:r>
            <a:r>
              <a:rPr lang="en-US" dirty="0"/>
              <a:t>images is expensive</a:t>
            </a:r>
          </a:p>
          <a:p>
            <a:pPr lvl="1"/>
            <a:r>
              <a:rPr lang="en-US" dirty="0"/>
              <a:t>Plus specialists are often overloaded and not available</a:t>
            </a:r>
          </a:p>
          <a:p>
            <a:r>
              <a:rPr lang="en-US" dirty="0"/>
              <a:t>Learning from weak or </a:t>
            </a:r>
            <a:r>
              <a:rPr lang="en-US" dirty="0">
                <a:solidFill>
                  <a:srgbClr val="FF0000"/>
                </a:solidFill>
              </a:rPr>
              <a:t>global labels </a:t>
            </a:r>
            <a:r>
              <a:rPr lang="en-US" dirty="0"/>
              <a:t>is possible</a:t>
            </a:r>
          </a:p>
          <a:p>
            <a:r>
              <a:rPr lang="en-US" dirty="0"/>
              <a:t>Strong computing infrastructures are required</a:t>
            </a:r>
          </a:p>
          <a:p>
            <a:pPr lvl="1"/>
            <a:r>
              <a:rPr lang="en-US" dirty="0"/>
              <a:t>With a combination of GPU, CPU and particularly bandwidth</a:t>
            </a:r>
          </a:p>
          <a:p>
            <a:pPr lvl="1"/>
            <a:r>
              <a:rPr lang="en-US" dirty="0"/>
              <a:t>Histopathology will require </a:t>
            </a:r>
            <a:r>
              <a:rPr lang="en-US"/>
              <a:t>central infrastructures!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9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052736"/>
            <a:ext cx="8062912" cy="5471889"/>
          </a:xfrm>
        </p:spPr>
        <p:txBody>
          <a:bodyPr/>
          <a:lstStyle/>
          <a:p>
            <a:r>
              <a:rPr lang="en-US" dirty="0"/>
              <a:t>More information can be found at 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medgift.hevs.ch</a:t>
            </a:r>
            <a:r>
              <a:rPr lang="en-US" dirty="0"/>
              <a:t>/</a:t>
            </a:r>
          </a:p>
          <a:p>
            <a:pPr lvl="1"/>
            <a:r>
              <a:rPr lang="en-US" dirty="0"/>
              <a:t>http://</a:t>
            </a:r>
            <a:r>
              <a:rPr lang="en-US"/>
              <a:t>publications.</a:t>
            </a:r>
            <a:r>
              <a:rPr lang="en-US" dirty="0" err="1"/>
              <a:t>hevs.ch</a:t>
            </a:r>
            <a:r>
              <a:rPr lang="en-US" dirty="0"/>
              <a:t>/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http://</a:t>
            </a:r>
            <a:r>
              <a:rPr lang="en-US" dirty="0" err="1">
                <a:solidFill>
                  <a:srgbClr val="FF0000"/>
                </a:solidFill>
              </a:rPr>
              <a:t>www.examode.eu</a:t>
            </a:r>
            <a:r>
              <a:rPr lang="en-US" dirty="0">
                <a:solidFill>
                  <a:srgbClr val="FF0000"/>
                </a:solidFill>
              </a:rPr>
              <a:t>/</a:t>
            </a:r>
          </a:p>
          <a:p>
            <a:r>
              <a:rPr lang="en-US" dirty="0"/>
              <a:t>Contact: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Henning.mueller@hevs.ch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9"/>
            <a:ext cx="918833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1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A1CA-65EE-6947-96C5-57EBA502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329A0-E0DA-554E-88C6-EE560E21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908720"/>
            <a:ext cx="8062912" cy="5615905"/>
          </a:xfrm>
        </p:spPr>
        <p:txBody>
          <a:bodyPr/>
          <a:lstStyle/>
          <a:p>
            <a:r>
              <a:rPr lang="en-US" dirty="0"/>
              <a:t>Very </a:t>
            </a:r>
            <a:r>
              <a:rPr lang="en-US" dirty="0">
                <a:solidFill>
                  <a:srgbClr val="FF0000"/>
                </a:solidFill>
              </a:rPr>
              <a:t>large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~100,000x100,000 pixels</a:t>
            </a:r>
          </a:p>
          <a:p>
            <a:pPr lvl="2"/>
            <a:r>
              <a:rPr lang="en-US" dirty="0"/>
              <a:t>40x magnification</a:t>
            </a:r>
          </a:p>
          <a:p>
            <a:pPr lvl="1"/>
            <a:r>
              <a:rPr lang="en-US" dirty="0"/>
              <a:t>Up to 10 GB in size</a:t>
            </a:r>
          </a:p>
          <a:p>
            <a:r>
              <a:rPr lang="en-US" dirty="0"/>
              <a:t>Cellular level</a:t>
            </a:r>
          </a:p>
          <a:p>
            <a:pPr lvl="1"/>
            <a:r>
              <a:rPr lang="en-US" dirty="0"/>
              <a:t>Pixel size ~250 nm</a:t>
            </a:r>
          </a:p>
          <a:p>
            <a:r>
              <a:rPr lang="en-US" dirty="0"/>
              <a:t>Large variety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B537A-E7DB-4E4C-9AA2-28CE5400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97" y="0"/>
            <a:ext cx="3139903" cy="2878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8DE16-0750-F14A-A313-EFCA7482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47" y="2878832"/>
            <a:ext cx="3576552" cy="311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622D4-E6DC-B643-8E6A-6A633DFB1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6" y="4833340"/>
            <a:ext cx="4731494" cy="40493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C7FF9C-BA10-E340-BD76-047039A9EDBF}"/>
              </a:ext>
            </a:extLst>
          </p:cNvPr>
          <p:cNvSpPr/>
          <p:nvPr/>
        </p:nvSpPr>
        <p:spPr>
          <a:xfrm>
            <a:off x="7548542" y="1341438"/>
            <a:ext cx="166304" cy="97978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CA7BAA-E278-D441-95F0-3AB68002B569}"/>
              </a:ext>
            </a:extLst>
          </p:cNvPr>
          <p:cNvCxnSpPr>
            <a:cxnSpLocks/>
          </p:cNvCxnSpPr>
          <p:nvPr/>
        </p:nvCxnSpPr>
        <p:spPr>
          <a:xfrm flipH="1">
            <a:off x="5547442" y="1276165"/>
            <a:ext cx="2001100" cy="160266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89C235-691D-AE4A-84C3-03414AAC494B}"/>
              </a:ext>
            </a:extLst>
          </p:cNvPr>
          <p:cNvCxnSpPr>
            <a:cxnSpLocks/>
          </p:cNvCxnSpPr>
          <p:nvPr/>
        </p:nvCxnSpPr>
        <p:spPr>
          <a:xfrm>
            <a:off x="7756786" y="1341438"/>
            <a:ext cx="1387214" cy="153739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02773-F6F3-7444-83D9-241E8F4E16C1}"/>
              </a:ext>
            </a:extLst>
          </p:cNvPr>
          <p:cNvSpPr/>
          <p:nvPr/>
        </p:nvSpPr>
        <p:spPr>
          <a:xfrm>
            <a:off x="5588503" y="3864269"/>
            <a:ext cx="288804" cy="31512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D85156-E4F5-9E4B-A676-B02F2CDB6E97}"/>
              </a:ext>
            </a:extLst>
          </p:cNvPr>
          <p:cNvCxnSpPr>
            <a:cxnSpLocks/>
          </p:cNvCxnSpPr>
          <p:nvPr/>
        </p:nvCxnSpPr>
        <p:spPr>
          <a:xfrm flipH="1">
            <a:off x="820626" y="3864269"/>
            <a:ext cx="4726815" cy="9690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AFD865-1972-7648-905F-741210415613}"/>
              </a:ext>
            </a:extLst>
          </p:cNvPr>
          <p:cNvCxnSpPr>
            <a:cxnSpLocks/>
          </p:cNvCxnSpPr>
          <p:nvPr/>
        </p:nvCxnSpPr>
        <p:spPr>
          <a:xfrm flipH="1">
            <a:off x="5436097" y="3864269"/>
            <a:ext cx="441210" cy="9690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47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7697-8A4C-9541-8C69-DDE924E0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Workflow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099C6-446C-8945-BD79-454FA24E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482"/>
            <a:ext cx="9144000" cy="3165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5FB163-132B-7440-B182-3670AC832BBA}"/>
              </a:ext>
            </a:extLst>
          </p:cNvPr>
          <p:cNvSpPr/>
          <p:nvPr/>
        </p:nvSpPr>
        <p:spPr>
          <a:xfrm>
            <a:off x="1979712" y="1484784"/>
            <a:ext cx="48245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298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1E79-010E-F24D-BB54-CB279BF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Image volumes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56EA-BBC1-FA4A-8563-68FC535CE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143000"/>
            <a:ext cx="8713216" cy="5381625"/>
          </a:xfrm>
        </p:spPr>
        <p:txBody>
          <a:bodyPr/>
          <a:lstStyle/>
          <a:p>
            <a:r>
              <a:rPr lang="en-CH" dirty="0">
                <a:solidFill>
                  <a:srgbClr val="FF0000"/>
                </a:solidFill>
              </a:rPr>
              <a:t>30 GB </a:t>
            </a:r>
            <a:r>
              <a:rPr lang="en-CH" dirty="0"/>
              <a:t>uncompressed per image</a:t>
            </a:r>
          </a:p>
          <a:p>
            <a:r>
              <a:rPr lang="en-CH" dirty="0"/>
              <a:t>4-5 images per biopsy to cover the entire tumor</a:t>
            </a:r>
          </a:p>
          <a:p>
            <a:pPr lvl="1"/>
            <a:r>
              <a:rPr lang="en-CH" dirty="0"/>
              <a:t>=150 GB per patient</a:t>
            </a:r>
          </a:p>
          <a:p>
            <a:r>
              <a:rPr lang="en-GB" dirty="0"/>
              <a:t>B</a:t>
            </a:r>
            <a:r>
              <a:rPr lang="en-CH" dirty="0"/>
              <a:t>reast, </a:t>
            </a:r>
            <a:r>
              <a:rPr lang="en-CH" dirty="0">
                <a:solidFill>
                  <a:srgbClr val="FF0000"/>
                </a:solidFill>
              </a:rPr>
              <a:t>colon</a:t>
            </a:r>
            <a:r>
              <a:rPr lang="en-CH" dirty="0"/>
              <a:t>, </a:t>
            </a:r>
            <a:r>
              <a:rPr lang="en-CH" dirty="0">
                <a:solidFill>
                  <a:srgbClr val="FF0000"/>
                </a:solidFill>
              </a:rPr>
              <a:t>lung</a:t>
            </a:r>
            <a:r>
              <a:rPr lang="en-CH" dirty="0"/>
              <a:t>, </a:t>
            </a:r>
            <a:r>
              <a:rPr lang="en-CH" dirty="0">
                <a:solidFill>
                  <a:srgbClr val="FF0000"/>
                </a:solidFill>
              </a:rPr>
              <a:t>cervix/uterus</a:t>
            </a:r>
            <a:r>
              <a:rPr lang="en-CH" dirty="0"/>
              <a:t>, prostate are part of screening programs</a:t>
            </a:r>
          </a:p>
          <a:p>
            <a:pPr lvl="1"/>
            <a:r>
              <a:rPr lang="en-GB" dirty="0"/>
              <a:t>S</a:t>
            </a:r>
            <a:r>
              <a:rPr lang="en-CH" dirty="0"/>
              <a:t>uspicious cases have a biopsy to detect any cancer early and with precision (relevant for treatment)</a:t>
            </a:r>
          </a:p>
          <a:p>
            <a:r>
              <a:rPr lang="en-CH" dirty="0"/>
              <a:t>Thousands of biopsies in any University hospital</a:t>
            </a:r>
          </a:p>
          <a:p>
            <a:pPr lvl="1"/>
            <a:r>
              <a:rPr lang="en-GB" dirty="0"/>
              <a:t>S</a:t>
            </a:r>
            <a:r>
              <a:rPr lang="en-CH" dirty="0"/>
              <a:t>torage as frozen samples (tissue banks) and as glass slides in freezers</a:t>
            </a:r>
          </a:p>
          <a:p>
            <a:r>
              <a:rPr lang="en-CH" dirty="0"/>
              <a:t>Histopathology is in the process of becoming digital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11161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8C361E9-4E54-2341-949C-6D9580C9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51866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0C73EF-3C7B-EE46-B98E-BB2D5143F371}"/>
              </a:ext>
            </a:extLst>
          </p:cNvPr>
          <p:cNvSpPr/>
          <p:nvPr/>
        </p:nvSpPr>
        <p:spPr>
          <a:xfrm>
            <a:off x="1259632" y="6165304"/>
            <a:ext cx="4824536" cy="36004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A49F3-19A7-564F-821C-86715CA1F7FC}"/>
              </a:ext>
            </a:extLst>
          </p:cNvPr>
          <p:cNvSpPr txBox="1"/>
          <p:nvPr/>
        </p:nvSpPr>
        <p:spPr>
          <a:xfrm>
            <a:off x="4261842" y="1628800"/>
            <a:ext cx="4891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+mj-lt"/>
              </a:rPr>
              <a:t>86’500’000x30’000’000’000</a:t>
            </a:r>
          </a:p>
          <a:p>
            <a:r>
              <a:rPr lang="en-CH" dirty="0">
                <a:latin typeface="+mj-lt"/>
              </a:rPr>
              <a:t>=2’595’000’000’000’000’000 Bytes</a:t>
            </a:r>
          </a:p>
        </p:txBody>
      </p:sp>
    </p:spTree>
    <p:extLst>
      <p:ext uri="{BB962C8B-B14F-4D97-AF65-F5344CB8AC3E}">
        <p14:creationId xmlns:p14="http://schemas.microsoft.com/office/powerpoint/2010/main" val="40494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12B2-A517-3B4E-849B-0D4CB65B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6336605" cy="1143000"/>
          </a:xfrm>
        </p:spPr>
        <p:txBody>
          <a:bodyPr/>
          <a:lstStyle/>
          <a:p>
            <a:r>
              <a:rPr lang="en-CH" dirty="0"/>
              <a:t>Specific computing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4997F-8109-294F-9B1B-87199680C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8497192" cy="5183187"/>
          </a:xfrm>
        </p:spPr>
        <p:txBody>
          <a:bodyPr/>
          <a:lstStyle/>
          <a:p>
            <a:r>
              <a:rPr lang="en-CH" dirty="0"/>
              <a:t>Deep learning generally uses </a:t>
            </a:r>
            <a:r>
              <a:rPr lang="en-CH" dirty="0">
                <a:solidFill>
                  <a:srgbClr val="FF0000"/>
                </a:solidFill>
              </a:rPr>
              <a:t>GPUs</a:t>
            </a:r>
            <a:r>
              <a:rPr lang="en-CH" dirty="0"/>
              <a:t> (detection)</a:t>
            </a:r>
          </a:p>
          <a:p>
            <a:pPr lvl="1"/>
            <a:r>
              <a:rPr lang="en-GB" dirty="0"/>
              <a:t>M</a:t>
            </a:r>
            <a:r>
              <a:rPr lang="en-CH" dirty="0"/>
              <a:t>assively parallel use is non-trivial</a:t>
            </a:r>
          </a:p>
          <a:p>
            <a:pPr lvl="1"/>
            <a:r>
              <a:rPr lang="en-CH" dirty="0"/>
              <a:t>Horovod is used, for example</a:t>
            </a:r>
          </a:p>
          <a:p>
            <a:pPr lvl="1"/>
            <a:r>
              <a:rPr lang="en-CH" dirty="0"/>
              <a:t>Data centers often do not have the fastest GPUs</a:t>
            </a:r>
          </a:p>
          <a:p>
            <a:r>
              <a:rPr lang="en-CH" dirty="0"/>
              <a:t>Many steps require </a:t>
            </a:r>
            <a:r>
              <a:rPr lang="en-CH" dirty="0">
                <a:solidFill>
                  <a:srgbClr val="FF0000"/>
                </a:solidFill>
              </a:rPr>
              <a:t>CPUs</a:t>
            </a:r>
            <a:r>
              <a:rPr lang="en-CH" dirty="0"/>
              <a:t> as well</a:t>
            </a:r>
          </a:p>
          <a:p>
            <a:pPr lvl="1"/>
            <a:r>
              <a:rPr lang="en-GB" dirty="0"/>
              <a:t>T</a:t>
            </a:r>
            <a:r>
              <a:rPr lang="en-CH" dirty="0"/>
              <a:t>ransform image, create </a:t>
            </a:r>
            <a:r>
              <a:rPr lang="en-CH" dirty="0">
                <a:solidFill>
                  <a:srgbClr val="FF0000"/>
                </a:solidFill>
              </a:rPr>
              <a:t>multi-scale</a:t>
            </a:r>
            <a:r>
              <a:rPr lang="en-CH" dirty="0"/>
              <a:t> representation</a:t>
            </a:r>
          </a:p>
          <a:p>
            <a:r>
              <a:rPr lang="en-CH" dirty="0">
                <a:solidFill>
                  <a:srgbClr val="FF0000"/>
                </a:solidFill>
              </a:rPr>
              <a:t>Communicating</a:t>
            </a:r>
            <a:r>
              <a:rPr lang="en-CH" dirty="0"/>
              <a:t> the data is extremely important</a:t>
            </a:r>
          </a:p>
          <a:p>
            <a:pPr lvl="1"/>
            <a:r>
              <a:rPr lang="en-GB" dirty="0"/>
              <a:t>I</a:t>
            </a:r>
            <a:r>
              <a:rPr lang="en-CH" dirty="0"/>
              <a:t>nterconnection between servers and storage is essential</a:t>
            </a:r>
          </a:p>
          <a:p>
            <a:pPr lvl="1"/>
            <a:r>
              <a:rPr lang="en-CH" dirty="0"/>
              <a:t>Data centers have a clear advantage in this</a:t>
            </a:r>
          </a:p>
        </p:txBody>
      </p:sp>
    </p:spTree>
    <p:extLst>
      <p:ext uri="{BB962C8B-B14F-4D97-AF65-F5344CB8AC3E}">
        <p14:creationId xmlns:p14="http://schemas.microsoft.com/office/powerpoint/2010/main" val="2367584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703A-CACF-6945-BB8A-CA45D2DE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341438"/>
            <a:ext cx="8497192" cy="5183187"/>
          </a:xfrm>
        </p:spPr>
        <p:txBody>
          <a:bodyPr/>
          <a:lstStyle/>
          <a:p>
            <a:r>
              <a:rPr lang="en-CH" dirty="0"/>
              <a:t>H2020 </a:t>
            </a:r>
            <a:r>
              <a:rPr lang="en-CH" dirty="0">
                <a:solidFill>
                  <a:srgbClr val="FF0000"/>
                </a:solidFill>
              </a:rPr>
              <a:t>Infrastructure</a:t>
            </a:r>
            <a:r>
              <a:rPr lang="en-CH" dirty="0"/>
              <a:t> project (2017-2020)</a:t>
            </a:r>
          </a:p>
          <a:p>
            <a:pPr lvl="1"/>
            <a:r>
              <a:rPr lang="en-GB" dirty="0"/>
              <a:t>L</a:t>
            </a:r>
            <a:r>
              <a:rPr lang="en-CH" dirty="0"/>
              <a:t>ead by LMU (Leibniz Rechenzentrum)</a:t>
            </a:r>
          </a:p>
          <a:p>
            <a:r>
              <a:rPr lang="en-CH" dirty="0"/>
              <a:t>The objective is to develop </a:t>
            </a:r>
            <a:r>
              <a:rPr lang="en-CH" dirty="0">
                <a:solidFill>
                  <a:srgbClr val="FF0000"/>
                </a:solidFill>
              </a:rPr>
              <a:t>exascale</a:t>
            </a:r>
            <a:r>
              <a:rPr lang="en-CH" dirty="0"/>
              <a:t> tools</a:t>
            </a:r>
          </a:p>
          <a:p>
            <a:pPr lvl="1"/>
            <a:r>
              <a:rPr lang="en-GB" dirty="0"/>
              <a:t>W</a:t>
            </a:r>
            <a:r>
              <a:rPr lang="en-CH" dirty="0"/>
              <a:t>ith several use cases as demonstrators</a:t>
            </a:r>
          </a:p>
          <a:p>
            <a:r>
              <a:rPr lang="en-CH" dirty="0"/>
              <a:t>We run a use case on </a:t>
            </a:r>
            <a:r>
              <a:rPr lang="en-CH" dirty="0">
                <a:solidFill>
                  <a:srgbClr val="FF0000"/>
                </a:solidFill>
              </a:rPr>
              <a:t>medical image analysis</a:t>
            </a:r>
          </a:p>
          <a:p>
            <a:pPr lvl="1"/>
            <a:r>
              <a:rPr lang="en-GB" dirty="0"/>
              <a:t>D</a:t>
            </a:r>
            <a:r>
              <a:rPr lang="en-CH" dirty="0"/>
              <a:t>ecision support in histopathology</a:t>
            </a:r>
          </a:p>
          <a:p>
            <a:pPr lvl="2"/>
            <a:r>
              <a:rPr lang="en-GB" dirty="0"/>
              <a:t>W</a:t>
            </a:r>
            <a:r>
              <a:rPr lang="en-CH" dirty="0"/>
              <a:t>ith a focus on </a:t>
            </a:r>
            <a:r>
              <a:rPr lang="en-CH" dirty="0">
                <a:solidFill>
                  <a:srgbClr val="FF0000"/>
                </a:solidFill>
              </a:rPr>
              <a:t>interpretability</a:t>
            </a:r>
          </a:p>
          <a:p>
            <a:pPr lvl="1"/>
            <a:r>
              <a:rPr lang="en-CH" dirty="0"/>
              <a:t>Compay data (breast cancer, &gt;3TB compressed)</a:t>
            </a:r>
          </a:p>
          <a:p>
            <a:pPr lvl="1"/>
            <a:r>
              <a:rPr lang="en-CH" dirty="0"/>
              <a:t>Shows an increase in performance with more computational power</a:t>
            </a:r>
          </a:p>
          <a:p>
            <a:pPr lvl="1"/>
            <a:r>
              <a:rPr lang="en-CH" dirty="0"/>
              <a:t>Speed measurements in many scenarios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77615-3476-5A4F-BAC5-364EF8AD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16632"/>
            <a:ext cx="392857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9945-E0C9-F344-B951-2D33BD03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ExaMode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64BCB-FBE8-234C-AE8F-A7E52082C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  <a:cs typeface="SimSun" charset="-122"/>
              </a:rPr>
              <a:t>Extreme-scale Analytics via Multimodal Ontology Discovery &amp; Enhancement</a:t>
            </a:r>
          </a:p>
          <a:p>
            <a:pPr lvl="1"/>
            <a:r>
              <a:rPr lang="en-US" altLang="x-none" dirty="0">
                <a:ea typeface="ＭＳ Ｐゴシック" charset="-128"/>
                <a:cs typeface="SimSun" charset="-122"/>
              </a:rPr>
              <a:t>Very </a:t>
            </a:r>
            <a:r>
              <a:rPr lang="en-US" altLang="x-none" dirty="0">
                <a:solidFill>
                  <a:srgbClr val="FF0000"/>
                </a:solidFill>
                <a:ea typeface="ＭＳ Ｐゴシック" charset="-128"/>
                <a:cs typeface="SimSun" charset="-122"/>
              </a:rPr>
              <a:t>large-scale </a:t>
            </a:r>
            <a:r>
              <a:rPr lang="en-US" altLang="x-none" dirty="0">
                <a:ea typeface="ＭＳ Ｐゴシック" charset="-128"/>
                <a:cs typeface="SimSun" charset="-122"/>
              </a:rPr>
              <a:t>data analysis</a:t>
            </a:r>
          </a:p>
          <a:p>
            <a:pPr lvl="1"/>
            <a:r>
              <a:rPr lang="en-US" altLang="x-none" dirty="0">
                <a:solidFill>
                  <a:srgbClr val="FF0000"/>
                </a:solidFill>
                <a:ea typeface="ＭＳ Ｐゴシック" charset="-128"/>
                <a:cs typeface="SimSun" charset="-122"/>
              </a:rPr>
              <a:t>Histopathology</a:t>
            </a:r>
            <a:r>
              <a:rPr lang="en-US" altLang="x-none" dirty="0">
                <a:ea typeface="ＭＳ Ｐゴシック" charset="-128"/>
                <a:cs typeface="SimSun" charset="-122"/>
              </a:rPr>
              <a:t> area that is becoming digital</a:t>
            </a:r>
          </a:p>
          <a:p>
            <a:pPr lvl="2"/>
            <a:r>
              <a:rPr lang="en-US" altLang="x-none" dirty="0">
                <a:ea typeface="ＭＳ Ｐゴシック" charset="-128"/>
                <a:cs typeface="SimSun" charset="-122"/>
              </a:rPr>
              <a:t>Large images, 100,000x100,000 pixels, often several per patient, up to 12 in prostate biopsies</a:t>
            </a:r>
          </a:p>
          <a:p>
            <a:r>
              <a:rPr lang="en-US" dirty="0"/>
              <a:t>EU Horizon 2020: ICT-12-2018-2020</a:t>
            </a:r>
          </a:p>
          <a:p>
            <a:pPr lvl="1"/>
            <a:r>
              <a:rPr lang="en-US" dirty="0"/>
              <a:t>Acceptance rate: 6 of 78 submissions</a:t>
            </a:r>
          </a:p>
          <a:p>
            <a:r>
              <a:rPr lang="en-US" dirty="0"/>
              <a:t>Budget: ~5 Mio Euros</a:t>
            </a:r>
          </a:p>
          <a:p>
            <a:pPr lvl="1"/>
            <a:r>
              <a:rPr lang="en-US" dirty="0"/>
              <a:t>7 partners: academic, commercial and hospital partners, plus a data center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0ADE8-F4CE-0345-9087-252F4691F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78" y="-333154"/>
            <a:ext cx="2942564" cy="17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92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consortium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75973"/>
            <a:ext cx="4860032" cy="3382549"/>
          </a:xfr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551815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71348"/>
      </p:ext>
    </p:extLst>
  </p:cSld>
  <p:clrMapOvr>
    <a:masterClrMapping/>
  </p:clrMapOvr>
</p:sld>
</file>

<file path=ppt/theme/theme1.xml><?xml version="1.0" encoding="utf-8"?>
<a:theme xmlns:a="http://schemas.openxmlformats.org/drawingml/2006/main" name="DegreeCourseBusinessInformationSystems(2)">
  <a:themeElements>
    <a:clrScheme name="FilièreSystèmesIndustriels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99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B8CAFF"/>
      </a:accent5>
      <a:accent6>
        <a:srgbClr val="2D2DB9"/>
      </a:accent6>
      <a:hlink>
        <a:srgbClr val="CCCCFF"/>
      </a:hlink>
      <a:folHlink>
        <a:srgbClr val="B2B2B2"/>
      </a:folHlink>
    </a:clrScheme>
    <a:fontScheme name="FilièreSystèmesIndustriels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lièreSystèmesIndustri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èreSystèmesIndustri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èreSystèmesIndustriels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99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DegreeCourseBusinessInformationSystems(2)</Template>
  <TotalTime>45131</TotalTime>
  <Words>687</Words>
  <Application>Microsoft Macintosh PowerPoint</Application>
  <PresentationFormat>On-screen Show (4:3)</PresentationFormat>
  <Paragraphs>100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DegreeCourseBusinessInformationSystems(2)</vt:lpstr>
      <vt:lpstr>AI and ML in Health: Large resource requirements for medical image analysis</vt:lpstr>
      <vt:lpstr>Histopathology imaging</vt:lpstr>
      <vt:lpstr>Workflow</vt:lpstr>
      <vt:lpstr>Image volumes</vt:lpstr>
      <vt:lpstr>PowerPoint Presentation</vt:lpstr>
      <vt:lpstr>Specific computing requirements</vt:lpstr>
      <vt:lpstr>PowerPoint Presentation</vt:lpstr>
      <vt:lpstr>ExaMode</vt:lpstr>
      <vt:lpstr>Introduction: consortium</vt:lpstr>
      <vt:lpstr>Decision support pipeline</vt:lpstr>
      <vt:lpstr>Motivation</vt:lpstr>
      <vt:lpstr>Objectives of our project part</vt:lpstr>
      <vt:lpstr>Advantages of literature images</vt:lpstr>
      <vt:lpstr>PowerPoint Presentation</vt:lpstr>
      <vt:lpstr>Performance</vt:lpstr>
      <vt:lpstr>Conclusions</vt:lpstr>
      <vt:lpstr>Contact</vt:lpstr>
    </vt:vector>
  </TitlesOfParts>
  <Company>HES-SO Valais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Inst</dc:creator>
  <cp:lastModifiedBy>Müller Henning</cp:lastModifiedBy>
  <cp:revision>346</cp:revision>
  <cp:lastPrinted>2018-09-05T19:24:17Z</cp:lastPrinted>
  <dcterms:created xsi:type="dcterms:W3CDTF">2013-01-16T12:43:37Z</dcterms:created>
  <dcterms:modified xsi:type="dcterms:W3CDTF">2020-11-03T15:46:52Z</dcterms:modified>
</cp:coreProperties>
</file>