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4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10/8/11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222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223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UMD Releases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well did the Technology Provider(s) perform?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10/8/11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Verifying EMI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Median gross verification effort: 20 hours</a:t>
            </a:r>
          </a:p>
          <a:p>
            <a:pPr lvl="1"/>
            <a:r>
              <a:rPr lang="en-GB" dirty="0" smtClean="0"/>
              <a:t>business hours</a:t>
            </a:r>
          </a:p>
          <a:p>
            <a:pPr lvl="1"/>
            <a:r>
              <a:rPr lang="en-GB" dirty="0" smtClean="0"/>
              <a:t>Includes requests to EMI for clarification</a:t>
            </a:r>
          </a:p>
          <a:p>
            <a:r>
              <a:rPr lang="en-GB" dirty="0" smtClean="0"/>
              <a:t>Top 3:</a:t>
            </a:r>
          </a:p>
          <a:p>
            <a:pPr lvl="1"/>
            <a:r>
              <a:rPr lang="en-GB" dirty="0" smtClean="0"/>
              <a:t>L&amp;B (39, and 25), </a:t>
            </a:r>
            <a:r>
              <a:rPr lang="en-GB" dirty="0" err="1" smtClean="0"/>
              <a:t>StoRM</a:t>
            </a:r>
            <a:r>
              <a:rPr lang="en-GB" dirty="0" smtClean="0"/>
              <a:t> (30), MPI (30, 20)</a:t>
            </a:r>
          </a:p>
          <a:p>
            <a:r>
              <a:rPr lang="en-GB" dirty="0" smtClean="0"/>
              <a:t>Bottom 6:</a:t>
            </a:r>
          </a:p>
          <a:p>
            <a:pPr lvl="1"/>
            <a:r>
              <a:rPr lang="en-GB" dirty="0" err="1" smtClean="0"/>
              <a:t>Apel</a:t>
            </a:r>
            <a:r>
              <a:rPr lang="en-GB" dirty="0" smtClean="0"/>
              <a:t>, ARC CE, ARC Infosys, PX, UNICORE *</a:t>
            </a:r>
          </a:p>
          <a:p>
            <a:pPr lvl="1"/>
            <a:r>
              <a:rPr lang="en-GB" dirty="0" smtClean="0"/>
              <a:t>All 16 h</a:t>
            </a:r>
          </a:p>
        </p:txBody>
      </p:sp>
    </p:spTree>
    <p:extLst>
      <p:ext uri="{BB962C8B-B14F-4D97-AF65-F5344CB8AC3E}">
        <p14:creationId xmlns:p14="http://schemas.microsoft.com/office/powerpoint/2010/main" val="307900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Rejected EMI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075612" cy="4525963"/>
          </a:xfrm>
        </p:spPr>
        <p:txBody>
          <a:bodyPr/>
          <a:lstStyle/>
          <a:p>
            <a:r>
              <a:rPr lang="en-GB" sz="2000" dirty="0" smtClean="0"/>
              <a:t>MPI 1.0.0</a:t>
            </a:r>
          </a:p>
          <a:p>
            <a:pPr lvl="1"/>
            <a:r>
              <a:rPr lang="en-GB" sz="1800" dirty="0" smtClean="0"/>
              <a:t>Expected files in wrong directories</a:t>
            </a:r>
          </a:p>
          <a:p>
            <a:r>
              <a:rPr lang="en-GB" sz="2000" dirty="0" smtClean="0"/>
              <a:t>LFC/Oracle 1.8.1</a:t>
            </a:r>
          </a:p>
          <a:p>
            <a:pPr lvl="1"/>
            <a:r>
              <a:rPr lang="en-GB" sz="1800" dirty="0" smtClean="0"/>
              <a:t>Oracle requirements, and configuration for Oracle not described in documentation</a:t>
            </a:r>
          </a:p>
          <a:p>
            <a:pPr lvl="1"/>
            <a:r>
              <a:rPr lang="en-GB" sz="1800" dirty="0" smtClean="0"/>
              <a:t>Working Oracle clients only available in private repositories</a:t>
            </a:r>
          </a:p>
          <a:p>
            <a:pPr lvl="1"/>
            <a:r>
              <a:rPr lang="en-GB" sz="1800" dirty="0" smtClean="0"/>
              <a:t>Hard dependency on Oracle 10.1</a:t>
            </a:r>
          </a:p>
          <a:p>
            <a:r>
              <a:rPr lang="en-GB" sz="2000" dirty="0" smtClean="0"/>
              <a:t>WMS 3.3.0</a:t>
            </a:r>
          </a:p>
          <a:p>
            <a:pPr lvl="1"/>
            <a:r>
              <a:rPr lang="en-GB" sz="1600" dirty="0" smtClean="0"/>
              <a:t>Issue with certificates signed by EMI VOMS</a:t>
            </a:r>
          </a:p>
          <a:p>
            <a:pPr lvl="1"/>
            <a:r>
              <a:rPr lang="en-GB" sz="1600" dirty="0" smtClean="0"/>
              <a:t>Workaround requires VOMS server certificates in the UMD repository</a:t>
            </a:r>
          </a:p>
          <a:p>
            <a:pPr lvl="1"/>
            <a:r>
              <a:rPr lang="en-GB" sz="1600" dirty="0" smtClean="0"/>
              <a:t>Documentation</a:t>
            </a:r>
          </a:p>
          <a:p>
            <a:r>
              <a:rPr lang="en-GB" sz="2000" dirty="0" smtClean="0"/>
              <a:t>WMS 3.3.2</a:t>
            </a:r>
          </a:p>
          <a:p>
            <a:pPr lvl="1"/>
            <a:r>
              <a:rPr lang="en-GB" sz="1800" dirty="0" smtClean="0"/>
              <a:t>Includes </a:t>
            </a:r>
            <a:r>
              <a:rPr lang="en-GB" sz="1800" dirty="0" err="1" smtClean="0"/>
              <a:t>Gridsite</a:t>
            </a:r>
            <a:r>
              <a:rPr lang="en-GB" sz="1800" dirty="0" smtClean="0"/>
              <a:t> 1.7.15</a:t>
            </a:r>
          </a:p>
          <a:p>
            <a:pPr lvl="1"/>
            <a:r>
              <a:rPr lang="en-GB" sz="1800" dirty="0" smtClean="0"/>
              <a:t>Authorisation failure when using a VOMS proxy retrieved from a </a:t>
            </a:r>
            <a:r>
              <a:rPr lang="en-GB" sz="1800" dirty="0" err="1" smtClean="0"/>
              <a:t>MyProxy</a:t>
            </a:r>
            <a:r>
              <a:rPr lang="en-GB" sz="1800" dirty="0" smtClean="0"/>
              <a:t> server.</a:t>
            </a:r>
          </a:p>
          <a:p>
            <a:pPr lvl="1"/>
            <a:r>
              <a:rPr lang="en-GB" sz="1800" dirty="0" smtClean="0"/>
              <a:t>Documentation</a:t>
            </a:r>
            <a:endParaRPr lang="en-GB" sz="1800" dirty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1539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Products stuck in Verification 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VOMS for Oracle 2.2.0</a:t>
            </a:r>
          </a:p>
          <a:p>
            <a:pPr lvl="1"/>
            <a:r>
              <a:rPr lang="en-GB" sz="2000" dirty="0" smtClean="0">
                <a:hlinkClick r:id="rId2"/>
              </a:rPr>
              <a:t>https://rt.egi.eu/rt/Ticket/Display.html?id=2220</a:t>
            </a:r>
            <a:r>
              <a:rPr lang="en-GB" sz="2000" dirty="0" smtClean="0"/>
              <a:t>  </a:t>
            </a:r>
          </a:p>
          <a:p>
            <a:pPr lvl="1"/>
            <a:r>
              <a:rPr lang="en-GB" sz="2000" dirty="0" smtClean="0"/>
              <a:t>28 June: Verification started</a:t>
            </a:r>
          </a:p>
          <a:p>
            <a:pPr lvl="1"/>
            <a:r>
              <a:rPr lang="en-GB" sz="2000" dirty="0" smtClean="0"/>
              <a:t>28 June: Oracle configuration </a:t>
            </a:r>
            <a:r>
              <a:rPr lang="en-GB" sz="2000" dirty="0"/>
              <a:t>issue found (GGUS #</a:t>
            </a:r>
            <a:r>
              <a:rPr lang="en-GB" sz="2000" dirty="0" smtClean="0"/>
              <a:t>71765)</a:t>
            </a:r>
          </a:p>
          <a:p>
            <a:pPr lvl="1"/>
            <a:r>
              <a:rPr lang="en-GB" sz="2000" dirty="0" smtClean="0"/>
              <a:t>30 June: Oracle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issue seem identical to LFC/Oracle issue</a:t>
            </a:r>
          </a:p>
        </p:txBody>
      </p:sp>
    </p:spTree>
    <p:extLst>
      <p:ext uri="{BB962C8B-B14F-4D97-AF65-F5344CB8AC3E}">
        <p14:creationId xmlns:p14="http://schemas.microsoft.com/office/powerpoint/2010/main" val="175686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Products stuck in Verification </a:t>
            </a:r>
            <a:r>
              <a:rPr lang="en-GB" sz="3600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dCache</a:t>
            </a:r>
            <a:r>
              <a:rPr lang="en-GB" sz="2400" dirty="0" smtClean="0"/>
              <a:t> 1.9.12</a:t>
            </a:r>
          </a:p>
          <a:p>
            <a:pPr lvl="1"/>
            <a:r>
              <a:rPr lang="en-GB" sz="2000" dirty="0">
                <a:hlinkClick r:id="rId2"/>
              </a:rPr>
              <a:t>https://rt.egi.eu/rt/Ticket/Display.html?id=</a:t>
            </a:r>
            <a:r>
              <a:rPr lang="en-GB" sz="2000" dirty="0" smtClean="0">
                <a:hlinkClick r:id="rId2"/>
              </a:rPr>
              <a:t>2238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14 July: Verification started</a:t>
            </a:r>
          </a:p>
          <a:p>
            <a:pPr lvl="1"/>
            <a:r>
              <a:rPr lang="en-GB" sz="2000" dirty="0" smtClean="0"/>
              <a:t>18 July: </a:t>
            </a:r>
            <a:r>
              <a:rPr lang="en-GB" sz="2000" dirty="0"/>
              <a:t>Documentation issue (GGUS #</a:t>
            </a:r>
            <a:r>
              <a:rPr lang="en-GB" sz="2000" dirty="0" smtClean="0"/>
              <a:t>72686)</a:t>
            </a:r>
          </a:p>
          <a:p>
            <a:pPr lvl="1"/>
            <a:r>
              <a:rPr lang="en-GB" sz="2000" dirty="0" smtClean="0"/>
              <a:t>21 July: Information </a:t>
            </a:r>
            <a:r>
              <a:rPr lang="en-GB" sz="2000" dirty="0"/>
              <a:t>provider issue (GGUS </a:t>
            </a:r>
            <a:r>
              <a:rPr lang="en-GB" sz="2000" dirty="0" smtClean="0"/>
              <a:t>#72839)</a:t>
            </a:r>
          </a:p>
          <a:p>
            <a:pPr lvl="1"/>
            <a:r>
              <a:rPr lang="en-GB" sz="2000" dirty="0"/>
              <a:t>29 July: </a:t>
            </a:r>
            <a:r>
              <a:rPr lang="en-GB" sz="2000" dirty="0" err="1" smtClean="0"/>
              <a:t>dCache</a:t>
            </a:r>
            <a:r>
              <a:rPr lang="en-GB" sz="2000" smtClean="0"/>
              <a:t> 1.9.12-2 book </a:t>
            </a:r>
            <a:r>
              <a:rPr lang="en-GB" sz="2000" dirty="0" err="1" smtClean="0"/>
              <a:t>outdated</a:t>
            </a:r>
            <a:endParaRPr lang="en-GB" sz="2000" dirty="0" smtClean="0"/>
          </a:p>
          <a:p>
            <a:pPr lvl="1"/>
            <a:r>
              <a:rPr lang="en-GB" sz="2000" dirty="0" smtClean="0"/>
              <a:t>1 August: Proposed Info provider work-around does not work</a:t>
            </a:r>
          </a:p>
          <a:p>
            <a:pPr lvl="1"/>
            <a:r>
              <a:rPr lang="en-GB" sz="2000" dirty="0" smtClean="0"/>
              <a:t>2 August: New workaround proposed</a:t>
            </a:r>
          </a:p>
        </p:txBody>
      </p:sp>
    </p:spTree>
    <p:extLst>
      <p:ext uri="{BB962C8B-B14F-4D97-AF65-F5344CB8AC3E}">
        <p14:creationId xmlns:p14="http://schemas.microsoft.com/office/powerpoint/2010/main" val="2476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EMI performance 07/2011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Security</a:t>
            </a:r>
          </a:p>
          <a:p>
            <a:pPr lvl="1"/>
            <a:r>
              <a:rPr lang="en-GB" sz="2400" dirty="0" smtClean="0"/>
              <a:t>6 confirmed open vulnerabilities</a:t>
            </a:r>
          </a:p>
          <a:p>
            <a:pPr lvl="1"/>
            <a:r>
              <a:rPr lang="en-GB" sz="2400" dirty="0" smtClean="0"/>
              <a:t>2 vulnerabilities fixed within TD – 100%</a:t>
            </a:r>
          </a:p>
          <a:p>
            <a:pPr lvl="1"/>
            <a:endParaRPr lang="en-GB" sz="2400" dirty="0" smtClean="0"/>
          </a:p>
          <a:p>
            <a:r>
              <a:rPr lang="en-GB" sz="2800" dirty="0" smtClean="0"/>
              <a:t>Software Provisioning</a:t>
            </a:r>
          </a:p>
          <a:p>
            <a:pPr lvl="1"/>
            <a:r>
              <a:rPr lang="en-GB" sz="2400" dirty="0" smtClean="0"/>
              <a:t>37 EMI product releases finished the EGI process</a:t>
            </a:r>
          </a:p>
          <a:p>
            <a:pPr lvl="1"/>
            <a:r>
              <a:rPr lang="en-GB" sz="2400" dirty="0" smtClean="0"/>
              <a:t>31 passed QC Verification – 84%</a:t>
            </a:r>
          </a:p>
          <a:p>
            <a:pPr lvl="1"/>
            <a:r>
              <a:rPr lang="en-GB" sz="2400" dirty="0" smtClean="0"/>
              <a:t>32 passed </a:t>
            </a:r>
            <a:r>
              <a:rPr lang="en-GB" sz="2400" dirty="0" err="1" smtClean="0"/>
              <a:t>StagedRollout</a:t>
            </a:r>
            <a:r>
              <a:rPr lang="en-GB" sz="2400" dirty="0"/>
              <a:t> </a:t>
            </a:r>
            <a:r>
              <a:rPr lang="en-GB" sz="2400" dirty="0" smtClean="0"/>
              <a:t>– 86%</a:t>
            </a:r>
          </a:p>
          <a:p>
            <a:pPr lvl="1"/>
            <a:r>
              <a:rPr lang="en-GB" sz="2400" dirty="0" smtClean="0"/>
              <a:t>2 Product releases failed documentation QC</a:t>
            </a:r>
          </a:p>
          <a:p>
            <a:pPr lvl="2"/>
            <a:r>
              <a:rPr lang="en-GB" sz="2000" dirty="0" smtClean="0"/>
              <a:t>WMS 3.3.0, WMS 3.3.2</a:t>
            </a:r>
          </a:p>
        </p:txBody>
      </p:sp>
    </p:spTree>
    <p:extLst>
      <p:ext uri="{BB962C8B-B14F-4D97-AF65-F5344CB8AC3E}">
        <p14:creationId xmlns:p14="http://schemas.microsoft.com/office/powerpoint/2010/main" val="160100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Releases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July 2011 – UMD 1.0.0</a:t>
            </a:r>
          </a:p>
          <a:p>
            <a:pPr lvl="1"/>
            <a:r>
              <a:rPr lang="en-US" dirty="0" smtClean="0"/>
              <a:t>30 Products</a:t>
            </a:r>
          </a:p>
          <a:p>
            <a:pPr lvl="1"/>
            <a:endParaRPr lang="en-US" dirty="0"/>
          </a:p>
          <a:p>
            <a:r>
              <a:rPr lang="en-US" dirty="0" smtClean="0"/>
              <a:t>1 August 2011 – UMD 1.1.0</a:t>
            </a:r>
          </a:p>
          <a:p>
            <a:pPr lvl="1"/>
            <a:r>
              <a:rPr lang="en-US" dirty="0" smtClean="0"/>
              <a:t>6 Products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10/8/11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/>
          <a:lstStyle/>
          <a:p>
            <a:r>
              <a:rPr lang="en-GB" sz="2000" b="1" dirty="0" smtClean="0"/>
              <a:t>In verification</a:t>
            </a:r>
          </a:p>
          <a:p>
            <a:pPr lvl="1"/>
            <a:r>
              <a:rPr lang="en-GB" sz="1800" dirty="0" smtClean="0"/>
              <a:t>Product is installed in the EGI test bed</a:t>
            </a:r>
          </a:p>
          <a:p>
            <a:pPr lvl="1"/>
            <a:r>
              <a:rPr lang="en-GB" sz="1800" dirty="0" smtClean="0"/>
              <a:t>Quality Criteria are verified for that product</a:t>
            </a:r>
          </a:p>
          <a:p>
            <a:pPr lvl="1"/>
            <a:r>
              <a:rPr lang="en-GB" sz="1800" dirty="0" smtClean="0"/>
              <a:t>Detected issues are clarified with the Technology Provider</a:t>
            </a:r>
          </a:p>
          <a:p>
            <a:r>
              <a:rPr lang="en-GB" sz="2000" b="1" dirty="0" err="1" smtClean="0"/>
              <a:t>StagedRollout</a:t>
            </a:r>
            <a:endParaRPr lang="en-GB" sz="2000" b="1" dirty="0" smtClean="0"/>
          </a:p>
          <a:p>
            <a:pPr lvl="1"/>
            <a:r>
              <a:rPr lang="en-GB" sz="1800" dirty="0" smtClean="0"/>
              <a:t>Product is installed at Early Adopter sites under production conditions</a:t>
            </a:r>
          </a:p>
          <a:p>
            <a:pPr lvl="1"/>
            <a:r>
              <a:rPr lang="en-GB" sz="1800" dirty="0"/>
              <a:t>Detected issues are clarified with the Technology Provider</a:t>
            </a:r>
          </a:p>
          <a:p>
            <a:r>
              <a:rPr lang="en-GB" sz="2000" b="1" dirty="0" smtClean="0"/>
              <a:t>Rejected</a:t>
            </a:r>
          </a:p>
          <a:p>
            <a:pPr lvl="1"/>
            <a:r>
              <a:rPr lang="en-GB" sz="1800" dirty="0" smtClean="0"/>
              <a:t>Product fails critical Quality Criteria, or issues without workaround are detected</a:t>
            </a:r>
          </a:p>
          <a:p>
            <a:r>
              <a:rPr lang="en-GB" sz="2200" b="1" dirty="0" smtClean="0"/>
              <a:t>Not published</a:t>
            </a:r>
            <a:endParaRPr lang="en-GB" sz="2200" dirty="0" smtClean="0"/>
          </a:p>
          <a:p>
            <a:pPr lvl="1"/>
            <a:r>
              <a:rPr lang="en-GB" sz="1800" dirty="0" smtClean="0"/>
              <a:t>Product successfully passed Verification and </a:t>
            </a:r>
            <a:r>
              <a:rPr lang="en-GB" sz="1800" dirty="0" err="1" smtClean="0"/>
              <a:t>StagedRollout</a:t>
            </a:r>
            <a:endParaRPr lang="en-GB" sz="1800" dirty="0" smtClean="0"/>
          </a:p>
          <a:p>
            <a:pPr lvl="1"/>
            <a:r>
              <a:rPr lang="en-GB" sz="1800" dirty="0" smtClean="0"/>
              <a:t>A newer version entered the process that likely supersedes the provisioned version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9108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EMI updates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6553100" cy="2808312"/>
          </a:xfrm>
        </p:spPr>
        <p:txBody>
          <a:bodyPr/>
          <a:lstStyle/>
          <a:p>
            <a:r>
              <a:rPr lang="en-GB" sz="2800" dirty="0"/>
              <a:t>EMI-</a:t>
            </a:r>
            <a:r>
              <a:rPr lang="en-GB" sz="2800" dirty="0" smtClean="0"/>
              <a:t>1 </a:t>
            </a:r>
            <a:r>
              <a:rPr lang="en-GB" sz="2800" dirty="0"/>
              <a:t>(</a:t>
            </a:r>
            <a:r>
              <a:rPr lang="en-GB" sz="2800" dirty="0" err="1"/>
              <a:t>Kebnekaise</a:t>
            </a:r>
            <a:r>
              <a:rPr lang="en-GB" sz="2800" dirty="0" smtClean="0"/>
              <a:t>)		</a:t>
            </a:r>
          </a:p>
          <a:p>
            <a:pPr lvl="1"/>
            <a:r>
              <a:rPr lang="en-GB" sz="2400" dirty="0" smtClean="0"/>
              <a:t>28 of 38 Products in Production</a:t>
            </a:r>
          </a:p>
          <a:p>
            <a:pPr lvl="1"/>
            <a:r>
              <a:rPr lang="en-GB" sz="2400" dirty="0" smtClean="0"/>
              <a:t>1 not published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104320"/>
              </p:ext>
            </p:extLst>
          </p:nvPr>
        </p:nvGraphicFramePr>
        <p:xfrm>
          <a:off x="611560" y="2780926"/>
          <a:ext cx="7920879" cy="33123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0293"/>
                <a:gridCol w="2640293"/>
                <a:gridCol w="2640293"/>
              </a:tblGrid>
              <a:tr h="662474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 Verification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StagedRollout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Rejected</a:t>
                      </a:r>
                      <a:endParaRPr lang="en-GB" sz="2400" b="1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VOMS/Oracle</a:t>
                      </a:r>
                      <a:r>
                        <a:rPr lang="en-GB" baseline="0" dirty="0" smtClean="0"/>
                        <a:t> 2.0.0</a:t>
                      </a:r>
                    </a:p>
                    <a:p>
                      <a:pPr algn="ctr"/>
                      <a:r>
                        <a:rPr lang="en-GB" sz="1600" baseline="0" dirty="0" smtClean="0"/>
                        <a:t>(28 June 2011)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ARC CE 1.0.0</a:t>
                      </a:r>
                    </a:p>
                    <a:p>
                      <a:pPr algn="ctr"/>
                      <a:r>
                        <a:rPr lang="en-GB" sz="1600" dirty="0" smtClean="0"/>
                        <a:t>(23 June 2011)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MPI 1.0.0</a:t>
                      </a:r>
                      <a:endParaRPr lang="en-GB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dCache</a:t>
                      </a:r>
                      <a:r>
                        <a:rPr lang="en-GB" dirty="0" smtClean="0"/>
                        <a:t> 1.9.12</a:t>
                      </a:r>
                    </a:p>
                    <a:p>
                      <a:pPr algn="ctr"/>
                      <a:r>
                        <a:rPr lang="en-GB" sz="1600" dirty="0" smtClean="0"/>
                        <a:t>(14</a:t>
                      </a:r>
                      <a:r>
                        <a:rPr lang="en-GB" sz="1600" baseline="0" dirty="0" smtClean="0"/>
                        <a:t> July 2011)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ARC</a:t>
                      </a:r>
                      <a:r>
                        <a:rPr lang="en-GB" baseline="0" dirty="0" smtClean="0"/>
                        <a:t> core 1.0.0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(23 June 2011)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LFC/Oracle 1.8.1</a:t>
                      </a:r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ARC </a:t>
                      </a:r>
                      <a:r>
                        <a:rPr lang="en-GB" dirty="0" err="1" smtClean="0"/>
                        <a:t>gridftp</a:t>
                      </a:r>
                      <a:r>
                        <a:rPr lang="en-GB" dirty="0" smtClean="0"/>
                        <a:t> 1.0.0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(23 June 2011)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WMS 3.3.0</a:t>
                      </a:r>
                      <a:endParaRPr lang="en-GB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UNICORE Registry 6.4.0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24328" y="1124744"/>
            <a:ext cx="1502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May </a:t>
            </a:r>
            <a:r>
              <a:rPr lang="en-GB" dirty="0" smtClean="0"/>
              <a:t>2011</a:t>
            </a:r>
          </a:p>
          <a:p>
            <a:r>
              <a:rPr lang="en-GB" dirty="0" smtClean="0"/>
              <a:t>(RT #2201)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1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EMI updates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1872208"/>
          </a:xfrm>
        </p:spPr>
        <p:txBody>
          <a:bodyPr/>
          <a:lstStyle/>
          <a:p>
            <a:r>
              <a:rPr lang="en-GB" sz="2800" dirty="0" smtClean="0"/>
              <a:t>EMI-1 Update 2</a:t>
            </a:r>
          </a:p>
          <a:p>
            <a:pPr lvl="1"/>
            <a:r>
              <a:rPr lang="en-GB" sz="2400" dirty="0" smtClean="0"/>
              <a:t>2 </a:t>
            </a:r>
            <a:r>
              <a:rPr lang="en-GB" sz="2400" dirty="0"/>
              <a:t>of </a:t>
            </a:r>
            <a:r>
              <a:rPr lang="en-GB" sz="2400" dirty="0" smtClean="0"/>
              <a:t>2 </a:t>
            </a:r>
            <a:r>
              <a:rPr lang="en-GB" sz="2400" dirty="0"/>
              <a:t>Products in </a:t>
            </a:r>
            <a:r>
              <a:rPr lang="en-GB" sz="2400" dirty="0" smtClean="0"/>
              <a:t>Production</a:t>
            </a:r>
          </a:p>
          <a:p>
            <a:pPr lvl="1"/>
            <a:r>
              <a:rPr lang="en-GB" sz="2400" dirty="0" smtClean="0"/>
              <a:t>CREAM 1.13.1 superseded CREAM 1.13.0 (EMI-1)</a:t>
            </a:r>
          </a:p>
        </p:txBody>
      </p:sp>
      <p:sp>
        <p:nvSpPr>
          <p:cNvPr id="6" name="Rectangle 5"/>
          <p:cNvSpPr/>
          <p:nvPr/>
        </p:nvSpPr>
        <p:spPr>
          <a:xfrm>
            <a:off x="7524328" y="1124744"/>
            <a:ext cx="1566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23 June 2011</a:t>
            </a:r>
          </a:p>
          <a:p>
            <a:r>
              <a:rPr lang="en-GB" dirty="0" smtClean="0"/>
              <a:t>(RT #2461) 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0378"/>
              </p:ext>
            </p:extLst>
          </p:nvPr>
        </p:nvGraphicFramePr>
        <p:xfrm>
          <a:off x="611560" y="2780926"/>
          <a:ext cx="7920879" cy="33123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0293"/>
                <a:gridCol w="2640293"/>
                <a:gridCol w="2640293"/>
              </a:tblGrid>
              <a:tr h="662474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 Verification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StagedRollout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Rejected</a:t>
                      </a:r>
                      <a:endParaRPr lang="en-GB" sz="2400" b="1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60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EMI updates (3)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1188" y="1196752"/>
            <a:ext cx="65531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EMI-1 Update 3		</a:t>
            </a:r>
          </a:p>
          <a:p>
            <a:pPr lvl="1"/>
            <a:r>
              <a:rPr lang="en-GB" sz="2400" dirty="0"/>
              <a:t>4</a:t>
            </a:r>
            <a:r>
              <a:rPr lang="en-GB" sz="2400" dirty="0" smtClean="0"/>
              <a:t> of 6 Products in Production</a:t>
            </a:r>
          </a:p>
          <a:p>
            <a:pPr lvl="1"/>
            <a:r>
              <a:rPr lang="en-GB" sz="2400" dirty="0" smtClean="0"/>
              <a:t>1 not published</a:t>
            </a:r>
          </a:p>
        </p:txBody>
      </p:sp>
      <p:sp>
        <p:nvSpPr>
          <p:cNvPr id="7" name="Rectangle 6"/>
          <p:cNvSpPr/>
          <p:nvPr/>
        </p:nvSpPr>
        <p:spPr>
          <a:xfrm>
            <a:off x="7524328" y="1124744"/>
            <a:ext cx="1476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12 July 2011</a:t>
            </a:r>
          </a:p>
          <a:p>
            <a:r>
              <a:rPr lang="en-GB" dirty="0" smtClean="0"/>
              <a:t>(RT #2528)  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30313"/>
              </p:ext>
            </p:extLst>
          </p:nvPr>
        </p:nvGraphicFramePr>
        <p:xfrm>
          <a:off x="611560" y="2780926"/>
          <a:ext cx="7920879" cy="33123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0293"/>
                <a:gridCol w="2640293"/>
                <a:gridCol w="2640293"/>
              </a:tblGrid>
              <a:tr h="662474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 Verification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StagedRollout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Rejected</a:t>
                      </a:r>
                      <a:endParaRPr lang="en-GB" sz="2400" b="1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MPI 1.0.1</a:t>
                      </a:r>
                    </a:p>
                    <a:p>
                      <a:pPr algn="ctr"/>
                      <a:r>
                        <a:rPr lang="en-GB" sz="1600" dirty="0" smtClean="0"/>
                        <a:t>(21 July 2011)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5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EMI updates (4)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15347"/>
              </p:ext>
            </p:extLst>
          </p:nvPr>
        </p:nvGraphicFramePr>
        <p:xfrm>
          <a:off x="611560" y="2708920"/>
          <a:ext cx="7920879" cy="33123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0293"/>
                <a:gridCol w="2640293"/>
                <a:gridCol w="2640293"/>
              </a:tblGrid>
              <a:tr h="662474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 Verification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StagedRollout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Rejected</a:t>
                      </a:r>
                      <a:endParaRPr lang="en-GB" sz="2400" b="1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Argus 1.3.1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WMS 3.3.2</a:t>
                      </a:r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CREAM 1.13.2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Gridsite</a:t>
                      </a:r>
                      <a:r>
                        <a:rPr lang="en-GB" dirty="0" smtClean="0"/>
                        <a:t> 1.7.15</a:t>
                      </a:r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Trustmanager</a:t>
                      </a:r>
                      <a:r>
                        <a:rPr lang="en-GB" dirty="0" smtClean="0"/>
                        <a:t> 3.0.5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66247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188" y="1196752"/>
            <a:ext cx="65531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EMI-1 Update 4		</a:t>
            </a:r>
          </a:p>
          <a:p>
            <a:pPr lvl="1"/>
            <a:r>
              <a:rPr lang="en-GB" sz="2400" dirty="0" smtClean="0"/>
              <a:t>1 of 6 Products in Production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524328" y="1124744"/>
            <a:ext cx="1476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25 July 2011</a:t>
            </a:r>
          </a:p>
          <a:p>
            <a:r>
              <a:rPr lang="en-GB" dirty="0" smtClean="0"/>
              <a:t>(RT #2628)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10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IGE updates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50950"/>
              </p:ext>
            </p:extLst>
          </p:nvPr>
        </p:nvGraphicFramePr>
        <p:xfrm>
          <a:off x="611560" y="2708920"/>
          <a:ext cx="7920879" cy="33843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0293"/>
                <a:gridCol w="2640293"/>
                <a:gridCol w="2640293"/>
              </a:tblGrid>
              <a:tr h="483482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 Verification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StagedRollout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Rejected</a:t>
                      </a:r>
                      <a:endParaRPr lang="en-GB" sz="2400" b="1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Default Security 5.0.3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GridFTP</a:t>
                      </a:r>
                      <a:r>
                        <a:rPr lang="en-GB" dirty="0" smtClean="0"/>
                        <a:t> 5.0.3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GRAM5 5.0.3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RLS 5.0.3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MyProxy</a:t>
                      </a:r>
                      <a:r>
                        <a:rPr lang="en-GB" dirty="0" smtClean="0"/>
                        <a:t> 5.0.3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GSI SSH 5.0.3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188" y="1196752"/>
            <a:ext cx="65531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IGE-1		</a:t>
            </a:r>
          </a:p>
          <a:p>
            <a:pPr lvl="1"/>
            <a:r>
              <a:rPr lang="en-GB" sz="2400" dirty="0" smtClean="0"/>
              <a:t>0 of 6 Products in Production</a:t>
            </a:r>
          </a:p>
          <a:p>
            <a:pPr lvl="1"/>
            <a:r>
              <a:rPr lang="en-GB" sz="2400" dirty="0"/>
              <a:t>S</a:t>
            </a:r>
            <a:r>
              <a:rPr lang="en-GB" sz="2400" dirty="0" smtClean="0"/>
              <a:t>cheduled for UMD 1.2 (12 Sep 2011)</a:t>
            </a:r>
          </a:p>
        </p:txBody>
      </p:sp>
      <p:sp>
        <p:nvSpPr>
          <p:cNvPr id="6" name="Rectangle 5"/>
          <p:cNvSpPr/>
          <p:nvPr/>
        </p:nvSpPr>
        <p:spPr>
          <a:xfrm>
            <a:off x="7524328" y="1124744"/>
            <a:ext cx="1476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25 July 2011</a:t>
            </a:r>
          </a:p>
          <a:p>
            <a:r>
              <a:rPr lang="en-GB" dirty="0" smtClean="0"/>
              <a:t>(RT #2628)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38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SAGA updates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720080"/>
          </a:xfrm>
        </p:spPr>
        <p:txBody>
          <a:bodyPr/>
          <a:lstStyle/>
          <a:p>
            <a:r>
              <a:rPr lang="en-GB" dirty="0" smtClean="0"/>
              <a:t>None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29748"/>
              </p:ext>
            </p:extLst>
          </p:nvPr>
        </p:nvGraphicFramePr>
        <p:xfrm>
          <a:off x="611560" y="2708920"/>
          <a:ext cx="7920879" cy="33843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0293"/>
                <a:gridCol w="2640293"/>
                <a:gridCol w="2640293"/>
              </a:tblGrid>
              <a:tr h="483482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 Verification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StagedRollout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Rejected</a:t>
                      </a:r>
                      <a:endParaRPr lang="en-GB" sz="2400" b="1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77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1595</TotalTime>
  <Words>652</Words>
  <Application>Microsoft Macintosh PowerPoint</Application>
  <PresentationFormat>On-screen Show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EGI-InSPIRE-Slide-Template_v4</vt:lpstr>
      <vt:lpstr>UMD Releases</vt:lpstr>
      <vt:lpstr>UMD Releases</vt:lpstr>
      <vt:lpstr>State semantics</vt:lpstr>
      <vt:lpstr>Received EMI updates (1)</vt:lpstr>
      <vt:lpstr>Received EMI updates (2)</vt:lpstr>
      <vt:lpstr>Received EMI updates (3)</vt:lpstr>
      <vt:lpstr>Received EMI updates (4)</vt:lpstr>
      <vt:lpstr>Received IGE updates </vt:lpstr>
      <vt:lpstr>Received SAGA updates </vt:lpstr>
      <vt:lpstr>Verifying EMI products</vt:lpstr>
      <vt:lpstr>Rejected EMI products</vt:lpstr>
      <vt:lpstr>Products stuck in Verification (1)</vt:lpstr>
      <vt:lpstr>Products stuck in Verification (2)</vt:lpstr>
      <vt:lpstr>EMI performance 07/2011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37</cp:revision>
  <dcterms:created xsi:type="dcterms:W3CDTF">2010-09-03T12:01:03Z</dcterms:created>
  <dcterms:modified xsi:type="dcterms:W3CDTF">2011-08-10T09:48:17Z</dcterms:modified>
</cp:coreProperties>
</file>