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577" r:id="rId2"/>
    <p:sldId id="954" r:id="rId3"/>
    <p:sldId id="955" r:id="rId4"/>
    <p:sldId id="956" r:id="rId5"/>
    <p:sldId id="957" r:id="rId6"/>
    <p:sldId id="958" r:id="rId7"/>
    <p:sldId id="863" r:id="rId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6467" autoAdjust="0"/>
    <p:restoredTop sz="94660"/>
  </p:normalViewPr>
  <p:slideViewPr>
    <p:cSldViewPr>
      <p:cViewPr>
        <p:scale>
          <a:sx n="100" d="100"/>
          <a:sy n="100" d="100"/>
        </p:scale>
        <p:origin x="-1208" y="-63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gstat.egi.eu/gstat/site/HG-07-StratusLab/" TargetMode="External"/><Relationship Id="rId3" Type="http://schemas.openxmlformats.org/officeDocument/2006/relationships/hyperlink" Target="http://appliances.stratuslab.eu:8081/metadat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StratusLab Cloud Services</a:t>
            </a:r>
            <a:endParaRPr lang="en-US" dirty="0" smtClean="0"/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Technical Coordination Board (TCB)</a:t>
            </a:r>
          </a:p>
          <a:p>
            <a:r>
              <a:rPr lang="en-US" dirty="0" smtClean="0"/>
              <a:t>9 August </a:t>
            </a:r>
            <a:r>
              <a:rPr lang="en-US" dirty="0" smtClean="0"/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and Cloud Integration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StratusLab 1.0 = Infrastructure as a 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  <a:r>
              <a:rPr lang="en-US" dirty="0" smtClean="0"/>
              <a:t> cloud</a:t>
            </a:r>
          </a:p>
          <a:p>
            <a:pPr lvl="1"/>
            <a:r>
              <a:rPr lang="en-US" dirty="0" smtClean="0"/>
              <a:t>Virtual Machine Management</a:t>
            </a:r>
          </a:p>
          <a:p>
            <a:pPr lvl="1"/>
            <a:r>
              <a:rPr lang="en-US" dirty="0" smtClean="0"/>
              <a:t>Persistent Disk Management</a:t>
            </a:r>
          </a:p>
          <a:p>
            <a:pPr lvl="1"/>
            <a:r>
              <a:rPr lang="en-US" dirty="0" smtClean="0"/>
              <a:t>Public, local, private IP addresses</a:t>
            </a:r>
          </a:p>
          <a:p>
            <a:pPr lvl="1"/>
            <a:r>
              <a:rPr lang="en-US" dirty="0" smtClean="0"/>
              <a:t>Marketplace for VM </a:t>
            </a:r>
            <a:r>
              <a:rPr lang="en-US" dirty="0" smtClean="0"/>
              <a:t>and disk image browsing/sharing</a:t>
            </a:r>
          </a:p>
          <a:p>
            <a:pPr lvl="1"/>
            <a:r>
              <a:rPr lang="en-US" dirty="0" smtClean="0"/>
              <a:t>Claudia for service (ensemble of machines) management</a:t>
            </a:r>
          </a:p>
          <a:p>
            <a:r>
              <a:rPr lang="en-US" dirty="0" smtClean="0"/>
              <a:t>Grid </a:t>
            </a:r>
            <a:r>
              <a:rPr lang="en-US" dirty="0" smtClean="0"/>
              <a:t>=</a:t>
            </a:r>
            <a:r>
              <a:rPr lang="en-US" dirty="0" smtClean="0"/>
              <a:t> 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Run </a:t>
            </a:r>
            <a:r>
              <a:rPr lang="en-US" dirty="0" smtClean="0"/>
              <a:t>grid services over </a:t>
            </a:r>
            <a:r>
              <a:rPr lang="en-US" dirty="0" err="1" smtClean="0"/>
              <a:t>IaaS</a:t>
            </a:r>
            <a:r>
              <a:rPr lang="en-US" dirty="0" smtClean="0"/>
              <a:t> </a:t>
            </a:r>
            <a:r>
              <a:rPr lang="en-US" dirty="0" err="1" smtClean="0"/>
              <a:t>cloud(s</a:t>
            </a:r>
            <a:r>
              <a:rPr lang="en-US" dirty="0" smtClean="0"/>
              <a:t>) like StratusLab</a:t>
            </a:r>
            <a:endParaRPr lang="en-US" dirty="0" smtClean="0"/>
          </a:p>
          <a:p>
            <a:pPr lvl="1"/>
            <a:r>
              <a:rPr lang="en-US" dirty="0" smtClean="0"/>
              <a:t>Model: sites run StratusLab, deploy grid services within their cloud</a:t>
            </a:r>
          </a:p>
          <a:p>
            <a:pPr lvl="1"/>
            <a:r>
              <a:rPr lang="en-US" dirty="0" smtClean="0"/>
              <a:t>Sites may make StratusLab cloud APIs visible to end users</a:t>
            </a:r>
          </a:p>
          <a:p>
            <a:pPr lvl="1"/>
            <a:r>
              <a:rPr lang="en-US" dirty="0" smtClean="0"/>
              <a:t>Use Claudia or similar services for </a:t>
            </a:r>
            <a:r>
              <a:rPr lang="en-US" dirty="0" err="1" smtClean="0"/>
              <a:t>autoscaling</a:t>
            </a:r>
            <a:r>
              <a:rPr lang="en-US" dirty="0" smtClean="0"/>
              <a:t> and management</a:t>
            </a:r>
          </a:p>
          <a:p>
            <a:pPr lvl="1"/>
            <a:r>
              <a:rPr lang="en-US" dirty="0" smtClean="0"/>
              <a:t>Integration of </a:t>
            </a:r>
            <a:r>
              <a:rPr lang="en-US" dirty="0" err="1" smtClean="0"/>
              <a:t>authn/authz</a:t>
            </a:r>
            <a:r>
              <a:rPr lang="en-US" dirty="0" smtClean="0"/>
              <a:t> to facilitate grid/cloud service interactions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Concept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Greek production </a:t>
            </a:r>
            <a:r>
              <a:rPr lang="en-US" dirty="0" smtClean="0"/>
              <a:t>grid site over cloud</a:t>
            </a:r>
            <a:endParaRPr lang="en-US" dirty="0" smtClean="0"/>
          </a:p>
          <a:p>
            <a:pPr lvl="1"/>
            <a:r>
              <a:rPr lang="en-US" dirty="0" smtClean="0"/>
              <a:t>HG-07-</a:t>
            </a:r>
            <a:r>
              <a:rPr lang="en-US" dirty="0" smtClean="0"/>
              <a:t>StratusLab</a:t>
            </a:r>
          </a:p>
          <a:p>
            <a:pPr lvl="1"/>
            <a:r>
              <a:rPr lang="en-US" dirty="0" smtClean="0">
                <a:hlinkClick r:id="rId2"/>
              </a:rPr>
              <a:t>http://gstat.egi.eu/gstat/site/HG-07-StratusLab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Note (attached to agenda) written from this experience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gLite</a:t>
            </a:r>
            <a:r>
              <a:rPr lang="en-US" dirty="0" smtClean="0"/>
              <a:t> images (CE, SE, WN, APEL) </a:t>
            </a:r>
            <a:r>
              <a:rPr lang="en-US" dirty="0" smtClean="0"/>
              <a:t>available from Marketplace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://appliances.stratuslab.eu:8081/</a:t>
            </a:r>
            <a:r>
              <a:rPr lang="en-US" dirty="0" smtClean="0">
                <a:hlinkClick r:id="rId3"/>
              </a:rPr>
              <a:t>metadata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Images for Grid Services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VM images for </a:t>
            </a:r>
            <a:r>
              <a:rPr lang="en-US" dirty="0" err="1" smtClean="0"/>
              <a:t>gLite</a:t>
            </a:r>
            <a:r>
              <a:rPr lang="en-US" dirty="0" smtClean="0"/>
              <a:t> services</a:t>
            </a:r>
          </a:p>
          <a:p>
            <a:pPr lvl="1"/>
            <a:r>
              <a:rPr lang="en-US" dirty="0" err="1" smtClean="0"/>
              <a:t>gLite</a:t>
            </a:r>
            <a:r>
              <a:rPr lang="en-US" dirty="0" smtClean="0"/>
              <a:t> CE, SE, WN, APEL currently available</a:t>
            </a:r>
          </a:p>
          <a:p>
            <a:pPr lvl="1"/>
            <a:r>
              <a:rPr lang="en-US" dirty="0" smtClean="0"/>
              <a:t>Updated along with </a:t>
            </a:r>
            <a:r>
              <a:rPr lang="en-US" dirty="0" err="1" smtClean="0"/>
              <a:t>gLite</a:t>
            </a:r>
            <a:r>
              <a:rPr lang="en-US" dirty="0" smtClean="0"/>
              <a:t> middleware</a:t>
            </a:r>
          </a:p>
          <a:p>
            <a:pPr lvl="1"/>
            <a:r>
              <a:rPr lang="en-US" dirty="0" smtClean="0"/>
              <a:t>Configured manually via YAIM after deployment</a:t>
            </a:r>
          </a:p>
          <a:p>
            <a:pPr lvl="1"/>
            <a:r>
              <a:rPr lang="en-US" dirty="0" smtClean="0"/>
              <a:t>Evolving towards higher-level abstraction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“just add </a:t>
            </a:r>
            <a:r>
              <a:rPr lang="en-US" dirty="0" err="1" smtClean="0">
                <a:sym typeface="Wingdings"/>
              </a:rPr>
              <a:t>certs</a:t>
            </a:r>
            <a:r>
              <a:rPr lang="en-US" dirty="0" smtClean="0">
                <a:sym typeface="Wingdings"/>
              </a:rPr>
              <a:t>”</a:t>
            </a:r>
          </a:p>
          <a:p>
            <a:pPr lvl="1"/>
            <a:r>
              <a:rPr lang="en-US" dirty="0" smtClean="0">
                <a:sym typeface="Wingdings"/>
              </a:rPr>
              <a:t>Some work on </a:t>
            </a:r>
            <a:r>
              <a:rPr lang="en-US" dirty="0" err="1" smtClean="0">
                <a:sym typeface="Wingdings"/>
              </a:rPr>
              <a:t>autoscaling</a:t>
            </a:r>
            <a:r>
              <a:rPr lang="en-US" dirty="0" smtClean="0">
                <a:sym typeface="Wingdings"/>
              </a:rPr>
              <a:t> via Claudia has been done</a:t>
            </a:r>
          </a:p>
          <a:p>
            <a:r>
              <a:rPr lang="en-US" dirty="0" smtClean="0">
                <a:sym typeface="Wingdings"/>
              </a:rPr>
              <a:t>Creation and maintenance</a:t>
            </a:r>
          </a:p>
          <a:p>
            <a:pPr lvl="1"/>
            <a:r>
              <a:rPr lang="en-US" dirty="0" smtClean="0">
                <a:sym typeface="Wingdings"/>
              </a:rPr>
              <a:t>Tools available to simplify VM image creation</a:t>
            </a:r>
          </a:p>
          <a:p>
            <a:pPr lvl="1"/>
            <a:r>
              <a:rPr lang="en-US" dirty="0" smtClean="0">
                <a:sym typeface="Wingdings"/>
              </a:rPr>
              <a:t>Would like to see middleware developers supply their own images</a:t>
            </a:r>
            <a:endParaRPr lang="en-US" dirty="0" smtClean="0"/>
          </a:p>
          <a:p>
            <a:pPr lvl="1"/>
            <a:r>
              <a:rPr lang="en-US" dirty="0" smtClean="0"/>
              <a:t>Collaborations with IGE, EDGI, EMI on this topic</a:t>
            </a:r>
          </a:p>
          <a:p>
            <a:pPr lvl="1"/>
            <a:r>
              <a:rPr lang="en-US" dirty="0" smtClean="0"/>
              <a:t>New releases would be better correlated with middleware updates</a:t>
            </a:r>
          </a:p>
          <a:p>
            <a:pPr lvl="1"/>
            <a:r>
              <a:rPr lang="en-US" dirty="0" smtClean="0"/>
              <a:t>StratusLab will supply also some “low-level” images (e.g. torque)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for Testing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StratusLab </a:t>
            </a:r>
            <a:r>
              <a:rPr lang="en-US" dirty="0" smtClean="0"/>
              <a:t>testing</a:t>
            </a:r>
            <a:endParaRPr lang="en-US" dirty="0" smtClean="0"/>
          </a:p>
          <a:p>
            <a:pPr lvl="1"/>
            <a:r>
              <a:rPr lang="en-US" dirty="0" smtClean="0"/>
              <a:t>Already using some </a:t>
            </a:r>
            <a:r>
              <a:rPr lang="en-US" dirty="0" err="1" smtClean="0"/>
              <a:t>VMs</a:t>
            </a:r>
            <a:r>
              <a:rPr lang="en-US" dirty="0" smtClean="0"/>
              <a:t> for cloud service testing via Hudson</a:t>
            </a:r>
          </a:p>
          <a:p>
            <a:pPr lvl="1"/>
            <a:r>
              <a:rPr lang="en-US" dirty="0" smtClean="0"/>
              <a:t>Automated testing via </a:t>
            </a:r>
            <a:r>
              <a:rPr lang="en-US" dirty="0" err="1" smtClean="0"/>
              <a:t>SlipStream</a:t>
            </a:r>
            <a:r>
              <a:rPr lang="en-US" dirty="0" smtClean="0"/>
              <a:t> and Claudia planned</a:t>
            </a:r>
          </a:p>
          <a:p>
            <a:pPr lvl="1"/>
            <a:r>
              <a:rPr lang="en-US" dirty="0" smtClean="0"/>
              <a:t>Scalability testing planned on Grid’5000 infrastructure</a:t>
            </a:r>
            <a:endParaRPr lang="en-US" dirty="0" smtClean="0"/>
          </a:p>
          <a:p>
            <a:endParaRPr lang="en-US" smtClean="0"/>
          </a:p>
          <a:p>
            <a:r>
              <a:rPr lang="en-US" smtClean="0"/>
              <a:t>Software </a:t>
            </a:r>
            <a:r>
              <a:rPr lang="en-US" dirty="0" smtClean="0"/>
              <a:t>Development </a:t>
            </a:r>
            <a:r>
              <a:rPr lang="en-US" dirty="0" err="1" smtClean="0"/>
              <a:t>PaaS</a:t>
            </a:r>
            <a:endParaRPr lang="en-US" dirty="0" smtClean="0"/>
          </a:p>
          <a:p>
            <a:pPr lvl="1"/>
            <a:r>
              <a:rPr lang="en-US" dirty="0" smtClean="0"/>
              <a:t>Intend to “self-host” StratusLab development services soon</a:t>
            </a:r>
          </a:p>
          <a:p>
            <a:pPr lvl="1"/>
            <a:r>
              <a:rPr lang="en-US" dirty="0" smtClean="0"/>
              <a:t>Mechanisms for our testing could be easily extended to other MW</a:t>
            </a:r>
          </a:p>
          <a:p>
            <a:pPr lvl="1"/>
            <a:r>
              <a:rPr lang="en-US" dirty="0" smtClean="0"/>
              <a:t>Would like other use cases to ensure system can handle them</a:t>
            </a:r>
          </a:p>
          <a:p>
            <a:pPr lvl="1"/>
            <a:r>
              <a:rPr lang="en-US" dirty="0" smtClean="0"/>
              <a:t>Very willing to collaborate on systems testing issues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with EGI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System</a:t>
            </a:r>
          </a:p>
          <a:p>
            <a:pPr lvl="1"/>
            <a:r>
              <a:rPr lang="en-US" dirty="0" smtClean="0"/>
              <a:t>Use Glue 2.0 schema for service description</a:t>
            </a:r>
          </a:p>
          <a:p>
            <a:pPr lvl="1"/>
            <a:r>
              <a:rPr lang="en-US" dirty="0" smtClean="0"/>
              <a:t>Publish into standard BDII infrastructure</a:t>
            </a:r>
          </a:p>
          <a:p>
            <a:r>
              <a:rPr lang="en-US" dirty="0" smtClean="0"/>
              <a:t>Notifications</a:t>
            </a:r>
          </a:p>
          <a:p>
            <a:pPr lvl="1"/>
            <a:r>
              <a:rPr lang="en-US" dirty="0" smtClean="0"/>
              <a:t>Will push status updates through messaging</a:t>
            </a:r>
          </a:p>
          <a:p>
            <a:pPr lvl="1"/>
            <a:r>
              <a:rPr lang="en-US" dirty="0" smtClean="0"/>
              <a:t>Planning to use AMQP services for this</a:t>
            </a:r>
          </a:p>
          <a:p>
            <a:r>
              <a:rPr lang="en-US" dirty="0" smtClean="0"/>
              <a:t>Accounting</a:t>
            </a:r>
            <a:endParaRPr lang="en-US" dirty="0" smtClean="0"/>
          </a:p>
          <a:p>
            <a:pPr lvl="1"/>
            <a:r>
              <a:rPr lang="en-US" dirty="0" smtClean="0"/>
              <a:t>Some cloud </a:t>
            </a:r>
            <a:r>
              <a:rPr lang="en-US" dirty="0" smtClean="0"/>
              <a:t>usage information available from logs</a:t>
            </a:r>
            <a:endParaRPr lang="en-US" dirty="0" smtClean="0"/>
          </a:p>
          <a:p>
            <a:pPr lvl="1"/>
            <a:r>
              <a:rPr lang="en-US" dirty="0" smtClean="0"/>
              <a:t>Put in place systematic collection, aggregation of information</a:t>
            </a:r>
            <a:endParaRPr lang="en-US" dirty="0" smtClean="0"/>
          </a:p>
          <a:p>
            <a:pPr lvl="1"/>
            <a:r>
              <a:rPr lang="en-US" dirty="0" smtClean="0"/>
              <a:t>Work with EGI on how to put into central database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3098</TotalTime>
  <Words>425</Words>
  <Application>Microsoft Macintosh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stratuslab-presentation-template-v3</vt:lpstr>
      <vt:lpstr>StratusLab Cloud Services</vt:lpstr>
      <vt:lpstr>Grid and Cloud Integration</vt:lpstr>
      <vt:lpstr>Proof of Concept</vt:lpstr>
      <vt:lpstr>VM Images for Grid Services</vt:lpstr>
      <vt:lpstr>Cloud for Testing</vt:lpstr>
      <vt:lpstr>Integration with EGI</vt:lpstr>
      <vt:lpstr>Slide 7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368</cp:revision>
  <cp:lastPrinted>2010-03-23T08:08:48Z</cp:lastPrinted>
  <dcterms:created xsi:type="dcterms:W3CDTF">2011-08-08T10:24:46Z</dcterms:created>
  <dcterms:modified xsi:type="dcterms:W3CDTF">2011-08-08T11:59:11Z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