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577" r:id="rId2"/>
    <p:sldId id="954" r:id="rId3"/>
    <p:sldId id="955" r:id="rId4"/>
    <p:sldId id="956" r:id="rId5"/>
    <p:sldId id="957" r:id="rId6"/>
    <p:sldId id="958" r:id="rId7"/>
    <p:sldId id="863" r:id="rId8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>
    <p:present/>
    <p:sldAll/>
    <p:penClr>
      <a:schemeClr val="tx1"/>
    </p:penClr>
  </p:showPr>
  <p:clrMru>
    <a:srgbClr val="003300"/>
    <a:srgbClr val="9999FF"/>
    <a:srgbClr val="FF6600"/>
    <a:srgbClr val="132B66"/>
    <a:srgbClr val="3B89BA"/>
    <a:srgbClr val="6699FF"/>
    <a:srgbClr val="8291AE"/>
    <a:srgbClr val="142A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horzBarState="maximized">
    <p:restoredLeft sz="16467" autoAdjust="0"/>
    <p:restoredTop sz="94660"/>
  </p:normalViewPr>
  <p:slideViewPr>
    <p:cSldViewPr>
      <p:cViewPr>
        <p:scale>
          <a:sx n="100" d="100"/>
          <a:sy n="100" d="100"/>
        </p:scale>
        <p:origin x="-1208" y="-632"/>
      </p:cViewPr>
      <p:guideLst>
        <p:guide orient="horz" pos="254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50" d="100"/>
          <a:sy n="150" d="100"/>
        </p:scale>
        <p:origin x="-354" y="1512"/>
      </p:cViewPr>
      <p:guideLst>
        <p:guide orient="horz" pos="3224"/>
        <p:guide pos="223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40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C5C58B69-36A5-1E4A-9967-CF55128E5C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9938"/>
            <a:ext cx="511333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Haga clic para modificar el estilo de texto del patrón</a:t>
            </a:r>
          </a:p>
          <a:p>
            <a:pPr lvl="1"/>
            <a:r>
              <a:rPr lang="en-US" noProof="0"/>
              <a:t>Segundo nivel</a:t>
            </a:r>
          </a:p>
          <a:p>
            <a:pPr lvl="2"/>
            <a:r>
              <a:rPr lang="en-US" noProof="0"/>
              <a:t>Tercer nivel</a:t>
            </a:r>
          </a:p>
          <a:p>
            <a:pPr lvl="3"/>
            <a:r>
              <a:rPr lang="en-US" noProof="0"/>
              <a:t>Cuarto nivel</a:t>
            </a:r>
          </a:p>
          <a:p>
            <a:pPr lvl="4"/>
            <a:r>
              <a:rPr lang="en-US" noProof="0"/>
              <a:t>Quinto nivel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1850"/>
            <a:ext cx="30749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300" b="0">
                <a:latin typeface="Times New Roman" charset="0"/>
              </a:defRPr>
            </a:lvl1pPr>
          </a:lstStyle>
          <a:p>
            <a:pPr>
              <a:defRPr/>
            </a:pPr>
            <a:fld id="{32060882-5BA9-7C41-A44F-FB7D86B5290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Arial" pitchFamily="-112" charset="0"/>
        <a:cs typeface="Arial" pitchFamily="-112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26D5E6-7475-6245-8713-D623B8505560}" type="slidenum">
              <a:rPr lang="es-ES"/>
              <a:pPr/>
              <a:t>1</a:t>
            </a:fld>
            <a:endParaRPr lang="es-E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-457200" y="-228600"/>
            <a:ext cx="9982200" cy="4572000"/>
          </a:xfrm>
          <a:prstGeom prst="rect">
            <a:avLst/>
          </a:prstGeom>
          <a:gradFill flip="none" rotWithShape="1">
            <a:gsLst>
              <a:gs pos="19000">
                <a:schemeClr val="bg1"/>
              </a:gs>
              <a:gs pos="100000">
                <a:srgbClr val="6699FF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5" name="Cloud Callout 4"/>
          <p:cNvSpPr/>
          <p:nvPr userDrawn="1"/>
        </p:nvSpPr>
        <p:spPr bwMode="auto">
          <a:xfrm>
            <a:off x="-1371600" y="3124200"/>
            <a:ext cx="11430000" cy="4419600"/>
          </a:xfrm>
          <a:prstGeom prst="cloudCallout">
            <a:avLst/>
          </a:prstGeom>
          <a:solidFill>
            <a:schemeClr val="bg1"/>
          </a:solidFill>
          <a:ln w="2286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-457200" y="4495800"/>
            <a:ext cx="9982200" cy="3124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grpSp>
        <p:nvGrpSpPr>
          <p:cNvPr id="7" name="Group 17"/>
          <p:cNvGrpSpPr>
            <a:grpSpLocks/>
          </p:cNvGrpSpPr>
          <p:nvPr userDrawn="1"/>
        </p:nvGrpSpPr>
        <p:grpSpPr bwMode="auto">
          <a:xfrm>
            <a:off x="1981200" y="5562600"/>
            <a:ext cx="5410200" cy="846138"/>
            <a:chOff x="2038350" y="5943600"/>
            <a:chExt cx="5410200" cy="846889"/>
          </a:xfrm>
        </p:grpSpPr>
        <p:pic>
          <p:nvPicPr>
            <p:cNvPr id="8" name="Picture 9" descr="FP7-cap-CMYK.jpg"/>
            <p:cNvPicPr>
              <a:picLocks noChangeAspect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38350" y="5982368"/>
              <a:ext cx="990600" cy="808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 descr="eu-flag-blue-yellow.png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306954" y="6004075"/>
              <a:ext cx="1141596" cy="777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3209925" y="5943600"/>
              <a:ext cx="2819400" cy="83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>
                <a:defRPr/>
              </a:pPr>
              <a:r>
                <a:rPr lang="en-US" sz="1200" dirty="0"/>
                <a:t>StratusLab is co-funded by the</a:t>
              </a:r>
            </a:p>
            <a:p>
              <a:pPr algn="ctr">
                <a:defRPr/>
              </a:pPr>
              <a:r>
                <a:rPr lang="en-US" sz="1200" dirty="0"/>
                <a:t>European Community’s  Seventh</a:t>
              </a:r>
            </a:p>
            <a:p>
              <a:pPr algn="ctr">
                <a:defRPr/>
              </a:pPr>
              <a:r>
                <a:rPr lang="en-US" sz="1200" dirty="0"/>
                <a:t>Framework </a:t>
              </a:r>
              <a:r>
                <a:rPr lang="en-US" sz="1200" dirty="0" err="1"/>
                <a:t>Programme</a:t>
              </a:r>
              <a:r>
                <a:rPr lang="en-US" sz="1200" dirty="0"/>
                <a:t> (Capacities)</a:t>
              </a:r>
            </a:p>
            <a:p>
              <a:pPr algn="ctr">
                <a:defRPr/>
              </a:pPr>
              <a:r>
                <a:rPr lang="en-US" sz="1200" dirty="0"/>
                <a:t>Grant Agreement </a:t>
              </a:r>
              <a:r>
                <a:rPr lang="en-US" sz="1200" dirty="0" smtClean="0"/>
                <a:t>INFSO</a:t>
              </a:r>
              <a:r>
                <a:rPr lang="en-US" sz="1200" dirty="0"/>
                <a:t>-RI-261552</a:t>
              </a:r>
            </a:p>
          </p:txBody>
        </p:sp>
      </p:grpSp>
      <p:sp>
        <p:nvSpPr>
          <p:cNvPr id="20" name="Title 19"/>
          <p:cNvSpPr>
            <a:spLocks noGrp="1"/>
          </p:cNvSpPr>
          <p:nvPr>
            <p:ph type="ctrTitle"/>
          </p:nvPr>
        </p:nvSpPr>
        <p:spPr>
          <a:xfrm>
            <a:off x="762000" y="1676400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rgbClr val="132B66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0"/>
          </p:nvPr>
        </p:nvSpPr>
        <p:spPr>
          <a:xfrm>
            <a:off x="762000" y="3886200"/>
            <a:ext cx="7772400" cy="1371600"/>
          </a:xfrm>
          <a:prstGeom prst="rect">
            <a:avLst/>
          </a:prstGeom>
        </p:spPr>
        <p:txBody>
          <a:bodyPr wrap="none" anchor="ctr"/>
          <a:lstStyle>
            <a:lvl1pPr marL="0" indent="0" algn="ctr">
              <a:spcBef>
                <a:spcPts val="600"/>
              </a:spcBef>
              <a:defRPr sz="2000" b="0" i="0">
                <a:solidFill>
                  <a:schemeClr val="tx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2000"/>
            </a:lvl2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6" descr="stratuslab-logo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Copy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066800" y="4176713"/>
            <a:ext cx="7239000" cy="1538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/>
              <a:t>Copyright © </a:t>
            </a:r>
            <a:r>
              <a:rPr lang="en-US" sz="1400" dirty="0" smtClean="0"/>
              <a:t>2011, </a:t>
            </a:r>
            <a:r>
              <a:rPr lang="en-US" sz="1400" dirty="0"/>
              <a:t>Members of the StratusLab collaboration: Centre </a:t>
            </a:r>
            <a:r>
              <a:rPr lang="en-US" sz="1400" dirty="0" smtClean="0"/>
              <a:t>National </a:t>
            </a:r>
            <a:r>
              <a:rPr lang="en-US" sz="1400" dirty="0"/>
              <a:t>de la </a:t>
            </a:r>
            <a:r>
              <a:rPr lang="en-US" sz="1400" dirty="0" err="1"/>
              <a:t>Recherche</a:t>
            </a:r>
            <a:r>
              <a:rPr lang="en-US" sz="1400" dirty="0"/>
              <a:t> </a:t>
            </a:r>
            <a:r>
              <a:rPr lang="en-US" sz="1400" dirty="0" err="1"/>
              <a:t>Scientifique</a:t>
            </a:r>
            <a:r>
              <a:rPr lang="en-US" sz="1400" dirty="0"/>
              <a:t>, Universidad </a:t>
            </a:r>
            <a:r>
              <a:rPr lang="en-US" sz="1400" dirty="0" err="1"/>
              <a:t>Complutense</a:t>
            </a:r>
            <a:r>
              <a:rPr lang="en-US" sz="1400" dirty="0"/>
              <a:t> de Madrid, Greek Research and Technology Network S.A., SixSq Sàrl, </a:t>
            </a:r>
            <a:r>
              <a:rPr lang="en-US" sz="1400" dirty="0" err="1"/>
              <a:t>Telefónica</a:t>
            </a:r>
            <a:r>
              <a:rPr lang="en-US" sz="1400" dirty="0"/>
              <a:t> </a:t>
            </a:r>
            <a:r>
              <a:rPr lang="en-US" sz="1400" dirty="0" err="1"/>
              <a:t>Investigación</a:t>
            </a:r>
            <a:r>
              <a:rPr lang="en-US" sz="1400" dirty="0"/>
              <a:t> </a:t>
            </a:r>
            <a:r>
              <a:rPr lang="en-US" sz="1400" dirty="0" err="1"/>
              <a:t>y</a:t>
            </a:r>
            <a:r>
              <a:rPr lang="en-US" sz="1400" dirty="0"/>
              <a:t> </a:t>
            </a:r>
            <a:r>
              <a:rPr lang="en-US" sz="1400" dirty="0" err="1"/>
              <a:t>Desarrollo</a:t>
            </a:r>
            <a:r>
              <a:rPr lang="en-US" sz="1400" dirty="0"/>
              <a:t> SA, and The Provost Fellows and Scholars of the College of the Holy and Undivided Trinity of Queen Elizabeth Near Dublin.</a:t>
            </a:r>
          </a:p>
          <a:p>
            <a:pPr algn="just">
              <a:defRPr/>
            </a:pP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66800" y="5419725"/>
            <a:ext cx="48768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400" dirty="0"/>
              <a:t>This work is licensed under the Creative Commons</a:t>
            </a:r>
          </a:p>
          <a:p>
            <a:pPr>
              <a:defRPr/>
            </a:pPr>
            <a:r>
              <a:rPr lang="en-US" sz="1400" dirty="0"/>
              <a:t>Attribution 3.0 </a:t>
            </a:r>
            <a:r>
              <a:rPr lang="en-US" sz="1400" dirty="0" err="1"/>
              <a:t>Unported</a:t>
            </a:r>
            <a:r>
              <a:rPr lang="en-US" sz="1400" dirty="0"/>
              <a:t> License</a:t>
            </a:r>
          </a:p>
          <a:p>
            <a:pPr>
              <a:defRPr/>
            </a:pPr>
            <a:r>
              <a:rPr lang="en-US" sz="1400" dirty="0"/>
              <a:t>http://creativecommons.org/licenses/by/3.0/</a:t>
            </a:r>
          </a:p>
        </p:txBody>
      </p:sp>
      <p:pic>
        <p:nvPicPr>
          <p:cNvPr id="4" name="Picture 10" descr="cc-by-88x31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5537200"/>
            <a:ext cx="1766888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5344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155700"/>
            <a:ext cx="4171950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5700"/>
            <a:ext cx="4173537" cy="54737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3008313" cy="5181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990600"/>
            <a:ext cx="9144000" cy="76200"/>
          </a:xfrm>
          <a:prstGeom prst="rect">
            <a:avLst/>
          </a:prstGeom>
          <a:gradFill rotWithShape="1">
            <a:gsLst>
              <a:gs pos="0">
                <a:schemeClr val="accent2"/>
              </a:gs>
              <a:gs pos="90000">
                <a:schemeClr val="bg1"/>
              </a:gs>
            </a:gsLst>
            <a:lin ang="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sz="1800">
              <a:latin typeface="Arial" pitchFamily="-112" charset="0"/>
              <a:ea typeface="Arial" pitchFamily="-112" charset="0"/>
              <a:cs typeface="Arial" pitchFamily="-11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219200"/>
            <a:ext cx="5111750" cy="51816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381000" y="1219200"/>
            <a:ext cx="3048000" cy="51816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2" name="Text Box 12"/>
          <p:cNvSpPr txBox="1">
            <a:spLocks noChangeArrowheads="1"/>
          </p:cNvSpPr>
          <p:nvPr/>
        </p:nvSpPr>
        <p:spPr bwMode="auto">
          <a:xfrm>
            <a:off x="8491538" y="6604000"/>
            <a:ext cx="587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defRPr/>
            </a:pPr>
            <a:fld id="{D2D1206E-E5E9-B54D-A721-2B0F9C4D1662}" type="slidenum">
              <a:rPr lang="en-US" sz="1200">
                <a:solidFill>
                  <a:srgbClr val="32425D"/>
                </a:solidFill>
              </a:rPr>
              <a:pPr>
                <a:defRPr/>
              </a:pPr>
              <a:t>‹#›</a:t>
            </a:fld>
            <a:endParaRPr lang="en-US" sz="1200" dirty="0">
              <a:solidFill>
                <a:srgbClr val="32425D"/>
              </a:solidFill>
            </a:endParaRPr>
          </a:p>
        </p:txBody>
      </p:sp>
      <p:pic>
        <p:nvPicPr>
          <p:cNvPr id="1027" name="Picture 6" descr="stratuslab-logo.png"/>
          <p:cNvPicPr>
            <a:picLocks noChangeAspect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781800" y="117475"/>
            <a:ext cx="222567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7"/>
          <p:cNvSpPr>
            <a:spLocks noGrp="1"/>
          </p:cNvSpPr>
          <p:nvPr>
            <p:ph type="title"/>
          </p:nvPr>
        </p:nvSpPr>
        <p:spPr bwMode="auto">
          <a:xfrm>
            <a:off x="304800" y="76200"/>
            <a:ext cx="6477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304800" y="14478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1" r:id="rId1"/>
    <p:sldLayoutId id="2147484652" r:id="rId2"/>
    <p:sldLayoutId id="2147484653" r:id="rId3"/>
    <p:sldLayoutId id="2147484654" r:id="rId4"/>
    <p:sldLayoutId id="2147484655" r:id="rId5"/>
    <p:sldLayoutId id="2147484650" r:id="rId6"/>
    <p:sldLayoutId id="2147484656" r:id="rId7"/>
    <p:sldLayoutId id="2147484657" r:id="rId8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32B66"/>
          </a:solidFill>
          <a:latin typeface="Arial" pitchFamily="-112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2425D"/>
          </a:solidFill>
          <a:latin typeface="Arial" pitchFamily="-112" charset="0"/>
          <a:ea typeface="Arial" pitchFamily="-112" charset="0"/>
          <a:cs typeface="Arial" pitchFamily="-112" charset="0"/>
        </a:defRPr>
      </a:lvl9pPr>
    </p:titleStyle>
    <p:bodyStyle>
      <a:lvl1pPr marL="342900" indent="-342900" algn="l" rtl="0" eaLnBrk="0" fontAlgn="base" hangingPunct="0">
        <a:spcBef>
          <a:spcPts val="1500"/>
        </a:spcBef>
        <a:spcAft>
          <a:spcPct val="0"/>
        </a:spcAft>
        <a:defRPr sz="2400" b="1">
          <a:solidFill>
            <a:srgbClr val="132B66"/>
          </a:solidFill>
          <a:latin typeface="+mn-lt"/>
          <a:ea typeface="ＭＳ Ｐゴシック" charset="-128"/>
          <a:cs typeface="ＭＳ Ｐゴシック" charset="-128"/>
        </a:defRPr>
      </a:lvl1pPr>
      <a:lvl2pPr marL="360363" indent="-180975" algn="l" rtl="0" eaLnBrk="0" fontAlgn="base" hangingPunct="0">
        <a:spcBef>
          <a:spcPts val="600"/>
        </a:spcBef>
        <a:spcAft>
          <a:spcPct val="0"/>
        </a:spcAft>
        <a:buFont typeface="Wingdings" charset="2"/>
        <a:buChar char="§"/>
        <a:defRPr sz="20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01700" indent="-180975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73163" indent="-92075" algn="l" rtl="0" eaLnBrk="0" fontAlgn="base" hangingPunct="0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79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336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794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251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708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gstat.egi.eu/gstat/site/HG-07-StratusLab/" TargetMode="External"/><Relationship Id="rId3" Type="http://schemas.openxmlformats.org/officeDocument/2006/relationships/hyperlink" Target="http://appliances.stratuslab.eu:8081/metadat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StratusLab Cloud Services</a:t>
            </a:r>
            <a:endParaRPr lang="en-US" dirty="0" smtClean="0"/>
          </a:p>
        </p:txBody>
      </p:sp>
      <p:sp>
        <p:nvSpPr>
          <p:cNvPr id="12291" name="Text Placeholder 1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Technical Coordination Board (TCB)</a:t>
            </a:r>
          </a:p>
          <a:p>
            <a:r>
              <a:rPr lang="en-US" dirty="0" smtClean="0"/>
              <a:t>9 August </a:t>
            </a:r>
            <a:r>
              <a:rPr lang="en-US" dirty="0" smtClean="0"/>
              <a:t>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and Cloud Integration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StratusLab 1.0 = Infrastructure as a Service (</a:t>
            </a:r>
            <a:r>
              <a:rPr lang="en-US" dirty="0" err="1" smtClean="0"/>
              <a:t>Iaas</a:t>
            </a:r>
            <a:r>
              <a:rPr lang="en-US" dirty="0" smtClean="0"/>
              <a:t>)</a:t>
            </a:r>
            <a:r>
              <a:rPr lang="en-US" dirty="0" smtClean="0"/>
              <a:t> cloud</a:t>
            </a:r>
          </a:p>
          <a:p>
            <a:pPr lvl="1"/>
            <a:r>
              <a:rPr lang="en-US" dirty="0" smtClean="0"/>
              <a:t>Virtual Machine Management</a:t>
            </a:r>
          </a:p>
          <a:p>
            <a:pPr lvl="1"/>
            <a:r>
              <a:rPr lang="en-US" dirty="0" smtClean="0"/>
              <a:t>Persistent Disk Management</a:t>
            </a:r>
          </a:p>
          <a:p>
            <a:pPr lvl="1"/>
            <a:r>
              <a:rPr lang="en-US" dirty="0" smtClean="0"/>
              <a:t>Public, local, private IP addresses</a:t>
            </a:r>
          </a:p>
          <a:p>
            <a:pPr lvl="1"/>
            <a:r>
              <a:rPr lang="en-US" dirty="0" smtClean="0"/>
              <a:t>Marketplace for VM </a:t>
            </a:r>
            <a:r>
              <a:rPr lang="en-US" dirty="0" smtClean="0"/>
              <a:t>and disk image browsing/sharing</a:t>
            </a:r>
          </a:p>
          <a:p>
            <a:pPr lvl="1"/>
            <a:r>
              <a:rPr lang="en-US" dirty="0" smtClean="0"/>
              <a:t>Claudia for service (ensemble of machines) management</a:t>
            </a:r>
          </a:p>
          <a:p>
            <a:r>
              <a:rPr lang="en-US" dirty="0" smtClean="0"/>
              <a:t>Grid </a:t>
            </a:r>
            <a:r>
              <a:rPr lang="en-US" dirty="0" smtClean="0"/>
              <a:t>=</a:t>
            </a:r>
            <a:r>
              <a:rPr lang="en-US" dirty="0" smtClean="0"/>
              <a:t> Platform as a Service (</a:t>
            </a:r>
            <a:r>
              <a:rPr lang="en-US" dirty="0" err="1" smtClean="0"/>
              <a:t>PaaS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 </a:t>
            </a:r>
            <a:r>
              <a:rPr lang="en-US" dirty="0" smtClean="0"/>
              <a:t>grid services over </a:t>
            </a:r>
            <a:r>
              <a:rPr lang="en-US" dirty="0" err="1" smtClean="0"/>
              <a:t>IaaS</a:t>
            </a:r>
            <a:r>
              <a:rPr lang="en-US" dirty="0" smtClean="0"/>
              <a:t> </a:t>
            </a:r>
            <a:r>
              <a:rPr lang="en-US" dirty="0" err="1" smtClean="0"/>
              <a:t>cloud(s</a:t>
            </a:r>
            <a:r>
              <a:rPr lang="en-US" dirty="0" smtClean="0"/>
              <a:t>) like StratusLab</a:t>
            </a:r>
            <a:endParaRPr lang="en-US" dirty="0" smtClean="0"/>
          </a:p>
          <a:p>
            <a:pPr lvl="1"/>
            <a:r>
              <a:rPr lang="en-US" dirty="0" smtClean="0"/>
              <a:t>Model: sites run StratusLab, deploy grid services within their cloud</a:t>
            </a:r>
          </a:p>
          <a:p>
            <a:pPr lvl="1"/>
            <a:r>
              <a:rPr lang="en-US" dirty="0" smtClean="0"/>
              <a:t>Sites may make StratusLab cloud APIs visible to end users</a:t>
            </a:r>
          </a:p>
          <a:p>
            <a:pPr lvl="1"/>
            <a:r>
              <a:rPr lang="en-US" dirty="0" smtClean="0"/>
              <a:t>Use Claudia or similar services for </a:t>
            </a:r>
            <a:r>
              <a:rPr lang="en-US" dirty="0" err="1" smtClean="0"/>
              <a:t>autoscaling</a:t>
            </a:r>
            <a:r>
              <a:rPr lang="en-US" dirty="0" smtClean="0"/>
              <a:t> and management</a:t>
            </a:r>
          </a:p>
          <a:p>
            <a:pPr lvl="1"/>
            <a:r>
              <a:rPr lang="en-US" dirty="0" smtClean="0"/>
              <a:t>Integration of </a:t>
            </a:r>
            <a:r>
              <a:rPr lang="en-US" dirty="0" err="1" smtClean="0"/>
              <a:t>authn/authz</a:t>
            </a:r>
            <a:r>
              <a:rPr lang="en-US" dirty="0" smtClean="0"/>
              <a:t> to facilitate grid/cloud service interactions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Concept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Greek production </a:t>
            </a:r>
            <a:r>
              <a:rPr lang="en-US" dirty="0" smtClean="0"/>
              <a:t>grid site over cloud</a:t>
            </a:r>
            <a:endParaRPr lang="en-US" dirty="0" smtClean="0"/>
          </a:p>
          <a:p>
            <a:pPr lvl="1"/>
            <a:r>
              <a:rPr lang="en-US" dirty="0" smtClean="0"/>
              <a:t>HG-07-</a:t>
            </a:r>
            <a:r>
              <a:rPr lang="en-US" dirty="0" smtClean="0"/>
              <a:t>StratusLab</a:t>
            </a:r>
          </a:p>
          <a:p>
            <a:pPr lvl="1"/>
            <a:r>
              <a:rPr lang="en-US" dirty="0" smtClean="0">
                <a:hlinkClick r:id="rId2"/>
              </a:rPr>
              <a:t>http://gstat.egi.eu/gstat/site/HG-07-StratusLab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Note (attached to agenda) written from this experience</a:t>
            </a:r>
          </a:p>
          <a:p>
            <a:pPr lvl="1"/>
            <a:r>
              <a:rPr lang="en-US" dirty="0" smtClean="0"/>
              <a:t>Uses </a:t>
            </a:r>
            <a:r>
              <a:rPr lang="en-US" dirty="0" err="1" smtClean="0"/>
              <a:t>gLite</a:t>
            </a:r>
            <a:r>
              <a:rPr lang="en-US" dirty="0" smtClean="0"/>
              <a:t> images (CE, SE, WN, APEL) </a:t>
            </a:r>
            <a:r>
              <a:rPr lang="en-US" dirty="0" smtClean="0"/>
              <a:t>available from Marketplace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://appliances.stratuslab.eu:8081/</a:t>
            </a:r>
            <a:r>
              <a:rPr lang="en-US" dirty="0" smtClean="0">
                <a:hlinkClick r:id="rId3"/>
              </a:rPr>
              <a:t>metadata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 Images for Grid Services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VM images for </a:t>
            </a:r>
            <a:r>
              <a:rPr lang="en-US" dirty="0" err="1" smtClean="0"/>
              <a:t>gLite</a:t>
            </a:r>
            <a:r>
              <a:rPr lang="en-US" dirty="0" smtClean="0"/>
              <a:t> services</a:t>
            </a:r>
          </a:p>
          <a:p>
            <a:pPr lvl="1"/>
            <a:r>
              <a:rPr lang="en-US" dirty="0" err="1" smtClean="0"/>
              <a:t>gLite</a:t>
            </a:r>
            <a:r>
              <a:rPr lang="en-US" dirty="0" smtClean="0"/>
              <a:t> CE, SE, WN, APEL currently available</a:t>
            </a:r>
          </a:p>
          <a:p>
            <a:pPr lvl="1"/>
            <a:r>
              <a:rPr lang="en-US" dirty="0" smtClean="0"/>
              <a:t>Updated along with </a:t>
            </a:r>
            <a:r>
              <a:rPr lang="en-US" dirty="0" err="1" smtClean="0"/>
              <a:t>gLite</a:t>
            </a:r>
            <a:r>
              <a:rPr lang="en-US" dirty="0" smtClean="0"/>
              <a:t> middleware</a:t>
            </a:r>
          </a:p>
          <a:p>
            <a:pPr lvl="1"/>
            <a:r>
              <a:rPr lang="en-US" dirty="0" smtClean="0"/>
              <a:t>Configured manually via YAIM after deployment</a:t>
            </a:r>
          </a:p>
          <a:p>
            <a:pPr lvl="1"/>
            <a:r>
              <a:rPr lang="en-US" dirty="0" smtClean="0"/>
              <a:t>Evolving towards higher-level abstraction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“just add </a:t>
            </a:r>
            <a:r>
              <a:rPr lang="en-US" dirty="0" err="1" smtClean="0">
                <a:sym typeface="Wingdings"/>
              </a:rPr>
              <a:t>certs</a:t>
            </a:r>
            <a:r>
              <a:rPr lang="en-US" dirty="0" smtClean="0">
                <a:sym typeface="Wingdings"/>
              </a:rPr>
              <a:t>”</a:t>
            </a:r>
          </a:p>
          <a:p>
            <a:pPr lvl="1"/>
            <a:r>
              <a:rPr lang="en-US" dirty="0" smtClean="0">
                <a:sym typeface="Wingdings"/>
              </a:rPr>
              <a:t>Some work on </a:t>
            </a:r>
            <a:r>
              <a:rPr lang="en-US" dirty="0" err="1" smtClean="0">
                <a:sym typeface="Wingdings"/>
              </a:rPr>
              <a:t>autoscaling</a:t>
            </a:r>
            <a:r>
              <a:rPr lang="en-US" dirty="0" smtClean="0">
                <a:sym typeface="Wingdings"/>
              </a:rPr>
              <a:t> via Claudia has been done</a:t>
            </a:r>
          </a:p>
          <a:p>
            <a:r>
              <a:rPr lang="en-US" dirty="0" smtClean="0">
                <a:sym typeface="Wingdings"/>
              </a:rPr>
              <a:t>Creation and maintenance</a:t>
            </a:r>
          </a:p>
          <a:p>
            <a:pPr lvl="1"/>
            <a:r>
              <a:rPr lang="en-US" dirty="0" smtClean="0">
                <a:sym typeface="Wingdings"/>
              </a:rPr>
              <a:t>Tools available to simplify VM image creation</a:t>
            </a:r>
          </a:p>
          <a:p>
            <a:pPr lvl="1"/>
            <a:r>
              <a:rPr lang="en-US" dirty="0" smtClean="0">
                <a:sym typeface="Wingdings"/>
              </a:rPr>
              <a:t>Would like to see middleware developers supply their own images</a:t>
            </a:r>
            <a:endParaRPr lang="en-US" dirty="0" smtClean="0"/>
          </a:p>
          <a:p>
            <a:pPr lvl="1"/>
            <a:r>
              <a:rPr lang="en-US" dirty="0" smtClean="0"/>
              <a:t>Collaborations with IGE, EDGI, EMI on this topic</a:t>
            </a:r>
          </a:p>
          <a:p>
            <a:pPr lvl="1"/>
            <a:r>
              <a:rPr lang="en-US" dirty="0" smtClean="0"/>
              <a:t>New releases would be better correlated with middleware updates</a:t>
            </a:r>
          </a:p>
          <a:p>
            <a:pPr lvl="1"/>
            <a:r>
              <a:rPr lang="en-US" dirty="0" smtClean="0"/>
              <a:t>StratusLab will supply also some “low-level” images (e.g. torque)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for Testing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StratusLab </a:t>
            </a:r>
            <a:r>
              <a:rPr lang="en-US" dirty="0" smtClean="0"/>
              <a:t>testing</a:t>
            </a:r>
            <a:endParaRPr lang="en-US" dirty="0" smtClean="0"/>
          </a:p>
          <a:p>
            <a:pPr lvl="1"/>
            <a:r>
              <a:rPr lang="en-US" dirty="0" smtClean="0"/>
              <a:t>Already using some </a:t>
            </a:r>
            <a:r>
              <a:rPr lang="en-US" dirty="0" err="1" smtClean="0"/>
              <a:t>VMs</a:t>
            </a:r>
            <a:r>
              <a:rPr lang="en-US" dirty="0" smtClean="0"/>
              <a:t> for cloud service testing via Hudson</a:t>
            </a:r>
          </a:p>
          <a:p>
            <a:pPr lvl="1"/>
            <a:r>
              <a:rPr lang="en-US" dirty="0" smtClean="0"/>
              <a:t>Automated testing via </a:t>
            </a:r>
            <a:r>
              <a:rPr lang="en-US" dirty="0" err="1" smtClean="0"/>
              <a:t>SlipStream</a:t>
            </a:r>
            <a:r>
              <a:rPr lang="en-US" dirty="0" smtClean="0"/>
              <a:t> and Claudia planned</a:t>
            </a:r>
          </a:p>
          <a:p>
            <a:pPr lvl="1"/>
            <a:r>
              <a:rPr lang="en-US" dirty="0" smtClean="0"/>
              <a:t>Scalability testing planned on Grid’5000 infrastructure</a:t>
            </a:r>
            <a:endParaRPr lang="en-US" dirty="0" smtClean="0"/>
          </a:p>
          <a:p>
            <a:endParaRPr lang="en-US" smtClean="0"/>
          </a:p>
          <a:p>
            <a:r>
              <a:rPr lang="en-US" smtClean="0"/>
              <a:t>Software </a:t>
            </a:r>
            <a:r>
              <a:rPr lang="en-US" dirty="0" smtClean="0"/>
              <a:t>Development </a:t>
            </a:r>
            <a:r>
              <a:rPr lang="en-US" dirty="0" err="1" smtClean="0"/>
              <a:t>PaaS</a:t>
            </a:r>
            <a:endParaRPr lang="en-US" dirty="0" smtClean="0"/>
          </a:p>
          <a:p>
            <a:pPr lvl="1"/>
            <a:r>
              <a:rPr lang="en-US" dirty="0" smtClean="0"/>
              <a:t>Intend to “self-host” StratusLab development services soon</a:t>
            </a:r>
          </a:p>
          <a:p>
            <a:pPr lvl="1"/>
            <a:r>
              <a:rPr lang="en-US" dirty="0" smtClean="0"/>
              <a:t>Mechanisms for our testing could be easily extended to other MW</a:t>
            </a:r>
          </a:p>
          <a:p>
            <a:pPr lvl="1"/>
            <a:r>
              <a:rPr lang="en-US" dirty="0" smtClean="0"/>
              <a:t>Would like other use cases to ensure system can handle them</a:t>
            </a:r>
          </a:p>
          <a:p>
            <a:pPr lvl="1"/>
            <a:r>
              <a:rPr lang="en-US" dirty="0" smtClean="0"/>
              <a:t>Very willing to collaborate on systems testing issues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with EGI</a:t>
            </a:r>
            <a:endParaRPr lang="en-US" dirty="0" smtClean="0"/>
          </a:p>
        </p:txBody>
      </p:sp>
      <p:sp>
        <p:nvSpPr>
          <p:cNvPr id="14339" name="Content Placeholder 3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System</a:t>
            </a:r>
          </a:p>
          <a:p>
            <a:pPr lvl="1"/>
            <a:r>
              <a:rPr lang="en-US" dirty="0" smtClean="0"/>
              <a:t>Use Glue 2.0 schema for service description</a:t>
            </a:r>
          </a:p>
          <a:p>
            <a:pPr lvl="1"/>
            <a:r>
              <a:rPr lang="en-US" dirty="0" smtClean="0"/>
              <a:t>Publish into standard BDII infrastructure</a:t>
            </a:r>
          </a:p>
          <a:p>
            <a:r>
              <a:rPr lang="en-US" dirty="0" smtClean="0"/>
              <a:t>Notifications</a:t>
            </a:r>
          </a:p>
          <a:p>
            <a:pPr lvl="1"/>
            <a:r>
              <a:rPr lang="en-US" dirty="0" smtClean="0"/>
              <a:t>Will push status updates through messaging</a:t>
            </a:r>
          </a:p>
          <a:p>
            <a:pPr lvl="1"/>
            <a:r>
              <a:rPr lang="en-US" dirty="0" smtClean="0"/>
              <a:t>Planning to use AMQP services for this</a:t>
            </a:r>
          </a:p>
          <a:p>
            <a:r>
              <a:rPr lang="en-US" dirty="0" smtClean="0"/>
              <a:t>Accounting</a:t>
            </a:r>
            <a:endParaRPr lang="en-US" dirty="0" smtClean="0"/>
          </a:p>
          <a:p>
            <a:pPr lvl="1"/>
            <a:r>
              <a:rPr lang="en-US" dirty="0" smtClean="0"/>
              <a:t>Some cloud </a:t>
            </a:r>
            <a:r>
              <a:rPr lang="en-US" dirty="0" smtClean="0"/>
              <a:t>usage information available from logs</a:t>
            </a:r>
            <a:endParaRPr lang="en-US" dirty="0" smtClean="0"/>
          </a:p>
          <a:p>
            <a:pPr lvl="1"/>
            <a:r>
              <a:rPr lang="en-US" dirty="0" smtClean="0"/>
              <a:t>Put in place systematic collection, aggregation of information</a:t>
            </a:r>
            <a:endParaRPr lang="en-US" dirty="0" smtClean="0"/>
          </a:p>
          <a:p>
            <a:pPr lvl="1"/>
            <a:r>
              <a:rPr lang="en-US" dirty="0" smtClean="0"/>
              <a:t>Work with EGI on how to put into central database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tuslab-presentation-template-v3">
  <a:themeElements>
    <a:clrScheme name="GridWay Presentation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rgbClr val="003366"/>
            </a:gs>
            <a:gs pos="50000">
              <a:srgbClr val="003366">
                <a:gamma/>
                <a:tint val="0"/>
                <a:invGamma/>
              </a:srgbClr>
            </a:gs>
            <a:gs pos="100000">
              <a:srgbClr val="003366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Arial" pitchFamily="-112" charset="0"/>
            <a:cs typeface="Arial" pitchFamily="-112" charset="0"/>
          </a:defRPr>
        </a:defPPr>
      </a:lstStyle>
    </a:lnDef>
  </a:objectDefaults>
  <a:extraClrSchemeLst>
    <a:extraClrScheme>
      <a:clrScheme name="GridWay Presentatio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ridWay Presentatio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ridWay Presentatio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stratuslab-presentation-template-v3.potx</Template>
  <TotalTime>3098</TotalTime>
  <Words>425</Words>
  <Application>Microsoft Macintosh PowerPoint</Application>
  <PresentationFormat>On-screen Show (4:3)</PresentationFormat>
  <Paragraphs>59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stratuslab-presentation-template-v3</vt:lpstr>
      <vt:lpstr>StratusLab Cloud Services</vt:lpstr>
      <vt:lpstr>Grid and Cloud Integration</vt:lpstr>
      <vt:lpstr>Proof of Concept</vt:lpstr>
      <vt:lpstr>VM Images for Grid Services</vt:lpstr>
      <vt:lpstr>Cloud for Testing</vt:lpstr>
      <vt:lpstr>Integration with EGI</vt:lpstr>
      <vt:lpstr>Slide 7</vt:lpstr>
    </vt:vector>
  </TitlesOfParts>
  <Company>SixSq Sàrl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Operational Considerations From Running Grid Services on Cloud Resources</dc:title>
  <dc:creator>Charles</dc:creator>
  <cp:lastModifiedBy>Charles</cp:lastModifiedBy>
  <cp:revision>368</cp:revision>
  <cp:lastPrinted>2010-03-23T08:08:48Z</cp:lastPrinted>
  <dcterms:created xsi:type="dcterms:W3CDTF">2011-08-08T10:24:46Z</dcterms:created>
  <dcterms:modified xsi:type="dcterms:W3CDTF">2011-08-08T11:59:11Z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