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84" r:id="rId17"/>
    <p:sldId id="285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18/02/2020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jrc/en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a.fr/en/Scientists-Student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cazenave@cines.fr" TargetMode="External"/><Relationship Id="rId4" Type="http://schemas.openxmlformats.org/officeDocument/2006/relationships/hyperlink" Target="mailto:vincent.negre@inra.f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asa.ac.at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rs4all.eu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mso.e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EOSC-hub T10.3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12A16B-4195-4879-BBB3-87FD1936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BE8A6-DE5D-4C02-8ACE-4FBFA604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3" cy="5377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4: Integration, providers, resources &amp; 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2BCCE-969C-49F3-9F86-6E8987722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09540"/>
              </p:ext>
            </p:extLst>
          </p:nvPr>
        </p:nvGraphicFramePr>
        <p:xfrm>
          <a:off x="369298" y="1170105"/>
          <a:ext cx="8448860" cy="3935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979">
                  <a:extLst>
                    <a:ext uri="{9D8B030D-6E8A-4147-A177-3AD203B41FA5}">
                      <a16:colId xmlns:a16="http://schemas.microsoft.com/office/drawing/2014/main" val="2260551056"/>
                    </a:ext>
                  </a:extLst>
                </a:gridCol>
                <a:gridCol w="5345881">
                  <a:extLst>
                    <a:ext uri="{9D8B030D-6E8A-4147-A177-3AD203B41FA5}">
                      <a16:colId xmlns:a16="http://schemas.microsoft.com/office/drawing/2014/main" val="2769000105"/>
                    </a:ext>
                  </a:extLst>
                </a:gridCol>
              </a:tblGrid>
              <a:tr h="5796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In-kind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82286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Check-in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195764543"/>
                  </a:ext>
                </a:extLst>
              </a:tr>
              <a:tr h="6449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EOSC-hub Monitoring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410781481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EOSC-hub Accounting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723490589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Cloud Compute &amp;  Cloud Container Compute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CESGA</a:t>
                      </a: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192 vCPU cores, 512GB of RAM, INFN: 300 vCPU cores, 1.2TB of RAM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536347214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Online Storage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dirty="0"/>
                        <a:t>CESGA: 6.4 TB, INFN: 10 TB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46790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OpenAIRE Amnesia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0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8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25E5F4-1FC9-4A34-9777-35236EF6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1902EA-0102-4EF3-9130-BE04F2AD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76200"/>
            <a:ext cx="8742424" cy="537716"/>
          </a:xfrm>
        </p:spPr>
        <p:txBody>
          <a:bodyPr>
            <a:noAutofit/>
          </a:bodyPr>
          <a:lstStyle/>
          <a:p>
            <a:r>
              <a:rPr lang="en-US" sz="2600" dirty="0"/>
              <a:t>Project 5: Big Data Analytics for agricultural monitoring using</a:t>
            </a:r>
            <a:br>
              <a:rPr lang="en-US" sz="2600" dirty="0"/>
            </a:br>
            <a:r>
              <a:rPr lang="en-US" sz="2600" dirty="0"/>
              <a:t>Copernicus Sentinels and EU open data sets</a:t>
            </a:r>
            <a:br>
              <a:rPr lang="en-US" sz="2600" dirty="0"/>
            </a:br>
            <a:endParaRPr lang="en-US" sz="26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02C020-62FF-41AD-83CB-340BC67506E2}"/>
              </a:ext>
            </a:extLst>
          </p:cNvPr>
          <p:cNvGrpSpPr/>
          <p:nvPr/>
        </p:nvGrpSpPr>
        <p:grpSpPr>
          <a:xfrm>
            <a:off x="76200" y="1143000"/>
            <a:ext cx="3510632" cy="718452"/>
            <a:chOff x="3600" y="297761"/>
            <a:chExt cx="3510632" cy="14042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44B783-F4C1-4699-B94C-75BEE30C200C}"/>
                </a:ext>
              </a:extLst>
            </p:cNvPr>
            <p:cNvSpPr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224EA3-EEB3-4221-A721-FDFAEAB7448B}"/>
                </a:ext>
              </a:extLst>
            </p:cNvPr>
            <p:cNvSpPr txBox="1"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factsheet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C9D33-EF94-4BDF-A10F-D9410697153D}"/>
              </a:ext>
            </a:extLst>
          </p:cNvPr>
          <p:cNvGrpSpPr/>
          <p:nvPr/>
        </p:nvGrpSpPr>
        <p:grpSpPr>
          <a:xfrm>
            <a:off x="78452" y="1861452"/>
            <a:ext cx="3510632" cy="4539348"/>
            <a:chOff x="3600" y="1702013"/>
            <a:chExt cx="3510632" cy="2854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D10A86-3141-4415-8625-78A5DD0BBCB2}"/>
                </a:ext>
              </a:extLst>
            </p:cNvPr>
            <p:cNvSpPr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4E60ED-D553-458E-8C1D-83C85F01E1EE}"/>
                </a:ext>
              </a:extLst>
            </p:cNvPr>
            <p:cNvSpPr txBox="1"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Title: </a:t>
              </a:r>
              <a:r>
                <a:rPr lang="en-US" sz="1900" b="1" dirty="0"/>
                <a:t>Big Data Analytics for agricultural monitoring using Copernicus Sentinels and EU open data sets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Institution: </a:t>
              </a:r>
              <a:r>
                <a:rPr lang="en-US" sz="1900" b="1" dirty="0"/>
                <a:t>European Commission, Joint Research Centre</a:t>
              </a:r>
              <a:r>
                <a:rPr lang="en-US" sz="1900" kern="1200" dirty="0"/>
                <a:t> - </a:t>
              </a:r>
              <a:r>
                <a:rPr lang="en-US" sz="2000" dirty="0">
                  <a:hlinkClick r:id="rId2"/>
                </a:rPr>
                <a:t>https://ec.europa.eu/jrc/en</a:t>
              </a:r>
              <a:endParaRPr lang="en-US" sz="19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dirty="0"/>
                <a:t>Principal investigator: Guido Lemoine, Guido.lemoine@ec.europa.eu</a:t>
              </a:r>
              <a:endParaRPr lang="fr-FR" sz="19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dirty="0"/>
                <a:t>Science areas: </a:t>
              </a:r>
              <a:r>
                <a:rPr lang="en-US" sz="1900" dirty="0"/>
                <a:t>Earth </a:t>
              </a:r>
              <a:r>
                <a:rPr lang="en-US" sz="1900" dirty="0" err="1"/>
                <a:t>ans</a:t>
              </a:r>
              <a:r>
                <a:rPr lang="en-US" sz="1900" dirty="0"/>
                <a:t> Env. Sciences, Agriculture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kern="1200" dirty="0"/>
                <a:t>Shepherd: </a:t>
              </a:r>
              <a:r>
                <a:rPr lang="en-US" dirty="0"/>
                <a:t>Björn </a:t>
              </a:r>
              <a:r>
                <a:rPr lang="en-US" dirty="0" err="1"/>
                <a:t>Backeberg</a:t>
              </a:r>
              <a:r>
                <a:rPr lang="en-US" dirty="0"/>
                <a:t> (EGI Foundation), bjorn.backeberg@egi.eu</a:t>
              </a:r>
              <a:endParaRPr lang="it-IT" sz="36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900" kern="1200" dirty="0"/>
            </a:p>
          </p:txBody>
        </p:sp>
      </p:grp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AF42211-EB26-44D0-9CF2-F62003F48995}"/>
              </a:ext>
            </a:extLst>
          </p:cNvPr>
          <p:cNvSpPr txBox="1">
            <a:spLocks/>
          </p:cNvSpPr>
          <p:nvPr/>
        </p:nvSpPr>
        <p:spPr>
          <a:xfrm>
            <a:off x="3657600" y="914400"/>
            <a:ext cx="8153400" cy="3104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Show how federated EOSC resources can facilitate a range of Sentinel data applications across agricultural user domains</a:t>
            </a:r>
          </a:p>
          <a:p>
            <a:pPr lvl="1"/>
            <a:r>
              <a:rPr lang="en-US" sz="2000" dirty="0"/>
              <a:t>Use of Big Data Analytics to multi-annual high resolution Copernicus Sentinel data and EU open access reference data sets</a:t>
            </a:r>
          </a:p>
          <a:p>
            <a:pPr lvl="1"/>
            <a:r>
              <a:rPr lang="en-US" sz="2000" dirty="0"/>
              <a:t>Agriculture use case: cross-border EU region of NL and Germany</a:t>
            </a:r>
          </a:p>
          <a:p>
            <a:r>
              <a:rPr lang="en-US" sz="2400" dirty="0"/>
              <a:t>Objectives:</a:t>
            </a:r>
          </a:p>
          <a:p>
            <a:pPr lvl="1"/>
            <a:r>
              <a:rPr lang="en-US" sz="2000" dirty="0"/>
              <a:t>(1) project EOSC as reference platform hosting permanent Sentinel data archive, (2) methods to handle a wide set of technical requirements for Sentinel data use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D03B253F-1D11-4F5F-84E8-6447B553B2B9}"/>
              </a:ext>
            </a:extLst>
          </p:cNvPr>
          <p:cNvSpPr txBox="1">
            <a:spLocks/>
          </p:cNvSpPr>
          <p:nvPr/>
        </p:nvSpPr>
        <p:spPr>
          <a:xfrm>
            <a:off x="3581400" y="4038600"/>
            <a:ext cx="4495800" cy="26906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Workplan</a:t>
            </a:r>
          </a:p>
          <a:p>
            <a:r>
              <a:rPr lang="en-US" sz="2400" dirty="0"/>
              <a:t>Q1: Testbed setup, </a:t>
            </a:r>
            <a:r>
              <a:rPr lang="en-US" sz="2400" dirty="0" err="1"/>
              <a:t>Jupyter</a:t>
            </a:r>
            <a:r>
              <a:rPr lang="en-US" sz="2400" dirty="0"/>
              <a:t> notebook integration, data usage in policy context</a:t>
            </a:r>
          </a:p>
          <a:p>
            <a:r>
              <a:rPr lang="en-US" sz="2400" dirty="0"/>
              <a:t>Q2: Data formats for interactive analysis and visualization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9EBDB9DB-C04F-4D9C-93CE-31A7DB51A478}"/>
              </a:ext>
            </a:extLst>
          </p:cNvPr>
          <p:cNvSpPr txBox="1">
            <a:spLocks/>
          </p:cNvSpPr>
          <p:nvPr/>
        </p:nvSpPr>
        <p:spPr>
          <a:xfrm>
            <a:off x="7848600" y="4046636"/>
            <a:ext cx="4495800" cy="25597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Q2: Documents &amp; tutorial</a:t>
            </a:r>
          </a:p>
          <a:p>
            <a:r>
              <a:rPr lang="en-US" sz="2400" dirty="0"/>
              <a:t>Q3: Review operational workflow, present results in WS</a:t>
            </a:r>
          </a:p>
          <a:p>
            <a:r>
              <a:rPr lang="en-US" sz="2400" dirty="0"/>
              <a:t>Q4: 2020 data processing &amp; report on technical development and data use</a:t>
            </a:r>
          </a:p>
        </p:txBody>
      </p:sp>
    </p:spTree>
    <p:extLst>
      <p:ext uri="{BB962C8B-B14F-4D97-AF65-F5344CB8AC3E}">
        <p14:creationId xmlns:p14="http://schemas.microsoft.com/office/powerpoint/2010/main" val="274418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12A16B-4195-4879-BBB3-87FD1936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BE8A6-DE5D-4C02-8ACE-4FBFA604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3" cy="5377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5: Integration, providers, resources &amp; 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2BCCE-969C-49F3-9F86-6E8987722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17216"/>
              </p:ext>
            </p:extLst>
          </p:nvPr>
        </p:nvGraphicFramePr>
        <p:xfrm>
          <a:off x="369298" y="1170105"/>
          <a:ext cx="8448860" cy="312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979">
                  <a:extLst>
                    <a:ext uri="{9D8B030D-6E8A-4147-A177-3AD203B41FA5}">
                      <a16:colId xmlns:a16="http://schemas.microsoft.com/office/drawing/2014/main" val="2260551056"/>
                    </a:ext>
                  </a:extLst>
                </a:gridCol>
                <a:gridCol w="5345881">
                  <a:extLst>
                    <a:ext uri="{9D8B030D-6E8A-4147-A177-3AD203B41FA5}">
                      <a16:colId xmlns:a16="http://schemas.microsoft.com/office/drawing/2014/main" val="2769000105"/>
                    </a:ext>
                  </a:extLst>
                </a:gridCol>
              </a:tblGrid>
              <a:tr h="5796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In-kind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82286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EODC Infrastructure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EODC: 8 vCPUs, 32GB of RAM, 100GB of storage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ctr"/>
                </a:tc>
                <a:extLst>
                  <a:ext uri="{0D108BD9-81ED-4DB2-BD59-A6C34878D82A}">
                    <a16:rowId xmlns:a16="http://schemas.microsoft.com/office/drawing/2014/main" val="195764543"/>
                  </a:ext>
                </a:extLst>
              </a:tr>
              <a:tr h="6449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CloudFerro Infrastructure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CloudFerro: 24 vCPUs, 64GB of RAM, 100GB of storage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ctr"/>
                </a:tc>
                <a:extLst>
                  <a:ext uri="{0D108BD9-81ED-4DB2-BD59-A6C34878D82A}">
                    <a16:rowId xmlns:a16="http://schemas.microsoft.com/office/drawing/2014/main" val="410781481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Cloud Compute &amp;  Cloud Container Compute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CESNET: 16 vCPUs, 64GB of RAM, 100GB of storage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ctr"/>
                </a:tc>
                <a:extLst>
                  <a:ext uri="{0D108BD9-81ED-4DB2-BD59-A6C34878D82A}">
                    <a16:rowId xmlns:a16="http://schemas.microsoft.com/office/drawing/2014/main" val="3536347214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Online Storage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CESNET: 10TB S3 type block storage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4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63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41E38-5CB3-4684-B8B5-FF005DA5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20/04/2018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08D40F-5881-4AAC-BEC2-66B695B0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CE7BF2-F8FD-4D0A-91F3-12607413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EAP Call 1 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462187D-3E03-4CE5-A9BE-E5EC55081BEB}"/>
              </a:ext>
            </a:extLst>
          </p:cNvPr>
          <p:cNvSpPr txBox="1">
            <a:spLocks/>
          </p:cNvSpPr>
          <p:nvPr/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Are you interested on support one of the case?</a:t>
            </a:r>
          </a:p>
        </p:txBody>
      </p:sp>
    </p:spTree>
    <p:extLst>
      <p:ext uri="{BB962C8B-B14F-4D97-AF65-F5344CB8AC3E}">
        <p14:creationId xmlns:p14="http://schemas.microsoft.com/office/powerpoint/2010/main" val="30016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DC60FC-B71C-4EBB-9067-74942BEBF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short-listed proposals (see PDF attached to the agenda)</a:t>
            </a:r>
          </a:p>
          <a:p>
            <a:r>
              <a:rPr lang="en-US" dirty="0"/>
              <a:t>2 proposals looking for shepherds</a:t>
            </a:r>
          </a:p>
          <a:p>
            <a:pPr lvl="1"/>
            <a:r>
              <a:rPr lang="en-US" dirty="0"/>
              <a:t>Application 8: </a:t>
            </a:r>
            <a:r>
              <a:rPr lang="en-US" dirty="0" err="1"/>
              <a:t>OpenBioMaps</a:t>
            </a:r>
            <a:r>
              <a:rPr lang="en-US" dirty="0"/>
              <a:t> data management service for biological sciences and biodiversity conservation</a:t>
            </a:r>
          </a:p>
          <a:p>
            <a:pPr lvl="1"/>
            <a:r>
              <a:rPr lang="en-US" dirty="0"/>
              <a:t>Application 14: Integration of toxicology and risk assessment services into the EOSC marketplace</a:t>
            </a:r>
          </a:p>
          <a:p>
            <a:r>
              <a:rPr lang="en-US" dirty="0"/>
              <a:t>Any volunteer?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09994-3281-46B9-90C2-C0A5E81E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5A5F1-3D48-4341-BA8C-A99EFD9E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7494FD-1963-48A5-8574-3481DD14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EAP Call 2</a:t>
            </a:r>
          </a:p>
        </p:txBody>
      </p:sp>
    </p:spTree>
    <p:extLst>
      <p:ext uri="{BB962C8B-B14F-4D97-AF65-F5344CB8AC3E}">
        <p14:creationId xmlns:p14="http://schemas.microsoft.com/office/powerpoint/2010/main" val="234436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A9BBE5-B881-4796-BD3D-4A060FD97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Supporting FAIR data discoverability in clinical research: providing a global metadata repository (MDR) of clinical study object (ECRIN). </a:t>
            </a:r>
            <a:r>
              <a:rPr lang="en-US" b="1" dirty="0"/>
              <a:t>Shepherds: Stefano </a:t>
            </a:r>
            <a:r>
              <a:rPr lang="en-US" b="1" dirty="0" err="1"/>
              <a:t>Nicotri</a:t>
            </a:r>
            <a:r>
              <a:rPr lang="en-US" b="1" dirty="0"/>
              <a:t> and Hans Van </a:t>
            </a:r>
            <a:r>
              <a:rPr lang="en-US" b="1" dirty="0" err="1"/>
              <a:t>Piggelen</a:t>
            </a:r>
            <a:endParaRPr lang="en-US" b="1" dirty="0"/>
          </a:p>
          <a:p>
            <a:r>
              <a:rPr lang="en-US" dirty="0"/>
              <a:t>Open </a:t>
            </a:r>
            <a:r>
              <a:rPr lang="en-US" dirty="0" err="1"/>
              <a:t>AiiDA</a:t>
            </a:r>
            <a:r>
              <a:rPr lang="en-US" dirty="0"/>
              <a:t> lab platform for cloud computing in Materials Science (EPFL). </a:t>
            </a:r>
            <a:r>
              <a:rPr lang="en-US" b="1" dirty="0"/>
              <a:t>Shepherd: Enol Fernandez</a:t>
            </a:r>
            <a:endParaRPr lang="en-US" dirty="0"/>
          </a:p>
          <a:p>
            <a:r>
              <a:rPr lang="en-US" dirty="0"/>
              <a:t>VESPA-Cloud (OBSPM). </a:t>
            </a:r>
            <a:r>
              <a:rPr lang="en-US" b="1" dirty="0"/>
              <a:t> Shepherd: Baptiste </a:t>
            </a:r>
            <a:r>
              <a:rPr lang="en-US" b="1" dirty="0" err="1"/>
              <a:t>Grenier</a:t>
            </a:r>
            <a:endParaRPr lang="en-US" b="1" dirty="0"/>
          </a:p>
          <a:p>
            <a:r>
              <a:rPr lang="en-US" dirty="0"/>
              <a:t>AGINFRA+: Virtual Research Environments to Support Agriculture and Food Research Communities (CNR). </a:t>
            </a:r>
            <a:r>
              <a:rPr lang="en-US" b="1" dirty="0"/>
              <a:t> Shepherd: Pablo </a:t>
            </a:r>
            <a:r>
              <a:rPr lang="en-US" b="1" dirty="0" err="1"/>
              <a:t>Orviz</a:t>
            </a:r>
            <a:endParaRPr lang="en-US" dirty="0"/>
          </a:p>
          <a:p>
            <a:r>
              <a:rPr lang="en-US" dirty="0"/>
              <a:t>EOSC DevOps framework and virtual infrastructure for ENVRI-FAIR common FAIR data services (ENVRI-FAIR). </a:t>
            </a:r>
            <a:r>
              <a:rPr lang="en-US" b="1" dirty="0"/>
              <a:t> Shepherd: Andrea </a:t>
            </a:r>
            <a:r>
              <a:rPr lang="en-US" b="1" dirty="0" err="1"/>
              <a:t>Manzi</a:t>
            </a:r>
            <a:endParaRPr lang="en-US" b="1" dirty="0"/>
          </a:p>
          <a:p>
            <a:r>
              <a:rPr lang="en-US" dirty="0"/>
              <a:t>Towards a Global Federated Framework For Open Science Cloud: Three Use Cases (AASCT). </a:t>
            </a:r>
            <a:r>
              <a:rPr lang="en-US" b="1" dirty="0"/>
              <a:t> Shepherd: Giuseppe La Rocca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564D02-753D-4E09-8F36-70DE2CF0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18482-8FC0-481F-94F9-51D229A74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6CC9E0-17DC-49EA-8645-D5D90B30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EAP Call 2 – other short-listed proposals</a:t>
            </a:r>
          </a:p>
        </p:txBody>
      </p:sp>
    </p:spTree>
    <p:extLst>
      <p:ext uri="{BB962C8B-B14F-4D97-AF65-F5344CB8AC3E}">
        <p14:creationId xmlns:p14="http://schemas.microsoft.com/office/powerpoint/2010/main" val="188780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86EC5D-BF86-4A02-B907-74D4C2CD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18-20 May Karlsruhe (Germany)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365C3-BB6A-4C7E-9FDC-7770B2C0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A1BEE-B2EB-4B66-AE07-E58A5FEE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21F239-3F25-4DA1-ABE5-9BE6E072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EOSC-hub week</a:t>
            </a:r>
          </a:p>
        </p:txBody>
      </p:sp>
    </p:spTree>
    <p:extLst>
      <p:ext uri="{BB962C8B-B14F-4D97-AF65-F5344CB8AC3E}">
        <p14:creationId xmlns:p14="http://schemas.microsoft.com/office/powerpoint/2010/main" val="418957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39B89E-C921-497D-B787-A27048010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D10.6 Requirements and gap analysis report v2</a:t>
            </a:r>
          </a:p>
          <a:p>
            <a:pPr lvl="1"/>
            <a:r>
              <a:rPr lang="en-US" dirty="0"/>
              <a:t>Apr 2020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1EE6E-95D6-49CD-80A5-D0234FD3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F538A-52D2-41CA-9DDB-B7A4BF98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7E53F1-44AA-4638-8E9A-6BF9212E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T10.3 Deliverable</a:t>
            </a:r>
          </a:p>
        </p:txBody>
      </p:sp>
    </p:spTree>
    <p:extLst>
      <p:ext uri="{BB962C8B-B14F-4D97-AF65-F5344CB8AC3E}">
        <p14:creationId xmlns:p14="http://schemas.microsoft.com/office/powerpoint/2010/main" val="180899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EOSC Early adopter programme Call 1</a:t>
            </a:r>
          </a:p>
          <a:p>
            <a:pPr lvl="1"/>
            <a:r>
              <a:rPr lang="en-GB" dirty="0"/>
              <a:t>T10.3 involvement</a:t>
            </a:r>
          </a:p>
          <a:p>
            <a:r>
              <a:rPr lang="en-GB" dirty="0"/>
              <a:t>EOSC Early adopter programme Call 2</a:t>
            </a:r>
          </a:p>
          <a:p>
            <a:pPr lvl="1"/>
            <a:r>
              <a:rPr lang="en-GB" dirty="0"/>
              <a:t>Looking for 2 extra shepherds</a:t>
            </a:r>
          </a:p>
          <a:p>
            <a:r>
              <a:rPr lang="en-GB" dirty="0"/>
              <a:t>EOSC-hub week</a:t>
            </a:r>
          </a:p>
          <a:p>
            <a:r>
              <a:rPr lang="en-GB" dirty="0"/>
              <a:t>T10.3 deliverables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18/02/2020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25E5F4-1FC9-4A34-9777-35236EF6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1902EA-0102-4EF3-9130-BE04F2AD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4" cy="537716"/>
          </a:xfrm>
        </p:spPr>
        <p:txBody>
          <a:bodyPr>
            <a:noAutofit/>
          </a:bodyPr>
          <a:lstStyle/>
          <a:p>
            <a:r>
              <a:rPr lang="en-US" sz="2600" dirty="0"/>
              <a:t>Project 1: Towards an e-infrastructure for plant phenotyping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2E1330-8E67-4019-92A5-41C5F7F7D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2116332"/>
            <a:ext cx="4187024" cy="428446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AF42211-EB26-44D0-9CF2-F62003F48995}"/>
              </a:ext>
            </a:extLst>
          </p:cNvPr>
          <p:cNvSpPr txBox="1">
            <a:spLocks/>
          </p:cNvSpPr>
          <p:nvPr/>
        </p:nvSpPr>
        <p:spPr>
          <a:xfrm>
            <a:off x="3810000" y="903522"/>
            <a:ext cx="7854032" cy="18396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High-throughput plant phenotyping platform “Phenotyping Hybrid Information System – PHIS” to be deployed in the EOSC-hub infrastructure</a:t>
            </a:r>
          </a:p>
          <a:p>
            <a:r>
              <a:rPr lang="en-US" sz="2400" dirty="0"/>
              <a:t>Three pilots proposed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D03B253F-1D11-4F5F-84E8-6447B553B2B9}"/>
              </a:ext>
            </a:extLst>
          </p:cNvPr>
          <p:cNvSpPr txBox="1">
            <a:spLocks/>
          </p:cNvSpPr>
          <p:nvPr/>
        </p:nvSpPr>
        <p:spPr>
          <a:xfrm>
            <a:off x="3810000" y="2971128"/>
            <a:ext cx="4079416" cy="36582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Workplan</a:t>
            </a:r>
          </a:p>
          <a:p>
            <a:r>
              <a:rPr lang="en-US" sz="2400" dirty="0"/>
              <a:t>Q1: first pilot based on the </a:t>
            </a:r>
            <a:r>
              <a:rPr lang="en-US" sz="2400" dirty="0" err="1"/>
              <a:t>FranceGrilles</a:t>
            </a:r>
            <a:r>
              <a:rPr lang="en-US" sz="2400" dirty="0"/>
              <a:t> service and EGI services</a:t>
            </a:r>
          </a:p>
          <a:p>
            <a:r>
              <a:rPr lang="en-US" sz="2400" dirty="0"/>
              <a:t>Q2: integrating EUDAT services</a:t>
            </a:r>
          </a:p>
          <a:p>
            <a:r>
              <a:rPr lang="en-US" sz="2400" dirty="0"/>
              <a:t>Q3: integrating EGI </a:t>
            </a:r>
            <a:r>
              <a:rPr lang="en-US" sz="2400" dirty="0" err="1"/>
              <a:t>DataHub</a:t>
            </a:r>
            <a:endParaRPr lang="en-US" sz="2400" dirty="0"/>
          </a:p>
          <a:p>
            <a:r>
              <a:rPr lang="en-US" sz="2400" dirty="0"/>
              <a:t>Q4: assessing and choice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4C8D70-A4A7-4FFE-8D10-96B67F31726D}"/>
              </a:ext>
            </a:extLst>
          </p:cNvPr>
          <p:cNvGrpSpPr/>
          <p:nvPr/>
        </p:nvGrpSpPr>
        <p:grpSpPr>
          <a:xfrm>
            <a:off x="152400" y="1447800"/>
            <a:ext cx="3510632" cy="718452"/>
            <a:chOff x="3600" y="297761"/>
            <a:chExt cx="3510632" cy="140425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D223273-9FB8-4ADB-84EB-172EACC5E273}"/>
                </a:ext>
              </a:extLst>
            </p:cNvPr>
            <p:cNvSpPr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C4A66D-A364-4B49-A1A1-223618A504D2}"/>
                </a:ext>
              </a:extLst>
            </p:cNvPr>
            <p:cNvSpPr txBox="1"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factsheet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314ECC-C3F7-4E58-BEC6-223E9F5C227C}"/>
              </a:ext>
            </a:extLst>
          </p:cNvPr>
          <p:cNvGrpSpPr/>
          <p:nvPr/>
        </p:nvGrpSpPr>
        <p:grpSpPr>
          <a:xfrm>
            <a:off x="152400" y="2166252"/>
            <a:ext cx="3510632" cy="4005948"/>
            <a:chOff x="3600" y="1702013"/>
            <a:chExt cx="3510632" cy="28548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EE0B2B8-13AA-4178-A1D7-CB33A6F5FA8A}"/>
                </a:ext>
              </a:extLst>
            </p:cNvPr>
            <p:cNvSpPr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B1FED0-B910-466A-BD97-DF493B933E5A}"/>
                </a:ext>
              </a:extLst>
            </p:cNvPr>
            <p:cNvSpPr txBox="1"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Title: </a:t>
              </a:r>
              <a:r>
                <a:rPr lang="en-US" sz="2000" b="1" dirty="0"/>
                <a:t>Towards an e-infrastructure for plant</a:t>
              </a:r>
              <a:br>
                <a:rPr lang="en-US" sz="2000" b="1" dirty="0"/>
              </a:br>
              <a:r>
                <a:rPr lang="en-US" sz="2000" b="1" dirty="0"/>
                <a:t>phenotyping</a:t>
              </a:r>
              <a:endParaRPr lang="en-US" sz="20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Institution: </a:t>
              </a:r>
              <a:r>
                <a:rPr lang="en-US" sz="2000" b="1" kern="1200" dirty="0"/>
                <a:t>INRA (France)</a:t>
              </a:r>
              <a:r>
                <a:rPr lang="en-US" sz="2000" kern="1200" dirty="0"/>
                <a:t> - </a:t>
              </a:r>
              <a:r>
                <a:rPr lang="en-US" sz="2000" dirty="0">
                  <a:hlinkClick r:id="rId3"/>
                </a:rPr>
                <a:t>http://www.inra.fr/en/Scientists-Students</a:t>
              </a:r>
              <a:endParaRPr lang="en-US" sz="20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dirty="0"/>
                <a:t>Principal investigator: </a:t>
              </a:r>
              <a:r>
                <a:rPr lang="fr-FR" sz="2000" dirty="0"/>
                <a:t>Vincent Nègre, </a:t>
              </a:r>
              <a:r>
                <a:rPr lang="fr-FR" sz="2000" dirty="0">
                  <a:hlinkClick r:id="rId4"/>
                </a:rPr>
                <a:t>vincent.negre@inra.fr</a:t>
              </a:r>
              <a:endParaRPr lang="fr-FR" sz="20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2000" dirty="0"/>
                <a:t>Science areas: plant and agriculture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2000" kern="1200" dirty="0"/>
                <a:t>Shepherd: </a:t>
              </a:r>
              <a:r>
                <a:rPr lang="pt-BR" sz="2000" dirty="0"/>
                <a:t>Nicolas Cazenave (CINES), </a:t>
              </a:r>
              <a:r>
                <a:rPr lang="pt-BR" sz="2000" dirty="0">
                  <a:hlinkClick r:id="rId5"/>
                </a:rPr>
                <a:t>cazenave@cines.fr</a:t>
              </a:r>
              <a:endParaRPr lang="pt-BR" sz="20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929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12A16B-4195-4879-BBB3-87FD1936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BE8A6-DE5D-4C02-8ACE-4FBFA604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3" cy="5377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1: Integration, providers, resources &amp; 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2BCCE-969C-49F3-9F86-6E8987722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47249"/>
              </p:ext>
            </p:extLst>
          </p:nvPr>
        </p:nvGraphicFramePr>
        <p:xfrm>
          <a:off x="369298" y="923675"/>
          <a:ext cx="8448860" cy="456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979">
                  <a:extLst>
                    <a:ext uri="{9D8B030D-6E8A-4147-A177-3AD203B41FA5}">
                      <a16:colId xmlns:a16="http://schemas.microsoft.com/office/drawing/2014/main" val="2260551056"/>
                    </a:ext>
                  </a:extLst>
                </a:gridCol>
                <a:gridCol w="5345881">
                  <a:extLst>
                    <a:ext uri="{9D8B030D-6E8A-4147-A177-3AD203B41FA5}">
                      <a16:colId xmlns:a16="http://schemas.microsoft.com/office/drawing/2014/main" val="2769000105"/>
                    </a:ext>
                  </a:extLst>
                </a:gridCol>
              </a:tblGrid>
              <a:tr h="5796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In-kind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82286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Cloud Compute &amp;  Cloud Container Compute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CESNET-MCC: 6x4CPUs with 6x32GB RAM (including support for a </a:t>
                      </a:r>
                      <a:r>
                        <a:rPr lang="en-US" dirty="0" err="1">
                          <a:effectLst/>
                        </a:rPr>
                        <a:t>Oneprovider</a:t>
                      </a:r>
                      <a:r>
                        <a:rPr lang="en-US" dirty="0">
                          <a:effectLst/>
                        </a:rPr>
                        <a:t>)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IN2P3-IRES: 2VMs with 32GB RAM for pilot and </a:t>
                      </a:r>
                      <a:r>
                        <a:rPr lang="en-US" dirty="0" err="1">
                          <a:effectLst/>
                        </a:rPr>
                        <a:t>Oneprovider</a:t>
                      </a:r>
                      <a:r>
                        <a:rPr lang="en-US" dirty="0">
                          <a:effectLst/>
                        </a:rPr>
                        <a:t> VM with 8 vCPU, 32GB RAM with SSD</a:t>
                      </a: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195764543"/>
                  </a:ext>
                </a:extLst>
              </a:tr>
              <a:tr h="6449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Notebook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EGI: community-deployment for notebooks for 4 concurrent users (2 vCPUs cores, 4GB of RAM and 40GB of storage per notebook)</a:t>
                      </a: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410781481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B2SAFE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TB safe storage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723490589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</a:t>
                      </a:r>
                      <a:r>
                        <a:rPr lang="en-US" b="1" dirty="0" err="1"/>
                        <a:t>DataHub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10 TB on </a:t>
                      </a:r>
                      <a:r>
                        <a:rPr lang="en-US" dirty="0" err="1">
                          <a:effectLst/>
                        </a:rPr>
                        <a:t>DataHub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Oneprovider</a:t>
                      </a:r>
                      <a:r>
                        <a:rPr lang="en-US" dirty="0">
                          <a:effectLst/>
                        </a:rPr>
                        <a:t>, user support</a:t>
                      </a: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536347214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Check-in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46790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06822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B2HANDLE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61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25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25E5F4-1FC9-4A34-9777-35236EF6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1902EA-0102-4EF3-9130-BE04F2AD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4" cy="537716"/>
          </a:xfrm>
        </p:spPr>
        <p:txBody>
          <a:bodyPr>
            <a:noAutofit/>
          </a:bodyPr>
          <a:lstStyle/>
          <a:p>
            <a:r>
              <a:rPr lang="en-US" sz="2600" dirty="0"/>
              <a:t>Project 2: Mapping the sensitivity of mitigation scenarios to societal choices</a:t>
            </a:r>
            <a:br>
              <a:rPr lang="en-US" sz="2600" dirty="0"/>
            </a:br>
            <a:endParaRPr lang="en-US" sz="26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02C020-62FF-41AD-83CB-340BC67506E2}"/>
              </a:ext>
            </a:extLst>
          </p:cNvPr>
          <p:cNvGrpSpPr/>
          <p:nvPr/>
        </p:nvGrpSpPr>
        <p:grpSpPr>
          <a:xfrm>
            <a:off x="152400" y="1066800"/>
            <a:ext cx="3510632" cy="718452"/>
            <a:chOff x="3600" y="297761"/>
            <a:chExt cx="3510632" cy="14042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44B783-F4C1-4699-B94C-75BEE30C200C}"/>
                </a:ext>
              </a:extLst>
            </p:cNvPr>
            <p:cNvSpPr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224EA3-EEB3-4221-A721-FDFAEAB7448B}"/>
                </a:ext>
              </a:extLst>
            </p:cNvPr>
            <p:cNvSpPr txBox="1"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factsheet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C9D33-EF94-4BDF-A10F-D9410697153D}"/>
              </a:ext>
            </a:extLst>
          </p:cNvPr>
          <p:cNvGrpSpPr/>
          <p:nvPr/>
        </p:nvGrpSpPr>
        <p:grpSpPr>
          <a:xfrm>
            <a:off x="154652" y="1785252"/>
            <a:ext cx="3510632" cy="4767948"/>
            <a:chOff x="3600" y="1702013"/>
            <a:chExt cx="3510632" cy="2854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D10A86-3141-4415-8625-78A5DD0BBCB2}"/>
                </a:ext>
              </a:extLst>
            </p:cNvPr>
            <p:cNvSpPr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4E60ED-D553-458E-8C1D-83C85F01E1EE}"/>
                </a:ext>
              </a:extLst>
            </p:cNvPr>
            <p:cNvSpPr txBox="1"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Title: </a:t>
              </a:r>
              <a:r>
                <a:rPr lang="en-US" sz="1900" b="1" dirty="0"/>
                <a:t>Mapping the sensitivity of mitigation scenarios to societal choices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Institution: </a:t>
              </a:r>
              <a:r>
                <a:rPr lang="en-US" sz="1900" b="1" dirty="0"/>
                <a:t>International Institute for Applied Systems Analysis (</a:t>
              </a:r>
              <a:r>
                <a:rPr lang="en-US" sz="1900" b="1" kern="1200" dirty="0"/>
                <a:t>IIASA) (Austria)</a:t>
              </a:r>
              <a:r>
                <a:rPr lang="en-US" sz="1900" kern="1200" dirty="0"/>
                <a:t> - </a:t>
              </a:r>
              <a:r>
                <a:rPr lang="en-US" sz="1900" dirty="0">
                  <a:hlinkClick r:id="rId2"/>
                </a:rPr>
                <a:t>https://www.iiasa.ac.at/</a:t>
              </a:r>
              <a:endParaRPr lang="en-US" sz="19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dirty="0"/>
                <a:t>Principal investigator: </a:t>
              </a:r>
              <a:r>
                <a:rPr lang="fr-FR" sz="1900" dirty="0"/>
                <a:t>Bas van </a:t>
              </a:r>
              <a:r>
                <a:rPr lang="fr-FR" sz="1900" dirty="0" err="1"/>
                <a:t>Ruijven</a:t>
              </a:r>
              <a:r>
                <a:rPr lang="fr-FR" sz="1900" dirty="0"/>
                <a:t>, vruijven@iiasa.ac.at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dirty="0"/>
                <a:t>Science areas: </a:t>
              </a:r>
              <a:r>
                <a:rPr lang="en-US" sz="1900" dirty="0"/>
                <a:t>Earth and related Environmental sciences, Economics and Business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kern="1200" dirty="0"/>
                <a:t>Shepherd: </a:t>
              </a:r>
              <a:r>
                <a:rPr lang="it-IT" sz="1900" dirty="0"/>
                <a:t>Alessandro Costantini (INFN), alessandro.costantini@cnaf.infn.it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900" kern="1200" dirty="0"/>
            </a:p>
          </p:txBody>
        </p:sp>
      </p:grp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AF42211-EB26-44D0-9CF2-F62003F48995}"/>
              </a:ext>
            </a:extLst>
          </p:cNvPr>
          <p:cNvSpPr txBox="1">
            <a:spLocks/>
          </p:cNvSpPr>
          <p:nvPr/>
        </p:nvSpPr>
        <p:spPr>
          <a:xfrm>
            <a:off x="3810000" y="1055922"/>
            <a:ext cx="7854032" cy="27540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Modeling studies to explore how future energy systems can evolve</a:t>
            </a:r>
          </a:p>
          <a:p>
            <a:pPr lvl="1"/>
            <a:r>
              <a:rPr lang="en-US" sz="2000" dirty="0"/>
              <a:t>quantify the tradeoffs, co-benefits, and interlinkages between different aspects of the global energy systems</a:t>
            </a:r>
          </a:p>
          <a:p>
            <a:pPr lvl="1"/>
            <a:r>
              <a:rPr lang="en-US" sz="2000" dirty="0"/>
              <a:t>international climate change policy and sustainable development</a:t>
            </a:r>
          </a:p>
          <a:p>
            <a:r>
              <a:rPr lang="en-US" sz="2400" dirty="0"/>
              <a:t>IAM </a:t>
            </a:r>
            <a:r>
              <a:rPr lang="en-US" sz="2400" dirty="0" err="1"/>
              <a:t>MESSAGEix</a:t>
            </a:r>
            <a:r>
              <a:rPr lang="en-US" sz="2400" dirty="0"/>
              <a:t>-GLOBIOM platform aimed at performing large scale (10-15k model runs) analyses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D03B253F-1D11-4F5F-84E8-6447B553B2B9}"/>
              </a:ext>
            </a:extLst>
          </p:cNvPr>
          <p:cNvSpPr txBox="1">
            <a:spLocks/>
          </p:cNvSpPr>
          <p:nvPr/>
        </p:nvSpPr>
        <p:spPr>
          <a:xfrm>
            <a:off x="3810000" y="3877270"/>
            <a:ext cx="4495800" cy="25040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Workplan</a:t>
            </a:r>
          </a:p>
          <a:p>
            <a:r>
              <a:rPr lang="en-US" sz="2400" dirty="0"/>
              <a:t>Q1: infrastructure settings, enable federated identity, finalize and test containers</a:t>
            </a:r>
          </a:p>
          <a:p>
            <a:r>
              <a:rPr lang="en-US" sz="2400" dirty="0"/>
              <a:t>Q2: setup the IAM platform and perform initial model runs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9EBDB9DB-C04F-4D9C-93CE-31A7DB51A478}"/>
              </a:ext>
            </a:extLst>
          </p:cNvPr>
          <p:cNvSpPr txBox="1">
            <a:spLocks/>
          </p:cNvSpPr>
          <p:nvPr/>
        </p:nvSpPr>
        <p:spPr>
          <a:xfrm>
            <a:off x="8264984" y="3877270"/>
            <a:ext cx="4079416" cy="25040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Q3: tune the platform, increase scale of the tests in EOSC, analysis of results</a:t>
            </a:r>
          </a:p>
          <a:p>
            <a:r>
              <a:rPr lang="en-US" sz="2400" dirty="0"/>
              <a:t>Q4: IAM platform in the EOSC Portal,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42836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12A16B-4195-4879-BBB3-87FD1936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BE8A6-DE5D-4C02-8ACE-4FBFA604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3" cy="5377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2: Integration, providers, resources &amp; 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2BCCE-969C-49F3-9F86-6E8987722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762146"/>
              </p:ext>
            </p:extLst>
          </p:nvPr>
        </p:nvGraphicFramePr>
        <p:xfrm>
          <a:off x="369298" y="1524000"/>
          <a:ext cx="8448860" cy="293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979">
                  <a:extLst>
                    <a:ext uri="{9D8B030D-6E8A-4147-A177-3AD203B41FA5}">
                      <a16:colId xmlns:a16="http://schemas.microsoft.com/office/drawing/2014/main" val="2260551056"/>
                    </a:ext>
                  </a:extLst>
                </a:gridCol>
                <a:gridCol w="5345881">
                  <a:extLst>
                    <a:ext uri="{9D8B030D-6E8A-4147-A177-3AD203B41FA5}">
                      <a16:colId xmlns:a16="http://schemas.microsoft.com/office/drawing/2014/main" val="2769000105"/>
                    </a:ext>
                  </a:extLst>
                </a:gridCol>
              </a:tblGrid>
              <a:tr h="5796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In-kind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82286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EOSC AAI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2540811013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Cloud Compute &amp;  Cloud Container Compute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INFN: 200 vCPUs cores, 800GB of RAM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195764543"/>
                  </a:ext>
                </a:extLst>
              </a:tr>
              <a:tr h="6449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Online Storage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INFN: 6 TB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4107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23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25E5F4-1FC9-4A34-9777-35236EF6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1902EA-0102-4EF3-9130-BE04F2AD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4" cy="537716"/>
          </a:xfrm>
        </p:spPr>
        <p:txBody>
          <a:bodyPr>
            <a:noAutofit/>
          </a:bodyPr>
          <a:lstStyle/>
          <a:p>
            <a:r>
              <a:rPr lang="en-US" sz="3200" dirty="0"/>
              <a:t>Project 3: STARS4ALL</a:t>
            </a:r>
            <a:br>
              <a:rPr lang="en-US" sz="3200" dirty="0"/>
            </a:br>
            <a:endParaRPr lang="en-US" sz="3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02C020-62FF-41AD-83CB-340BC67506E2}"/>
              </a:ext>
            </a:extLst>
          </p:cNvPr>
          <p:cNvGrpSpPr/>
          <p:nvPr/>
        </p:nvGrpSpPr>
        <p:grpSpPr>
          <a:xfrm>
            <a:off x="152400" y="1295400"/>
            <a:ext cx="3510632" cy="718452"/>
            <a:chOff x="3600" y="297761"/>
            <a:chExt cx="3510632" cy="14042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44B783-F4C1-4699-B94C-75BEE30C200C}"/>
                </a:ext>
              </a:extLst>
            </p:cNvPr>
            <p:cNvSpPr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224EA3-EEB3-4221-A721-FDFAEAB7448B}"/>
                </a:ext>
              </a:extLst>
            </p:cNvPr>
            <p:cNvSpPr txBox="1"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factsheet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C9D33-EF94-4BDF-A10F-D9410697153D}"/>
              </a:ext>
            </a:extLst>
          </p:cNvPr>
          <p:cNvGrpSpPr/>
          <p:nvPr/>
        </p:nvGrpSpPr>
        <p:grpSpPr>
          <a:xfrm>
            <a:off x="154652" y="2013852"/>
            <a:ext cx="3510632" cy="3701148"/>
            <a:chOff x="3600" y="1702013"/>
            <a:chExt cx="3510632" cy="2854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D10A86-3141-4415-8625-78A5DD0BBCB2}"/>
                </a:ext>
              </a:extLst>
            </p:cNvPr>
            <p:cNvSpPr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4E60ED-D553-458E-8C1D-83C85F01E1EE}"/>
                </a:ext>
              </a:extLst>
            </p:cNvPr>
            <p:cNvSpPr txBox="1"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Title: </a:t>
              </a:r>
              <a:r>
                <a:rPr lang="en-US" sz="1900" b="1" dirty="0"/>
                <a:t>STARS4ALL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Institution: </a:t>
              </a:r>
              <a:r>
                <a:rPr lang="en-US" sz="1900" b="1" dirty="0"/>
                <a:t>STARS4ALL Foundation</a:t>
              </a:r>
              <a:r>
                <a:rPr lang="en-US" sz="1900" b="1" kern="1200" dirty="0"/>
                <a:t> (Spain)</a:t>
              </a:r>
              <a:r>
                <a:rPr lang="en-US" sz="1900" kern="1200" dirty="0"/>
                <a:t> - </a:t>
              </a:r>
              <a:r>
                <a:rPr lang="en-US" sz="1900" dirty="0">
                  <a:hlinkClick r:id="rId2"/>
                </a:rPr>
                <a:t>https://stars4all.eu/</a:t>
              </a:r>
              <a:endParaRPr lang="en-US" sz="19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dirty="0"/>
                <a:t>Principal investigator: Esteban Gonzalez, STARS4ALL Foundation patron, egonzalez@ciclope.info</a:t>
              </a:r>
              <a:endParaRPr lang="fr-FR" sz="19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dirty="0"/>
                <a:t>Science areas: </a:t>
              </a:r>
              <a:r>
                <a:rPr lang="en-US" sz="1900" dirty="0"/>
                <a:t>Light Pollution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kern="1200" dirty="0"/>
                <a:t>Shepherd: </a:t>
              </a:r>
              <a:r>
                <a:rPr lang="it-IT" sz="1900" dirty="0"/>
                <a:t>Daan Broeder (KNAW/HuC DI), daan.broeder@di.huc.knaw.nl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900" kern="1200" dirty="0"/>
            </a:p>
          </p:txBody>
        </p:sp>
      </p:grp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AF42211-EB26-44D0-9CF2-F62003F48995}"/>
              </a:ext>
            </a:extLst>
          </p:cNvPr>
          <p:cNvSpPr txBox="1">
            <a:spLocks/>
          </p:cNvSpPr>
          <p:nvPr/>
        </p:nvSpPr>
        <p:spPr>
          <a:xfrm>
            <a:off x="3810000" y="1055922"/>
            <a:ext cx="8153400" cy="21444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Creation of a light pollution community in order to use resources such as datasets, presentations, source code, </a:t>
            </a:r>
            <a:r>
              <a:rPr lang="en-US" sz="2400" dirty="0" err="1"/>
              <a:t>etc</a:t>
            </a:r>
            <a:r>
              <a:rPr lang="en-US" sz="2400" dirty="0"/>
              <a:t> …</a:t>
            </a:r>
          </a:p>
          <a:p>
            <a:r>
              <a:rPr lang="en-US" sz="2400" dirty="0"/>
              <a:t>Publishing Light Pollution measurement data sets on relevant platforms (e.g. the GEOSS platform and B2FIND interdisciplinary metadata catalogues)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D03B253F-1D11-4F5F-84E8-6447B553B2B9}"/>
              </a:ext>
            </a:extLst>
          </p:cNvPr>
          <p:cNvSpPr txBox="1">
            <a:spLocks/>
          </p:cNvSpPr>
          <p:nvPr/>
        </p:nvSpPr>
        <p:spPr>
          <a:xfrm>
            <a:off x="3810000" y="3276600"/>
            <a:ext cx="4495800" cy="3104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Workplan</a:t>
            </a:r>
          </a:p>
          <a:p>
            <a:r>
              <a:rPr lang="en-US" sz="2400" dirty="0"/>
              <a:t>Q1: community metadata schema in B2SHARE, automatic creation of research objects, data analysis EGI Notebooks, testing PIDs</a:t>
            </a:r>
          </a:p>
          <a:p>
            <a:r>
              <a:rPr lang="en-US" sz="2400" dirty="0"/>
              <a:t>Q2: metadata harvesting by B2FIND and by GEOSS portal</a:t>
            </a:r>
          </a:p>
          <a:p>
            <a:endParaRPr lang="en-US" sz="24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9EBDB9DB-C04F-4D9C-93CE-31A7DB51A478}"/>
              </a:ext>
            </a:extLst>
          </p:cNvPr>
          <p:cNvSpPr txBox="1">
            <a:spLocks/>
          </p:cNvSpPr>
          <p:nvPr/>
        </p:nvSpPr>
        <p:spPr>
          <a:xfrm>
            <a:off x="8264984" y="3276600"/>
            <a:ext cx="4079416" cy="3104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Q2: creating research objects for all existing data-sets</a:t>
            </a:r>
          </a:p>
          <a:p>
            <a:r>
              <a:rPr lang="en-US" sz="2400" dirty="0"/>
              <a:t>Q3: setting up infrastructure components in EGI Cloud, testing infrastructure</a:t>
            </a:r>
          </a:p>
          <a:p>
            <a:r>
              <a:rPr lang="en-US" sz="2400" dirty="0"/>
              <a:t>Q4: Final checks/testing and publishing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8245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12A16B-4195-4879-BBB3-87FD1936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3BE8A6-DE5D-4C02-8ACE-4FBFA604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3" cy="5377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3: Integration, providers, resources &amp; costs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2BCCE-969C-49F3-9F86-6E8987722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77388"/>
              </p:ext>
            </p:extLst>
          </p:nvPr>
        </p:nvGraphicFramePr>
        <p:xfrm>
          <a:off x="369298" y="923675"/>
          <a:ext cx="8448860" cy="464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979">
                  <a:extLst>
                    <a:ext uri="{9D8B030D-6E8A-4147-A177-3AD203B41FA5}">
                      <a16:colId xmlns:a16="http://schemas.microsoft.com/office/drawing/2014/main" val="2260551056"/>
                    </a:ext>
                  </a:extLst>
                </a:gridCol>
                <a:gridCol w="5345881">
                  <a:extLst>
                    <a:ext uri="{9D8B030D-6E8A-4147-A177-3AD203B41FA5}">
                      <a16:colId xmlns:a16="http://schemas.microsoft.com/office/drawing/2014/main" val="2769000105"/>
                    </a:ext>
                  </a:extLst>
                </a:gridCol>
              </a:tblGrid>
              <a:tr h="5796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Service Integration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In-kind resources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82286"/>
                  </a:ext>
                </a:extLst>
              </a:tr>
              <a:tr h="8551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195764543"/>
                  </a:ext>
                </a:extLst>
              </a:tr>
              <a:tr h="64497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B2FIND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410781481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B2HANDLE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723490589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Notebook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EGI: community-deployment for notebooks for 4 concurrent users (2 vCPUs cores, 4GB of RAM and 40GB of storage per notebook)</a:t>
                      </a:r>
                      <a:endParaRPr lang="en-US" dirty="0">
                        <a:effectLst/>
                      </a:endParaRPr>
                    </a:p>
                  </a:txBody>
                  <a:tcPr marL="14288" marR="14288" marT="9525" marB="9525" anchor="b"/>
                </a:tc>
                <a:extLst>
                  <a:ext uri="{0D108BD9-81ED-4DB2-BD59-A6C34878D82A}">
                    <a16:rowId xmlns:a16="http://schemas.microsoft.com/office/drawing/2014/main" val="3536347214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GEOSS Portal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046790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/>
                        <a:t>EGI Cloud Compute &amp;  Cloud Container Compute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CESGA: 2x (1xCPUs, 8GB RAM, 10GB storage), 2x (1xCPU, 4GB RAM, 10GB storage)</a:t>
                      </a:r>
                      <a:b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0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69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25E5F4-1FC9-4A34-9777-35236EF6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1902EA-0102-4EF3-9130-BE04F2AD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6" y="188640"/>
            <a:ext cx="8742424" cy="537716"/>
          </a:xfrm>
        </p:spPr>
        <p:txBody>
          <a:bodyPr>
            <a:noAutofit/>
          </a:bodyPr>
          <a:lstStyle/>
          <a:p>
            <a:r>
              <a:rPr lang="en-US" sz="2600" dirty="0"/>
              <a:t>Project 4: Transitioning EMSO ERIC Data Management Platform to production</a:t>
            </a:r>
            <a:br>
              <a:rPr lang="en-US" sz="2600" dirty="0"/>
            </a:br>
            <a:endParaRPr lang="en-US" sz="26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302C020-62FF-41AD-83CB-340BC67506E2}"/>
              </a:ext>
            </a:extLst>
          </p:cNvPr>
          <p:cNvGrpSpPr/>
          <p:nvPr/>
        </p:nvGrpSpPr>
        <p:grpSpPr>
          <a:xfrm>
            <a:off x="76200" y="1295400"/>
            <a:ext cx="3510632" cy="718452"/>
            <a:chOff x="3600" y="297761"/>
            <a:chExt cx="3510632" cy="14042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44B783-F4C1-4699-B94C-75BEE30C200C}"/>
                </a:ext>
              </a:extLst>
            </p:cNvPr>
            <p:cNvSpPr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8224EA3-EEB3-4221-A721-FDFAEAB7448B}"/>
                </a:ext>
              </a:extLst>
            </p:cNvPr>
            <p:cNvSpPr txBox="1"/>
            <p:nvPr/>
          </p:nvSpPr>
          <p:spPr>
            <a:xfrm>
              <a:off x="3600" y="297761"/>
              <a:ext cx="3510632" cy="1404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factsheet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C9D33-EF94-4BDF-A10F-D9410697153D}"/>
              </a:ext>
            </a:extLst>
          </p:cNvPr>
          <p:cNvGrpSpPr/>
          <p:nvPr/>
        </p:nvGrpSpPr>
        <p:grpSpPr>
          <a:xfrm>
            <a:off x="78452" y="2013852"/>
            <a:ext cx="3510632" cy="3929748"/>
            <a:chOff x="3600" y="1702013"/>
            <a:chExt cx="3510632" cy="2854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D10A86-3141-4415-8625-78A5DD0BBCB2}"/>
                </a:ext>
              </a:extLst>
            </p:cNvPr>
            <p:cNvSpPr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4E60ED-D553-458E-8C1D-83C85F01E1EE}"/>
                </a:ext>
              </a:extLst>
            </p:cNvPr>
            <p:cNvSpPr txBox="1"/>
            <p:nvPr/>
          </p:nvSpPr>
          <p:spPr>
            <a:xfrm>
              <a:off x="3600" y="1702013"/>
              <a:ext cx="3510632" cy="285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Title: </a:t>
              </a:r>
              <a:r>
                <a:rPr lang="en-US" sz="1900" b="1" dirty="0"/>
                <a:t>Transitioning EMSO ERIC Data Management Platform to production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kern="1200" dirty="0"/>
                <a:t>Institution: </a:t>
              </a:r>
              <a:r>
                <a:rPr lang="en-US" sz="1900" b="1" dirty="0"/>
                <a:t>EMSO ERIC</a:t>
              </a:r>
              <a:r>
                <a:rPr lang="en-US" sz="1900" b="1" kern="1200" dirty="0"/>
                <a:t> (Italy)</a:t>
              </a:r>
              <a:r>
                <a:rPr lang="en-US" sz="1900" kern="1200" dirty="0"/>
                <a:t> - </a:t>
              </a:r>
              <a:r>
                <a:rPr lang="en-US" sz="2000" dirty="0">
                  <a:hlinkClick r:id="rId2"/>
                </a:rPr>
                <a:t>http://emso.eu/</a:t>
              </a:r>
              <a:endParaRPr lang="en-US" sz="1900" b="1" kern="12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900" dirty="0"/>
                <a:t>Principal investigator: Ivan </a:t>
              </a:r>
              <a:r>
                <a:rPr lang="en-US" sz="1900" dirty="0" err="1"/>
                <a:t>Rodero</a:t>
              </a:r>
              <a:r>
                <a:rPr lang="en-US" sz="1900" dirty="0"/>
                <a:t>, EMSO-ERIC Director, IT and data services, ivan.rodero@emso-eu.org</a:t>
              </a:r>
              <a:endParaRPr lang="fr-FR" sz="19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dirty="0"/>
                <a:t>Science areas: </a:t>
              </a:r>
              <a:r>
                <a:rPr lang="en-US" sz="1900" dirty="0"/>
                <a:t>Earth Sciences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900" kern="1200" dirty="0"/>
                <a:t>Shepherd: </a:t>
              </a:r>
              <a:r>
                <a:rPr lang="en-US" dirty="0"/>
                <a:t>Giuseppe La Rocca (EGI Foundation), giuseppe.larocca@egi.eu</a:t>
              </a:r>
              <a:endParaRPr lang="it-IT" sz="3600" dirty="0"/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sz="19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900" kern="1200" dirty="0"/>
            </a:p>
          </p:txBody>
        </p:sp>
      </p:grp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0AF42211-EB26-44D0-9CF2-F62003F48995}"/>
              </a:ext>
            </a:extLst>
          </p:cNvPr>
          <p:cNvSpPr txBox="1">
            <a:spLocks/>
          </p:cNvSpPr>
          <p:nvPr/>
        </p:nvSpPr>
        <p:spPr>
          <a:xfrm>
            <a:off x="3733800" y="1055922"/>
            <a:ext cx="8153400" cy="310472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European Multidisciplinary Seafloor and water column Observatory (EMSO) aims to explore oceans to monitor climate change, risks of biodiversity loss, and natural hazards</a:t>
            </a:r>
          </a:p>
          <a:p>
            <a:r>
              <a:rPr lang="en-US" sz="2400" dirty="0"/>
              <a:t>The Data Management Platform (DMP) is a key component of the EMSO infrastructure</a:t>
            </a:r>
          </a:p>
          <a:p>
            <a:pPr lvl="1"/>
            <a:r>
              <a:rPr lang="en-US" sz="2000" dirty="0"/>
              <a:t>long-term, high-resolution, (near)-real-time monitoring data </a:t>
            </a:r>
          </a:p>
          <a:p>
            <a:pPr lvl="1"/>
            <a:r>
              <a:rPr lang="en-US" sz="2000" dirty="0"/>
              <a:t>coordinated approach for data capturing, archiving, management and delivery based on OGC standards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D03B253F-1D11-4F5F-84E8-6447B553B2B9}"/>
              </a:ext>
            </a:extLst>
          </p:cNvPr>
          <p:cNvSpPr txBox="1">
            <a:spLocks/>
          </p:cNvSpPr>
          <p:nvPr/>
        </p:nvSpPr>
        <p:spPr>
          <a:xfrm>
            <a:off x="3657600" y="3978726"/>
            <a:ext cx="4495800" cy="26906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Workplan</a:t>
            </a:r>
          </a:p>
          <a:p>
            <a:r>
              <a:rPr lang="en-US" sz="2400" dirty="0"/>
              <a:t>Q1: Scale-up the compute and storage resources. Redundancy: deploy in two cloud providers</a:t>
            </a:r>
          </a:p>
          <a:p>
            <a:r>
              <a:rPr lang="en-US" sz="2400" dirty="0"/>
              <a:t>Q2: Enabling federated identities, DMP scalability tests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9EBDB9DB-C04F-4D9C-93CE-31A7DB51A478}"/>
              </a:ext>
            </a:extLst>
          </p:cNvPr>
          <p:cNvSpPr txBox="1">
            <a:spLocks/>
          </p:cNvSpPr>
          <p:nvPr/>
        </p:nvSpPr>
        <p:spPr>
          <a:xfrm>
            <a:off x="8008044" y="4069688"/>
            <a:ext cx="4300497" cy="25597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Q3: Enabling EOSC monitoring and accounting in DMP, increase the scale of the tests</a:t>
            </a:r>
          </a:p>
          <a:p>
            <a:r>
              <a:rPr lang="en-US" sz="2400" dirty="0"/>
              <a:t>Q4: Agreed OLA with EOSC providers, publication in the EOSC Portal, Amnesia</a:t>
            </a:r>
          </a:p>
        </p:txBody>
      </p:sp>
    </p:spTree>
    <p:extLst>
      <p:ext uri="{BB962C8B-B14F-4D97-AF65-F5344CB8AC3E}">
        <p14:creationId xmlns:p14="http://schemas.microsoft.com/office/powerpoint/2010/main" val="244431603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63</TotalTime>
  <Words>1559</Words>
  <Application>Microsoft Office PowerPoint</Application>
  <PresentationFormat>Widescreen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Project 1: Towards an e-infrastructure for plant phenotyping</vt:lpstr>
      <vt:lpstr>Project 1: Integration, providers, resources &amp; costs</vt:lpstr>
      <vt:lpstr>Project 2: Mapping the sensitivity of mitigation scenarios to societal choices </vt:lpstr>
      <vt:lpstr>Project 2: Integration, providers, resources &amp; costs</vt:lpstr>
      <vt:lpstr>Project 3: STARS4ALL </vt:lpstr>
      <vt:lpstr>Project 3: Integration, providers, resources &amp; costs</vt:lpstr>
      <vt:lpstr>Project 4: Transitioning EMSO ERIC Data Management Platform to production </vt:lpstr>
      <vt:lpstr>Project 4: Integration, providers, resources &amp; costs</vt:lpstr>
      <vt:lpstr>Project 5: Big Data Analytics for agricultural monitoring using Copernicus Sentinels and EU open data sets </vt:lpstr>
      <vt:lpstr>Project 5: Integration, providers, resources &amp; costs</vt:lpstr>
      <vt:lpstr>EAP Call 1 </vt:lpstr>
      <vt:lpstr>EAP Call 2</vt:lpstr>
      <vt:lpstr>EAP Call 2 – other short-listed proposals</vt:lpstr>
      <vt:lpstr>EOSC-hub week</vt:lpstr>
      <vt:lpstr>T10.3 Deliverable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16</cp:revision>
  <dcterms:created xsi:type="dcterms:W3CDTF">2019-06-17T08:23:44Z</dcterms:created>
  <dcterms:modified xsi:type="dcterms:W3CDTF">2020-02-18T10:25:13Z</dcterms:modified>
</cp:coreProperties>
</file>