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7" r:id="rId3"/>
    <p:sldId id="262" r:id="rId4"/>
    <p:sldId id="265" r:id="rId5"/>
    <p:sldId id="266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3"/>
    <p:restoredTop sz="94581"/>
  </p:normalViewPr>
  <p:slideViewPr>
    <p:cSldViewPr snapToGrid="0" snapToObjects="1">
      <p:cViewPr varScale="1">
        <p:scale>
          <a:sx n="163" d="100"/>
          <a:sy n="163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7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8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06CC-FADB-AE41-9F80-B6BFE018390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BE8E-14B9-DE41-8E21-20715A53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researchobject.github.io/ro-crate/1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-hub.eu/display/EOSC/STARS4ALL" TargetMode="External"/><Relationship Id="rId2" Type="http://schemas.openxmlformats.org/officeDocument/2006/relationships/hyperlink" Target="https://tess.stars4all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A484-8B7C-7B48-BA13-1C11F282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EAP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6BA7-922B-3249-B627-2B6C43DF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81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STARS4ALL is a citizen science community working on measuring light pollution; </a:t>
            </a:r>
          </a:p>
          <a:p>
            <a:pPr lvl="1"/>
            <a:r>
              <a:rPr lang="en-US" dirty="0"/>
              <a:t>PI Esteban Gonzalez Guardia, UPM Madrid</a:t>
            </a:r>
          </a:p>
          <a:p>
            <a:pPr lvl="1"/>
            <a:r>
              <a:rPr lang="en-US" dirty="0"/>
              <a:t>STARS4ALL was a EU project that ended in 2018 </a:t>
            </a:r>
          </a:p>
          <a:p>
            <a:pPr lvl="1"/>
            <a:r>
              <a:rPr lang="en-US" dirty="0"/>
              <a:t>currently works through STARS4ALL foundation</a:t>
            </a:r>
          </a:p>
          <a:p>
            <a:pPr lvl="1"/>
            <a:r>
              <a:rPr lang="en-US" dirty="0"/>
              <a:t>Offers home to related light pollution research initiatives</a:t>
            </a:r>
          </a:p>
          <a:p>
            <a:pPr lvl="1"/>
            <a:r>
              <a:rPr lang="en-US" dirty="0"/>
              <a:t>interesting web site; a tool to visualize data from photometer network; uses crowd funding to fund community</a:t>
            </a:r>
          </a:p>
          <a:p>
            <a:r>
              <a:rPr lang="en-US" dirty="0"/>
              <a:t>network of 100+ photometers expect to double near future</a:t>
            </a:r>
          </a:p>
          <a:p>
            <a:r>
              <a:rPr lang="en-US" dirty="0"/>
              <a:t>working infrastructure for aggregating light pollution observation data in place</a:t>
            </a:r>
          </a:p>
          <a:p>
            <a:r>
              <a:rPr lang="en-US" dirty="0"/>
              <a:t>currently CKAN is used to manage the data and primary observation data published in </a:t>
            </a:r>
            <a:r>
              <a:rPr lang="en-US" dirty="0" err="1"/>
              <a:t>Zenodo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80867-57DC-AF40-B6CF-137795CC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2" y="274638"/>
            <a:ext cx="302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0987-B68A-1D41-B3E3-256D37E0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57442"/>
            <a:ext cx="8229600" cy="614824"/>
          </a:xfrm>
        </p:spPr>
        <p:txBody>
          <a:bodyPr>
            <a:normAutofit fontScale="90000"/>
          </a:bodyPr>
          <a:lstStyle/>
          <a:p>
            <a:r>
              <a:rPr lang="en-US" dirty="0"/>
              <a:t>Photometer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42530-E6B6-4248-8BB5-3338ACC83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94" y="4815103"/>
            <a:ext cx="2857500" cy="158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DBBB4-B1AA-7940-9F14-78FFAC83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16" y="603954"/>
            <a:ext cx="2835563" cy="225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2CE55-E2C9-8E45-B77A-0ECF520D6C5A}"/>
              </a:ext>
            </a:extLst>
          </p:cNvPr>
          <p:cNvSpPr txBox="1"/>
          <p:nvPr/>
        </p:nvSpPr>
        <p:spPr>
          <a:xfrm>
            <a:off x="1257681" y="6458987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Collado</a:t>
            </a:r>
            <a:r>
              <a:rPr lang="en-US" sz="1050" dirty="0"/>
              <a:t> </a:t>
            </a:r>
            <a:r>
              <a:rPr lang="en-US" sz="1050" dirty="0" err="1"/>
              <a:t>Villalba</a:t>
            </a:r>
            <a:r>
              <a:rPr lang="en-US" sz="1050" dirty="0"/>
              <a:t> (Spain) - stars 286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9815B-9017-A04D-8525-EA639932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94" y="2851380"/>
            <a:ext cx="2857500" cy="158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A3A6C9-BFAE-C94C-920A-CA4AEC131520}"/>
              </a:ext>
            </a:extLst>
          </p:cNvPr>
          <p:cNvSpPr txBox="1"/>
          <p:nvPr/>
        </p:nvSpPr>
        <p:spPr>
          <a:xfrm>
            <a:off x="1193950" y="4500033"/>
            <a:ext cx="17684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50" dirty="0"/>
              <a:t>Hong Kong (China) - stars238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24679-970D-1642-ADC9-67CD5F6E3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94" y="1029133"/>
            <a:ext cx="2857500" cy="158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071DE-050E-AD46-B2A2-7E8376D8A51A}"/>
              </a:ext>
            </a:extLst>
          </p:cNvPr>
          <p:cNvSpPr txBox="1"/>
          <p:nvPr/>
        </p:nvSpPr>
        <p:spPr>
          <a:xfrm>
            <a:off x="1382376" y="2566887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50" dirty="0" err="1"/>
              <a:t>Coslada</a:t>
            </a:r>
            <a:r>
              <a:rPr lang="en-US" sz="1050" dirty="0"/>
              <a:t> (Spain) - stars1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A69CDF-35E9-0448-AFBC-66B068077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905" y="3020745"/>
            <a:ext cx="4772275" cy="34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E1C7-56A7-2448-B167-DA9E0B57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STARS4ALL and EOSC-Hub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8F70-BA26-4F4B-93F8-FB86466D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248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 their infrastructure more robust</a:t>
            </a:r>
          </a:p>
          <a:p>
            <a:pPr lvl="1"/>
            <a:r>
              <a:rPr lang="en-US" dirty="0"/>
              <a:t>Hosting services to mirror/backup the essential data aggregation and management components </a:t>
            </a:r>
          </a:p>
          <a:p>
            <a:r>
              <a:rPr lang="en-US" dirty="0"/>
              <a:t>Improve discoverability of their project &amp; data via</a:t>
            </a:r>
          </a:p>
          <a:p>
            <a:pPr lvl="1"/>
            <a:r>
              <a:rPr lang="en-US" dirty="0"/>
              <a:t>B2FIND, B2SHARE</a:t>
            </a:r>
          </a:p>
          <a:p>
            <a:pPr lvl="1"/>
            <a:r>
              <a:rPr lang="en-US" dirty="0"/>
              <a:t>GEOSS platform</a:t>
            </a:r>
          </a:p>
          <a:p>
            <a:r>
              <a:rPr lang="en-US" dirty="0"/>
              <a:t>Improve data management practices</a:t>
            </a:r>
          </a:p>
          <a:p>
            <a:pPr lvl="1"/>
            <a:r>
              <a:rPr lang="en-US" dirty="0"/>
              <a:t>Deposit  also secondary and tertiary data e.g. analysis, publications</a:t>
            </a:r>
          </a:p>
          <a:p>
            <a:pPr lvl="1"/>
            <a:r>
              <a:rPr lang="en-US" dirty="0"/>
              <a:t>Introduce Research Objects or Resource bundles for related primary, secondary and tertiary data combine and them with organizational information</a:t>
            </a:r>
          </a:p>
          <a:p>
            <a:pPr lvl="1"/>
            <a:r>
              <a:rPr lang="en-US" dirty="0"/>
              <a:t>Use of PIDs for sensors and Resource Objects</a:t>
            </a:r>
          </a:p>
          <a:p>
            <a:r>
              <a:rPr lang="en-US" dirty="0"/>
              <a:t>Improve usability of their data</a:t>
            </a:r>
          </a:p>
          <a:p>
            <a:pPr lvl="1"/>
            <a:r>
              <a:rPr lang="en-US" dirty="0"/>
              <a:t>Actionability of the research object links when displayed in B2FIND and B2SHARE</a:t>
            </a:r>
          </a:p>
          <a:p>
            <a:r>
              <a:rPr lang="en-US" dirty="0"/>
              <a:t>Use of </a:t>
            </a:r>
            <a:r>
              <a:rPr lang="en-US" dirty="0" err="1"/>
              <a:t>Jupyter</a:t>
            </a:r>
            <a:r>
              <a:rPr lang="en-US" dirty="0"/>
              <a:t> Notebooks for analyzing observation data directly from </a:t>
            </a:r>
            <a:r>
              <a:rPr lang="en-US" dirty="0" err="1"/>
              <a:t>Zenodo</a:t>
            </a:r>
            <a:r>
              <a:rPr lang="en-US" dirty="0"/>
              <a:t> and B2SHARE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6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2955-4D96-9945-BA72-1FDD1D2B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STARS4ALL EAP Planning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597A31-DCF4-B543-AEF9-69E9F4AD8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663613"/>
              </p:ext>
            </p:extLst>
          </p:nvPr>
        </p:nvGraphicFramePr>
        <p:xfrm>
          <a:off x="457200" y="1600200"/>
          <a:ext cx="8397631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23">
                  <a:extLst>
                    <a:ext uri="{9D8B030D-6E8A-4147-A177-3AD203B41FA5}">
                      <a16:colId xmlns:a16="http://schemas.microsoft.com/office/drawing/2014/main" val="3173940382"/>
                    </a:ext>
                  </a:extLst>
                </a:gridCol>
                <a:gridCol w="5802264">
                  <a:extLst>
                    <a:ext uri="{9D8B030D-6E8A-4147-A177-3AD203B41FA5}">
                      <a16:colId xmlns:a16="http://schemas.microsoft.com/office/drawing/2014/main" val="3955614325"/>
                    </a:ext>
                  </a:extLst>
                </a:gridCol>
                <a:gridCol w="848628">
                  <a:extLst>
                    <a:ext uri="{9D8B030D-6E8A-4147-A177-3AD203B41FA5}">
                      <a16:colId xmlns:a16="http://schemas.microsoft.com/office/drawing/2014/main" val="2312379411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3431739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04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Metadata schema for data and research objects created and implement in B2SHARE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data analysis JN with access to B2SHARE &amp; </a:t>
                      </a:r>
                      <a:r>
                        <a:rPr lang="en-US" sz="1600" dirty="0" err="1"/>
                        <a:t>Zenodo</a:t>
                      </a:r>
                      <a:endParaRPr lang="en-US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PIDs for RO and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IP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RO Metadata harvesting by B2FIND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RO Metadata harvesting by GEOSS portal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Conversion existing data-sets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7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    HVA STARS4ALL data infrastructure by mirroring all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8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    checks &amp; testing, writing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9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041A-0E11-5A46-8DC7-0C73D240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STARS4ALL Research Object </a:t>
            </a:r>
          </a:p>
        </p:txBody>
      </p:sp>
      <p:pic>
        <p:nvPicPr>
          <p:cNvPr id="1025" name="Picture 1" descr="/var/folders/24/b9tc_nfn23xf7sc805cd09hh0000gn/T/com.microsoft.Powerpoint/WebArchiveCopyPasteTempFiles/p3068">
            <a:extLst>
              <a:ext uri="{FF2B5EF4-FFF2-40B4-BE49-F238E27FC236}">
                <a16:creationId xmlns:a16="http://schemas.microsoft.com/office/drawing/2014/main" id="{8B093F91-67CD-6D4E-9A56-F80D1E685F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16" y="1712421"/>
            <a:ext cx="4571541" cy="36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4751E-B2D8-B548-94A5-3ED0FFFB8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19" y="1600200"/>
            <a:ext cx="3624349" cy="4525963"/>
          </a:xfrm>
        </p:spPr>
        <p:txBody>
          <a:bodyPr/>
          <a:lstStyle/>
          <a:p>
            <a:r>
              <a:rPr lang="en-US" sz="1800" dirty="0"/>
              <a:t>RO-crate </a:t>
            </a:r>
            <a:r>
              <a:rPr lang="en-US" sz="1800" dirty="0">
                <a:hlinkClick r:id="rId4"/>
              </a:rPr>
              <a:t>https://researchobject.github.io/ro-crate/1.0/</a:t>
            </a:r>
            <a:endParaRPr lang="en-US" sz="1800" dirty="0"/>
          </a:p>
          <a:p>
            <a:r>
              <a:rPr lang="en-US" sz="1800" dirty="0"/>
              <a:t>Community modelling using FOAF</a:t>
            </a:r>
          </a:p>
          <a:p>
            <a:r>
              <a:rPr lang="en-US" sz="1800" dirty="0"/>
              <a:t>B2SHARE team considering making RO metadata part of core metadata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8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3EA9-04D0-7643-AC84-508585AB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20-2-2020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42DC-B843-E843-83AB-57FE109D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9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Current EAP workplan based also on discussions with the relevant service support teams; in total 5.5 PMs budgeted for a 12 month workplan</a:t>
            </a:r>
          </a:p>
          <a:p>
            <a:r>
              <a:rPr lang="en-US" dirty="0"/>
              <a:t>Description in the Community Requirements DB and design documents almost complete </a:t>
            </a:r>
          </a:p>
          <a:p>
            <a:r>
              <a:rPr lang="en-US" dirty="0"/>
              <a:t>Discussions with B2SHARE team ongoing, with B2HANDLE experts are planned on instrument metadata ; existing work from RDA PID4instruments WG seems highly relevant</a:t>
            </a:r>
          </a:p>
          <a:p>
            <a:r>
              <a:rPr lang="en-US" dirty="0"/>
              <a:t>Some service requests and service extension requests were issued but may need to be further discussed</a:t>
            </a:r>
          </a:p>
          <a:p>
            <a:pPr lvl="1"/>
            <a:r>
              <a:rPr lang="en-US" dirty="0"/>
              <a:t>B2SHARE, EGI Notebooks, B2HANDLE</a:t>
            </a:r>
          </a:p>
          <a:p>
            <a:r>
              <a:rPr lang="en-US" dirty="0"/>
              <a:t>Still technical aspects to clarify along the way: </a:t>
            </a:r>
          </a:p>
          <a:p>
            <a:pPr lvl="1"/>
            <a:r>
              <a:rPr lang="en-US" dirty="0"/>
              <a:t>STARS4ALL data integration in GEOSS platform using B2SHARE preferably as the data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12BA-CB21-474C-B79F-14E2E350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D8AB3-5181-8E41-9496-3F410BE8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discussion with B2SHARE team:</a:t>
            </a:r>
          </a:p>
          <a:p>
            <a:pPr lvl="1"/>
            <a:r>
              <a:rPr lang="en-US" dirty="0"/>
              <a:t>schema for STARS4ALL metadata and Ros</a:t>
            </a:r>
          </a:p>
          <a:p>
            <a:pPr lvl="1"/>
            <a:r>
              <a:rPr lang="en-US" dirty="0"/>
              <a:t>Investigate harvesting by GEOSS platform</a:t>
            </a:r>
          </a:p>
          <a:p>
            <a:r>
              <a:rPr lang="en-US" dirty="0"/>
              <a:t>Discuss with B2HANDLE experts and RDA PID4instruments WG </a:t>
            </a:r>
          </a:p>
          <a:p>
            <a:r>
              <a:rPr lang="en-US" dirty="0"/>
              <a:t>Prepare other tasks, creating tickets and discuss with support teams</a:t>
            </a:r>
          </a:p>
          <a:p>
            <a:pPr lvl="1"/>
            <a:r>
              <a:rPr lang="en-US" dirty="0"/>
              <a:t>B2FIND, EGI Notebooks</a:t>
            </a:r>
          </a:p>
        </p:txBody>
      </p:sp>
    </p:spTree>
    <p:extLst>
      <p:ext uri="{BB962C8B-B14F-4D97-AF65-F5344CB8AC3E}">
        <p14:creationId xmlns:p14="http://schemas.microsoft.com/office/powerpoint/2010/main" val="186482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8CED-5C8F-2440-8531-C6A7F2E1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STARS4ALL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8BC5-DE8A-054C-8855-C54D76B2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https://stars4all.eu</a:t>
            </a:r>
          </a:p>
          <a:p>
            <a:r>
              <a:rPr lang="en-US" sz="2800" dirty="0">
                <a:hlinkClick r:id="rId2"/>
              </a:rPr>
              <a:t>https://tess.stars4all.eu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https://wiki.eosc-hub.eu/display/EOSC/STARS4ALL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505</Words>
  <Application>Microsoft Macintosh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     EAP background</vt:lpstr>
      <vt:lpstr>Photometer network</vt:lpstr>
      <vt:lpstr>STARS4ALL and EOSC-Hub</vt:lpstr>
      <vt:lpstr>STARS4ALL EAP Planning</vt:lpstr>
      <vt:lpstr>STARS4ALL Research Object </vt:lpstr>
      <vt:lpstr>Current status 20-2-2020</vt:lpstr>
      <vt:lpstr>Next Steps</vt:lpstr>
      <vt:lpstr>STARS4ALL links</vt:lpstr>
    </vt:vector>
  </TitlesOfParts>
  <Company>UPM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Esteban González</dc:creator>
  <cp:lastModifiedBy>Broeder, D.G. (Daniël)</cp:lastModifiedBy>
  <cp:revision>39</cp:revision>
  <dcterms:created xsi:type="dcterms:W3CDTF">2019-12-01T07:26:18Z</dcterms:created>
  <dcterms:modified xsi:type="dcterms:W3CDTF">2020-02-20T13:02:36Z</dcterms:modified>
</cp:coreProperties>
</file>