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1.png" ContentType="image/png"/>
  <Override PartName="/ppt/media/image2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move the slide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Click to edit the notes format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&lt;header&gt;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&lt;date/time&gt;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&lt;footer&gt;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9D5D5A5-B35B-4FCC-9F92-AA89E98C49EA}" type="slidenum">
              <a:rPr b="0" lang="it-IT" sz="1400" spc="-1" strike="noStrike">
                <a:latin typeface="Times New Roman"/>
              </a:rPr>
              <a:t>&lt;number&gt;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65568C6-C36C-45FE-8926-607CC20FE813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it-IT" sz="14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0AF2C09-C748-42A3-AF94-AB488372BD70}" type="slidenum">
              <a:rPr b="0" lang="it-IT" sz="18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it-IT" sz="18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C5351ED-1285-400A-820D-F676A4BD5AA2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it-IT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6120" y="816480"/>
            <a:ext cx="1655280" cy="35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900" spc="-1" strike="noStrike">
                <a:solidFill>
                  <a:srgbClr val="0e67ad"/>
                </a:solidFill>
                <a:latin typeface="Calibri"/>
                <a:ea typeface="Calibri"/>
              </a:rPr>
              <a:t>www.egi.eu</a:t>
            </a:r>
            <a:endParaRPr b="0" lang="it-IT" sz="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b="0" lang="it-IT" sz="900" spc="-1" strike="noStrike">
                <a:solidFill>
                  <a:srgbClr val="0e67ad"/>
                </a:solidFill>
                <a:latin typeface="Calibri"/>
                <a:ea typeface="Calibri"/>
              </a:rPr>
              <a:t>@EGI_eInfra</a:t>
            </a:r>
            <a:endParaRPr b="0" lang="it-IT" sz="9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723240" y="4558680"/>
            <a:ext cx="217224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it-IT" sz="700" spc="-1" strike="noStrike">
                <a:solidFill>
                  <a:srgbClr val="0e67ad"/>
                </a:solidFill>
                <a:latin typeface="Calibri"/>
                <a:ea typeface="Calibri"/>
              </a:rPr>
              <a:t>The work of the EGI Foundation</a:t>
            </a:r>
            <a:endParaRPr b="0" lang="it-IT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700" spc="-1" strike="noStrike">
                <a:solidFill>
                  <a:srgbClr val="0e67ad"/>
                </a:solidFill>
                <a:latin typeface="Calibri"/>
                <a:ea typeface="Calibri"/>
              </a:rPr>
              <a:t>is partly funded by the European Commission</a:t>
            </a:r>
            <a:endParaRPr b="0" lang="it-IT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700" spc="-1" strike="noStrike">
                <a:solidFill>
                  <a:srgbClr val="0e67ad"/>
                </a:solidFill>
                <a:latin typeface="Calibri"/>
                <a:ea typeface="Calibri"/>
              </a:rPr>
              <a:t>under H2020 Framework Programme</a:t>
            </a:r>
            <a:endParaRPr b="0" lang="it-IT" sz="700" spc="-1" strike="noStrike">
              <a:latin typeface="Arial"/>
            </a:endParaRPr>
          </a:p>
        </p:txBody>
      </p:sp>
      <p:pic>
        <p:nvPicPr>
          <p:cNvPr id="2" name="Google Shape;12;p1" descr=""/>
          <p:cNvPicPr/>
          <p:nvPr/>
        </p:nvPicPr>
        <p:blipFill>
          <a:blip r:embed="rId3"/>
          <a:stretch/>
        </p:blipFill>
        <p:spPr>
          <a:xfrm>
            <a:off x="176760" y="4558680"/>
            <a:ext cx="469800" cy="307440"/>
          </a:xfrm>
          <a:prstGeom prst="rect">
            <a:avLst/>
          </a:prstGeom>
          <a:ln>
            <a:noFill/>
          </a:ln>
        </p:spPr>
      </p:pic>
      <p:pic>
        <p:nvPicPr>
          <p:cNvPr id="3" name="Google Shape;13;p1" descr=""/>
          <p:cNvPicPr/>
          <p:nvPr/>
        </p:nvPicPr>
        <p:blipFill>
          <a:blip r:embed="rId4"/>
          <a:stretch/>
        </p:blipFill>
        <p:spPr>
          <a:xfrm>
            <a:off x="412560" y="1050120"/>
            <a:ext cx="132480" cy="117360"/>
          </a:xfrm>
          <a:prstGeom prst="rect">
            <a:avLst/>
          </a:prstGeom>
          <a:ln>
            <a:noFill/>
          </a:ln>
        </p:spPr>
      </p:pic>
      <p:pic>
        <p:nvPicPr>
          <p:cNvPr id="4" name="Google Shape;14;p1" descr=""/>
          <p:cNvPicPr/>
          <p:nvPr/>
        </p:nvPicPr>
        <p:blipFill>
          <a:blip r:embed="rId5"/>
          <a:stretch/>
        </p:blipFill>
        <p:spPr>
          <a:xfrm>
            <a:off x="6360120" y="2080800"/>
            <a:ext cx="2135520" cy="1640160"/>
          </a:xfrm>
          <a:prstGeom prst="rect">
            <a:avLst/>
          </a:prstGeom>
          <a:ln>
            <a:noFill/>
          </a:ln>
        </p:spPr>
      </p:pic>
      <p:pic>
        <p:nvPicPr>
          <p:cNvPr id="5" name="Google Shape;15;p1" descr=""/>
          <p:cNvPicPr/>
          <p:nvPr/>
        </p:nvPicPr>
        <p:blipFill>
          <a:blip r:embed="rId6"/>
          <a:stretch/>
        </p:blipFill>
        <p:spPr>
          <a:xfrm>
            <a:off x="433080" y="892080"/>
            <a:ext cx="111960" cy="11736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2624400" y="54000"/>
            <a:ext cx="4089960" cy="44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e67ad"/>
                </a:solidFill>
                <a:latin typeface="Calibri"/>
                <a:ea typeface="Calibri"/>
              </a:rPr>
              <a:t>EGI: Advanced Computing for Research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6359760" y="4909680"/>
            <a:ext cx="978840" cy="15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800" spc="-1" strike="noStrike">
                <a:solidFill>
                  <a:srgbClr val="0e67ad"/>
                </a:solidFill>
                <a:latin typeface="Calibri"/>
                <a:ea typeface="Calibri"/>
              </a:rPr>
              <a:t>@EGI_eInfra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481360" y="4909680"/>
            <a:ext cx="715320" cy="1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800" spc="-1" strike="noStrike">
                <a:solidFill>
                  <a:srgbClr val="0e67ad"/>
                </a:solidFill>
                <a:latin typeface="Calibri"/>
                <a:ea typeface="Calibri"/>
              </a:rPr>
              <a:t>www.egi.eu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6150240" y="4965120"/>
            <a:ext cx="360" cy="17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Google Shape;26;p3" descr=""/>
          <p:cNvPicPr/>
          <p:nvPr/>
        </p:nvPicPr>
        <p:blipFill>
          <a:blip r:embed="rId3"/>
          <a:stretch/>
        </p:blipFill>
        <p:spPr>
          <a:xfrm>
            <a:off x="1552320" y="61200"/>
            <a:ext cx="521640" cy="401400"/>
          </a:xfrm>
          <a:prstGeom prst="rect">
            <a:avLst/>
          </a:prstGeom>
          <a:ln>
            <a:noFill/>
          </a:ln>
        </p:spPr>
      </p:pic>
      <p:sp>
        <p:nvSpPr>
          <p:cNvPr id="49" name="CustomShape 4"/>
          <p:cNvSpPr/>
          <p:nvPr/>
        </p:nvSpPr>
        <p:spPr>
          <a:xfrm>
            <a:off x="7425720" y="4923360"/>
            <a:ext cx="74412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900" spc="-1" strike="noStrike">
                <a:solidFill>
                  <a:srgbClr val="ffffff"/>
                </a:solidFill>
                <a:latin typeface="Calibri"/>
                <a:ea typeface="Calibri"/>
              </a:rPr>
              <a:t>29/01/2020</a:t>
            </a:r>
            <a:endParaRPr b="0" lang="it-IT" sz="900" spc="-1" strike="noStrike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8783640" y="4915080"/>
            <a:ext cx="38844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DD2DF33-613A-4D18-8B38-389496323E62}" type="slidenum">
              <a:rPr b="1" lang="it-IT" sz="9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it-IT" sz="900" spc="-1" strike="noStrike">
              <a:latin typeface="Arial"/>
            </a:endParaRPr>
          </a:p>
        </p:txBody>
      </p:sp>
      <p:pic>
        <p:nvPicPr>
          <p:cNvPr id="51" name="Google Shape;29;p3" descr=""/>
          <p:cNvPicPr/>
          <p:nvPr/>
        </p:nvPicPr>
        <p:blipFill>
          <a:blip r:embed="rId4"/>
          <a:stretch/>
        </p:blipFill>
        <p:spPr>
          <a:xfrm>
            <a:off x="6276600" y="4965120"/>
            <a:ext cx="118080" cy="105120"/>
          </a:xfrm>
          <a:prstGeom prst="rect">
            <a:avLst/>
          </a:prstGeom>
          <a:ln>
            <a:noFill/>
          </a:ln>
        </p:spPr>
      </p:pic>
      <p:pic>
        <p:nvPicPr>
          <p:cNvPr id="52" name="Google Shape;30;p3" descr=""/>
          <p:cNvPicPr/>
          <p:nvPr/>
        </p:nvPicPr>
        <p:blipFill>
          <a:blip r:embed="rId5"/>
          <a:stretch/>
        </p:blipFill>
        <p:spPr>
          <a:xfrm>
            <a:off x="5429520" y="4965840"/>
            <a:ext cx="91800" cy="96480"/>
          </a:xfrm>
          <a:prstGeom prst="rect">
            <a:avLst/>
          </a:prstGeom>
          <a:ln>
            <a:noFill/>
          </a:ln>
        </p:spPr>
      </p:pic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359760" y="4909680"/>
            <a:ext cx="978840" cy="15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800" spc="-1" strike="noStrike">
                <a:solidFill>
                  <a:srgbClr val="0e67ad"/>
                </a:solidFill>
                <a:latin typeface="Calibri"/>
                <a:ea typeface="Calibri"/>
              </a:rPr>
              <a:t>@EGI_eInfra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5481360" y="4909680"/>
            <a:ext cx="715320" cy="1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800" spc="-1" strike="noStrike">
                <a:solidFill>
                  <a:srgbClr val="0e67ad"/>
                </a:solidFill>
                <a:latin typeface="Calibri"/>
                <a:ea typeface="Calibri"/>
              </a:rPr>
              <a:t>www.egi.eu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6150240" y="4965120"/>
            <a:ext cx="360" cy="17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Google Shape;26;p3" descr=""/>
          <p:cNvPicPr/>
          <p:nvPr/>
        </p:nvPicPr>
        <p:blipFill>
          <a:blip r:embed="rId3"/>
          <a:stretch/>
        </p:blipFill>
        <p:spPr>
          <a:xfrm>
            <a:off x="1552320" y="61200"/>
            <a:ext cx="521640" cy="401400"/>
          </a:xfrm>
          <a:prstGeom prst="rect">
            <a:avLst/>
          </a:prstGeom>
          <a:ln>
            <a:noFill/>
          </a:ln>
        </p:spPr>
      </p:pic>
      <p:sp>
        <p:nvSpPr>
          <p:cNvPr id="95" name="CustomShape 4"/>
          <p:cNvSpPr/>
          <p:nvPr/>
        </p:nvSpPr>
        <p:spPr>
          <a:xfrm>
            <a:off x="7425720" y="4923360"/>
            <a:ext cx="74412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900" spc="-1" strike="noStrike">
                <a:solidFill>
                  <a:srgbClr val="ffffff"/>
                </a:solidFill>
                <a:latin typeface="Calibri"/>
                <a:ea typeface="Calibri"/>
              </a:rPr>
              <a:t>29/01/2020</a:t>
            </a:r>
            <a:endParaRPr b="0" lang="it-IT" sz="900" spc="-1" strike="noStrike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8783640" y="4915080"/>
            <a:ext cx="38844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C6CB989-1C61-42A3-A371-EDB419599719}" type="slidenum">
              <a:rPr b="1" lang="it-IT" sz="9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it-IT" sz="900" spc="-1" strike="noStrike">
              <a:latin typeface="Arial"/>
            </a:endParaRPr>
          </a:p>
        </p:txBody>
      </p:sp>
      <p:pic>
        <p:nvPicPr>
          <p:cNvPr id="97" name="Google Shape;29;p3" descr=""/>
          <p:cNvPicPr/>
          <p:nvPr/>
        </p:nvPicPr>
        <p:blipFill>
          <a:blip r:embed="rId4"/>
          <a:stretch/>
        </p:blipFill>
        <p:spPr>
          <a:xfrm>
            <a:off x="6276600" y="4965120"/>
            <a:ext cx="118080" cy="105120"/>
          </a:xfrm>
          <a:prstGeom prst="rect">
            <a:avLst/>
          </a:prstGeom>
          <a:ln>
            <a:noFill/>
          </a:ln>
        </p:spPr>
      </p:pic>
      <p:pic>
        <p:nvPicPr>
          <p:cNvPr id="98" name="Google Shape;30;p3" descr=""/>
          <p:cNvPicPr/>
          <p:nvPr/>
        </p:nvPicPr>
        <p:blipFill>
          <a:blip r:embed="rId5"/>
          <a:stretch/>
        </p:blipFill>
        <p:spPr>
          <a:xfrm>
            <a:off x="5429520" y="4965840"/>
            <a:ext cx="91800" cy="96480"/>
          </a:xfrm>
          <a:prstGeom prst="rect">
            <a:avLst/>
          </a:prstGeom>
          <a:ln>
            <a:noFill/>
          </a:ln>
        </p:spPr>
      </p:pic>
      <p:sp>
        <p:nvSpPr>
          <p:cNvPr id="99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Click to edit the title text format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Click to edit the outline text format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 Outline Level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Third Outline Level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Fourth Outline Level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Fifth Outline Level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Sixth Outline Level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Seventh Outline Level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hyperlink" Target="http://90.147.102.22/badge98.html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49760" y="2130840"/>
            <a:ext cx="4542480" cy="47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751"/>
              </a:spcBef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23 April 2020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92880" y="1735920"/>
            <a:ext cx="7085160" cy="50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3000" spc="-1" strike="noStrike">
                <a:solidFill>
                  <a:srgbClr val="ffffff"/>
                </a:solidFill>
                <a:latin typeface="Calibri"/>
                <a:ea typeface="Calibri"/>
              </a:rPr>
              <a:t>Cloud Badge prototype  report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54600" y="3636360"/>
            <a:ext cx="1935000" cy="24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57200" indent="-227160">
              <a:lnSpc>
                <a:spcPct val="90000"/>
              </a:lnSpc>
              <a:spcBef>
                <a:spcPts val="751"/>
              </a:spcBef>
            </a:pPr>
            <a:r>
              <a:rPr b="0" i="1" lang="it-IT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EGI Operations team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354600" y="3353400"/>
            <a:ext cx="404604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Calibri"/>
                <a:ea typeface="Calibri"/>
              </a:rPr>
              <a:t>Valeria Ardizzone, Vincenzo Spinoso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760000" y="2880000"/>
            <a:ext cx="2879640" cy="14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libri"/>
              </a:rPr>
              <a:t>Data source: </a:t>
            </a:r>
            <a:endParaRPr b="0" lang="it-IT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EGI Monitoring tool </a:t>
            </a:r>
            <a:endParaRPr b="0" lang="it-IT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EGI Configuration DB </a:t>
            </a:r>
            <a:endParaRPr b="0" lang="it-IT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EGI Accounting portal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2579040" y="169200"/>
            <a:ext cx="4727520" cy="3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Cloud Badge prototype</a:t>
            </a:r>
            <a:endParaRPr b="0" lang="it-IT" sz="25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864000" y="160776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1368000" y="1410120"/>
            <a:ext cx="7199640" cy="85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</a:pPr>
            <a:r>
              <a:rPr b="0" lang="it-IT" sz="1800" spc="26" strike="noStrike">
                <a:solidFill>
                  <a:srgbClr val="000000"/>
                </a:solidFill>
                <a:latin typeface="Calibri"/>
                <a:ea typeface="Calibri"/>
              </a:rPr>
              <a:t>The main purpose of this system is advertising the quality of the EGI FedCloud, whose resources are consumed by many scientists.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864000" y="296208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152" name="CustomShape 4"/>
          <p:cNvSpPr/>
          <p:nvPr/>
        </p:nvSpPr>
        <p:spPr>
          <a:xfrm>
            <a:off x="1463040" y="2952000"/>
            <a:ext cx="429660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20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http://90.147.102.22/badge98.html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7416000" y="4896000"/>
            <a:ext cx="1079640" cy="21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ffffff"/>
                </a:solidFill>
                <a:latin typeface="Arial"/>
                <a:ea typeface="DejaVu Sans"/>
              </a:rPr>
              <a:t>23/04/2020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52000" y="489600"/>
            <a:ext cx="8236800" cy="41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2579400" y="185400"/>
            <a:ext cx="4727520" cy="3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Cloud Badge criteria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752000" y="1440000"/>
            <a:ext cx="3887640" cy="3095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5159160" y="1928520"/>
            <a:ext cx="430200" cy="51912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5157720" y="3330360"/>
            <a:ext cx="493560" cy="557280"/>
          </a:xfrm>
          <a:prstGeom prst="rect">
            <a:avLst/>
          </a:prstGeom>
          <a:ln>
            <a:noFill/>
          </a:ln>
        </p:spPr>
      </p:pic>
      <p:sp>
        <p:nvSpPr>
          <p:cNvPr id="159" name="CustomShape 4"/>
          <p:cNvSpPr/>
          <p:nvPr/>
        </p:nvSpPr>
        <p:spPr>
          <a:xfrm>
            <a:off x="720000" y="1440000"/>
            <a:ext cx="3599640" cy="28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Criteria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data are based over previous 3mo and there is an active SLA with a community (excluded dteam, ops and fedcloud)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For e.g.: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latin typeface="Calibri"/>
                <a:ea typeface="Calibri"/>
              </a:rPr>
              <a:t>Report of January 2020 is based on data from October 2019 to December 2019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5733720" y="1772280"/>
            <a:ext cx="2447640" cy="11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(Average Availability &gt;= 98%)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AND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(Average Reliability &gt;= 98%)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AND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(Accounting on user VOs &gt; 0)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AND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800" spc="-1" strike="noStrike">
                <a:solidFill>
                  <a:srgbClr val="000000"/>
                </a:solidFill>
                <a:latin typeface="Monaco"/>
                <a:ea typeface="Calibri"/>
              </a:rPr>
              <a:t>Certification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5040000" y="2535480"/>
            <a:ext cx="69336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Calibri"/>
                <a:ea typeface="Calibri"/>
              </a:rPr>
              <a:t>Golden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5040000" y="3974760"/>
            <a:ext cx="69336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Calibri"/>
                <a:ea typeface="Calibri"/>
              </a:rPr>
              <a:t>Silver</a:t>
            </a:r>
            <a:r>
              <a:rPr b="0" lang="it-IT" sz="1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5733720" y="3151080"/>
            <a:ext cx="2447640" cy="11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(Average Availability &gt;= 95%)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AND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(Average Reliability &gt;= 95%)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AND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(Accounting on user VOs &gt; 0)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000000"/>
                </a:solidFill>
                <a:latin typeface="Monaco"/>
                <a:ea typeface="Calibri"/>
              </a:rPr>
              <a:t>AND</a:t>
            </a:r>
            <a:endParaRPr b="0" lang="it-IT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800" spc="-1" strike="noStrike">
                <a:solidFill>
                  <a:srgbClr val="000000"/>
                </a:solidFill>
                <a:latin typeface="Monaco"/>
                <a:ea typeface="Calibri"/>
              </a:rPr>
              <a:t>Certification</a:t>
            </a:r>
            <a:endParaRPr b="0" lang="it-IT" sz="800" spc="-1" strike="noStrike">
              <a:latin typeface="Arial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7416000" y="4896000"/>
            <a:ext cx="1079640" cy="21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ffffff"/>
                </a:solidFill>
                <a:latin typeface="Arial"/>
                <a:ea typeface="DejaVu Sans"/>
              </a:rPr>
              <a:t>23/04/2020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579040" y="169200"/>
            <a:ext cx="4727520" cy="3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March 2020 Cloud Badge report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17440" y="666720"/>
            <a:ext cx="899892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600" spc="-1" strike="noStrike">
                <a:solidFill>
                  <a:srgbClr val="7f7f7f"/>
                </a:solidFill>
                <a:latin typeface="Calibri"/>
                <a:ea typeface="DejaVu Sans"/>
              </a:rPr>
              <a:t>(A/R and accounting data refers to December 2019-January 2020-February 2020)</a:t>
            </a:r>
            <a:r>
              <a:rPr b="0" i="1" lang="it-IT" sz="2000" spc="-1" strike="noStrike">
                <a:solidFill>
                  <a:srgbClr val="7f7f7f"/>
                </a:solidFill>
                <a:latin typeface="Calibri"/>
                <a:ea typeface="DejaVu Sans"/>
              </a:rPr>
              <a:t>  </a:t>
            </a:r>
            <a:endParaRPr b="0" lang="it-IT" sz="2000" spc="-1" strike="noStrike">
              <a:latin typeface="Arial"/>
            </a:endParaRPr>
          </a:p>
        </p:txBody>
      </p:sp>
      <p:graphicFrame>
        <p:nvGraphicFramePr>
          <p:cNvPr id="167" name="Table 3"/>
          <p:cNvGraphicFramePr/>
          <p:nvPr/>
        </p:nvGraphicFramePr>
        <p:xfrm>
          <a:off x="847800" y="1167840"/>
          <a:ext cx="7631280" cy="864360"/>
        </p:xfrm>
        <a:graphic>
          <a:graphicData uri="http://schemas.openxmlformats.org/drawingml/2006/table">
            <a:tbl>
              <a:tblPr/>
              <a:tblGrid>
                <a:gridCol w="1907280"/>
                <a:gridCol w="1923480"/>
                <a:gridCol w="1891080"/>
                <a:gridCol w="1909800"/>
              </a:tblGrid>
              <a:tr h="4327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 </a:t>
                      </a:r>
                      <a:r>
                        <a:rPr b="1" lang="it-IT" sz="1800" spc="-1" strike="noStrike">
                          <a:latin typeface="Arial"/>
                        </a:rPr>
                        <a:t>N. Sites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GOLDEN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SILVER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NO BADGE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320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23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9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1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13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448000" y="3008520"/>
            <a:ext cx="430200" cy="51912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6696000" y="2898360"/>
            <a:ext cx="493560" cy="55728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2985840" y="2304000"/>
            <a:ext cx="1549800" cy="2015640"/>
          </a:xfrm>
          <a:custGeom>
            <a:avLst/>
            <a:gdLst/>
            <a:ahLst/>
            <a:rect l="l" t="t" r="r" b="b"/>
            <a:pathLst>
              <a:path w="4308" h="5602">
                <a:moveTo>
                  <a:pt x="717" y="0"/>
                </a:moveTo>
                <a:lnTo>
                  <a:pt x="718" y="0"/>
                </a:lnTo>
                <a:cubicBezTo>
                  <a:pt x="592" y="0"/>
                  <a:pt x="468" y="33"/>
                  <a:pt x="359" y="96"/>
                </a:cubicBezTo>
                <a:cubicBezTo>
                  <a:pt x="250" y="159"/>
                  <a:pt x="159" y="250"/>
                  <a:pt x="96" y="359"/>
                </a:cubicBezTo>
                <a:cubicBezTo>
                  <a:pt x="33" y="468"/>
                  <a:pt x="0" y="592"/>
                  <a:pt x="0" y="718"/>
                </a:cubicBezTo>
                <a:lnTo>
                  <a:pt x="0" y="4883"/>
                </a:lnTo>
                <a:lnTo>
                  <a:pt x="0" y="4883"/>
                </a:lnTo>
                <a:cubicBezTo>
                  <a:pt x="0" y="5009"/>
                  <a:pt x="33" y="5133"/>
                  <a:pt x="96" y="5242"/>
                </a:cubicBezTo>
                <a:cubicBezTo>
                  <a:pt x="159" y="5351"/>
                  <a:pt x="250" y="5442"/>
                  <a:pt x="359" y="5505"/>
                </a:cubicBezTo>
                <a:cubicBezTo>
                  <a:pt x="468" y="5568"/>
                  <a:pt x="592" y="5601"/>
                  <a:pt x="718" y="5601"/>
                </a:cubicBezTo>
                <a:lnTo>
                  <a:pt x="3589" y="5601"/>
                </a:lnTo>
                <a:lnTo>
                  <a:pt x="3589" y="5601"/>
                </a:lnTo>
                <a:cubicBezTo>
                  <a:pt x="3715" y="5601"/>
                  <a:pt x="3839" y="5568"/>
                  <a:pt x="3948" y="5505"/>
                </a:cubicBezTo>
                <a:cubicBezTo>
                  <a:pt x="4057" y="5442"/>
                  <a:pt x="4148" y="5351"/>
                  <a:pt x="4211" y="5242"/>
                </a:cubicBezTo>
                <a:cubicBezTo>
                  <a:pt x="4274" y="5133"/>
                  <a:pt x="4307" y="5009"/>
                  <a:pt x="4307" y="4883"/>
                </a:cubicBezTo>
                <a:lnTo>
                  <a:pt x="4307" y="717"/>
                </a:lnTo>
                <a:lnTo>
                  <a:pt x="4307" y="718"/>
                </a:lnTo>
                <a:lnTo>
                  <a:pt x="4307" y="718"/>
                </a:lnTo>
                <a:cubicBezTo>
                  <a:pt x="4307" y="592"/>
                  <a:pt x="4274" y="468"/>
                  <a:pt x="4211" y="359"/>
                </a:cubicBezTo>
                <a:cubicBezTo>
                  <a:pt x="4148" y="250"/>
                  <a:pt x="4057" y="159"/>
                  <a:pt x="3948" y="96"/>
                </a:cubicBezTo>
                <a:cubicBezTo>
                  <a:pt x="3839" y="33"/>
                  <a:pt x="3715" y="0"/>
                  <a:pt x="3589" y="0"/>
                </a:cubicBezTo>
                <a:lnTo>
                  <a:pt x="717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"/>
          <p:cNvSpPr/>
          <p:nvPr/>
        </p:nvSpPr>
        <p:spPr>
          <a:xfrm>
            <a:off x="3085920" y="2512080"/>
            <a:ext cx="135216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100IT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CESGA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CLOUDIFIN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DESY-HH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IISAS-FedCloud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IISAS-GPUCloud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IISAS-Nebula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IN2P3-IRES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UNIV-VILLE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4814280" y="2916000"/>
            <a:ext cx="1655640" cy="503640"/>
          </a:xfrm>
          <a:custGeom>
            <a:avLst/>
            <a:gdLst/>
            <a:ahLst/>
            <a:rect l="l" t="t" r="r" b="b"/>
            <a:pathLst>
              <a:path w="4602" h="1402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7"/>
                </a:lnTo>
                <a:lnTo>
                  <a:pt x="0" y="1168"/>
                </a:lnTo>
                <a:cubicBezTo>
                  <a:pt x="0" y="1208"/>
                  <a:pt x="11" y="1249"/>
                  <a:pt x="31" y="1284"/>
                </a:cubicBezTo>
                <a:cubicBezTo>
                  <a:pt x="52" y="1320"/>
                  <a:pt x="81" y="1349"/>
                  <a:pt x="117" y="1370"/>
                </a:cubicBezTo>
                <a:cubicBezTo>
                  <a:pt x="152" y="1390"/>
                  <a:pt x="193" y="1401"/>
                  <a:pt x="234" y="1401"/>
                </a:cubicBezTo>
                <a:lnTo>
                  <a:pt x="4367" y="1400"/>
                </a:lnTo>
                <a:lnTo>
                  <a:pt x="4368" y="1401"/>
                </a:lnTo>
                <a:cubicBezTo>
                  <a:pt x="4408" y="1401"/>
                  <a:pt x="4449" y="1390"/>
                  <a:pt x="4484" y="1370"/>
                </a:cubicBezTo>
                <a:cubicBezTo>
                  <a:pt x="4520" y="1349"/>
                  <a:pt x="4549" y="1320"/>
                  <a:pt x="4570" y="1284"/>
                </a:cubicBezTo>
                <a:cubicBezTo>
                  <a:pt x="4590" y="1249"/>
                  <a:pt x="4601" y="1208"/>
                  <a:pt x="4601" y="1168"/>
                </a:cubicBezTo>
                <a:lnTo>
                  <a:pt x="4601" y="233"/>
                </a:lnTo>
                <a:lnTo>
                  <a:pt x="4601" y="234"/>
                </a:lnTo>
                <a:lnTo>
                  <a:pt x="4601" y="234"/>
                </a:lnTo>
                <a:cubicBezTo>
                  <a:pt x="4601" y="193"/>
                  <a:pt x="4590" y="152"/>
                  <a:pt x="4570" y="117"/>
                </a:cubicBezTo>
                <a:cubicBezTo>
                  <a:pt x="4549" y="81"/>
                  <a:pt x="4520" y="52"/>
                  <a:pt x="4484" y="31"/>
                </a:cubicBezTo>
                <a:cubicBezTo>
                  <a:pt x="4449" y="11"/>
                  <a:pt x="4408" y="0"/>
                  <a:pt x="4368" y="0"/>
                </a:cubicBezTo>
                <a:lnTo>
                  <a:pt x="233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7"/>
          <p:cNvSpPr/>
          <p:nvPr/>
        </p:nvSpPr>
        <p:spPr>
          <a:xfrm>
            <a:off x="5040000" y="3050640"/>
            <a:ext cx="111312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RECAS-BARI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74" name="CustomShape 8"/>
          <p:cNvSpPr/>
          <p:nvPr/>
        </p:nvSpPr>
        <p:spPr>
          <a:xfrm>
            <a:off x="7416000" y="4896000"/>
            <a:ext cx="1079640" cy="21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ffffff"/>
                </a:solidFill>
                <a:latin typeface="Arial"/>
                <a:ea typeface="DejaVu Sans"/>
              </a:rPr>
              <a:t>23/04/2020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126080" y="847080"/>
            <a:ext cx="6937560" cy="379656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2592000" y="144000"/>
            <a:ext cx="4356000" cy="4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Cloud Badge Trend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7416000" y="4896000"/>
            <a:ext cx="1079640" cy="21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ffffff"/>
                </a:solidFill>
                <a:latin typeface="Arial"/>
                <a:ea typeface="DejaVu Sans"/>
              </a:rPr>
              <a:t>23/04/2020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579040" y="169200"/>
            <a:ext cx="4727520" cy="3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March 2020 Cloud Badge report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72000" y="628200"/>
            <a:ext cx="899892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600" spc="-1" strike="noStrike">
                <a:solidFill>
                  <a:srgbClr val="7f7f7f"/>
                </a:solidFill>
                <a:latin typeface="Calibri"/>
                <a:ea typeface="DejaVu Sans"/>
              </a:rPr>
              <a:t>A/R and accounting data refers to December 2019-January 2020-February 2020  </a:t>
            </a:r>
            <a:endParaRPr b="0" lang="it-IT" sz="1600" spc="-1" strike="noStrike">
              <a:latin typeface="Arial"/>
            </a:endParaRPr>
          </a:p>
        </p:txBody>
      </p:sp>
      <p:graphicFrame>
        <p:nvGraphicFramePr>
          <p:cNvPr id="180" name="Table 3"/>
          <p:cNvGraphicFramePr/>
          <p:nvPr/>
        </p:nvGraphicFramePr>
        <p:xfrm>
          <a:off x="833400" y="1132200"/>
          <a:ext cx="7631280" cy="1017360"/>
        </p:xfrm>
        <a:graphic>
          <a:graphicData uri="http://schemas.openxmlformats.org/drawingml/2006/table">
            <a:tbl>
              <a:tblPr/>
              <a:tblGrid>
                <a:gridCol w="1907280"/>
                <a:gridCol w="1907280"/>
                <a:gridCol w="1907280"/>
                <a:gridCol w="1909800"/>
              </a:tblGrid>
              <a:tr h="5090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 </a:t>
                      </a:r>
                      <a:r>
                        <a:rPr b="1" lang="it-IT" sz="1800" spc="-1" strike="noStrike">
                          <a:latin typeface="Arial"/>
                        </a:rPr>
                        <a:t>N. Sites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GOLDEN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SILVER 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NO BADGE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086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23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9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1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13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81" name="CustomShape 4"/>
          <p:cNvSpPr/>
          <p:nvPr/>
        </p:nvSpPr>
        <p:spPr>
          <a:xfrm>
            <a:off x="72000" y="3132000"/>
            <a:ext cx="899892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i="1" lang="it-IT" sz="1600" spc="-1" strike="noStrike">
                <a:solidFill>
                  <a:srgbClr val="7f7f7f"/>
                </a:solidFill>
                <a:latin typeface="Calibri"/>
                <a:ea typeface="DejaVu Sans"/>
              </a:rPr>
              <a:t>A/R and accounting data refers to November 2019-December 2019-January 2020  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2543400" y="2736000"/>
            <a:ext cx="4727520" cy="3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February 2020 Cloud Badge report</a:t>
            </a:r>
            <a:endParaRPr b="0" lang="it-IT" sz="2500" spc="-1" strike="noStrike">
              <a:latin typeface="Arial"/>
            </a:endParaRPr>
          </a:p>
        </p:txBody>
      </p:sp>
      <p:graphicFrame>
        <p:nvGraphicFramePr>
          <p:cNvPr id="183" name="Table 6"/>
          <p:cNvGraphicFramePr/>
          <p:nvPr/>
        </p:nvGraphicFramePr>
        <p:xfrm>
          <a:off x="810360" y="3554640"/>
          <a:ext cx="7631280" cy="1040040"/>
        </p:xfrm>
        <a:graphic>
          <a:graphicData uri="http://schemas.openxmlformats.org/drawingml/2006/table">
            <a:tbl>
              <a:tblPr/>
              <a:tblGrid>
                <a:gridCol w="1907280"/>
                <a:gridCol w="1907280"/>
                <a:gridCol w="1907280"/>
                <a:gridCol w="1909800"/>
              </a:tblGrid>
              <a:tr h="5202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N. Sites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GOLDEN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SILVER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latin typeface="Arial"/>
                        </a:rPr>
                        <a:t>NO BADGE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solidFill>
                      <a:srgbClr val="b3b3b3"/>
                    </a:solidFill>
                  </a:tcPr>
                </a:tc>
              </a:tr>
              <a:tr h="5202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22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6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2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latin typeface="Arial"/>
                        </a:rPr>
                        <a:t>14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84" name="CustomShape 7"/>
          <p:cNvSpPr/>
          <p:nvPr/>
        </p:nvSpPr>
        <p:spPr>
          <a:xfrm>
            <a:off x="1475640" y="1584000"/>
            <a:ext cx="612000" cy="430920"/>
          </a:xfrm>
          <a:prstGeom prst="donut">
            <a:avLst>
              <a:gd name="adj" fmla="val 12041"/>
            </a:avLst>
          </a:prstGeom>
          <a:solidFill>
            <a:srgbClr val="ff860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8"/>
          <p:cNvSpPr/>
          <p:nvPr/>
        </p:nvSpPr>
        <p:spPr>
          <a:xfrm>
            <a:off x="7416000" y="4896000"/>
            <a:ext cx="1079640" cy="21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ffffff"/>
                </a:solidFill>
                <a:latin typeface="Arial"/>
                <a:ea typeface="DejaVu Sans"/>
              </a:rPr>
              <a:t>23/04/2020</a:t>
            </a:r>
            <a:endParaRPr b="0" lang="it-IT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520000" y="168480"/>
            <a:ext cx="6047640" cy="4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COMPARISON BETWEEN PERIODS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932040" y="888120"/>
            <a:ext cx="2667600" cy="4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PREVIOUS PERIOD 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320000" y="864000"/>
            <a:ext cx="2667600" cy="4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2500" spc="-1" strike="noStrike">
                <a:solidFill>
                  <a:srgbClr val="0e67ad"/>
                </a:solidFill>
                <a:latin typeface="Calibri"/>
                <a:ea typeface="Calibri"/>
              </a:rPr>
              <a:t>CURRENT PERIOD 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1728000" y="1440000"/>
            <a:ext cx="1655640" cy="1224000"/>
          </a:xfrm>
          <a:custGeom>
            <a:avLst/>
            <a:gdLst/>
            <a:ahLst/>
            <a:rect l="l" t="t" r="r" b="b"/>
            <a:pathLst>
              <a:path w="4602" h="3098">
                <a:moveTo>
                  <a:pt x="516" y="0"/>
                </a:moveTo>
                <a:lnTo>
                  <a:pt x="516" y="0"/>
                </a:lnTo>
                <a:cubicBezTo>
                  <a:pt x="426" y="0"/>
                  <a:pt x="337" y="24"/>
                  <a:pt x="258" y="69"/>
                </a:cubicBezTo>
                <a:cubicBezTo>
                  <a:pt x="180" y="114"/>
                  <a:pt x="114" y="180"/>
                  <a:pt x="69" y="258"/>
                </a:cubicBezTo>
                <a:cubicBezTo>
                  <a:pt x="24" y="337"/>
                  <a:pt x="0" y="426"/>
                  <a:pt x="0" y="516"/>
                </a:cubicBezTo>
                <a:lnTo>
                  <a:pt x="0" y="2580"/>
                </a:lnTo>
                <a:lnTo>
                  <a:pt x="0" y="2581"/>
                </a:lnTo>
                <a:cubicBezTo>
                  <a:pt x="0" y="2671"/>
                  <a:pt x="24" y="2760"/>
                  <a:pt x="69" y="2839"/>
                </a:cubicBezTo>
                <a:cubicBezTo>
                  <a:pt x="114" y="2917"/>
                  <a:pt x="180" y="2983"/>
                  <a:pt x="258" y="3028"/>
                </a:cubicBezTo>
                <a:cubicBezTo>
                  <a:pt x="337" y="3073"/>
                  <a:pt x="426" y="3097"/>
                  <a:pt x="516" y="3097"/>
                </a:cubicBezTo>
                <a:lnTo>
                  <a:pt x="4084" y="3097"/>
                </a:lnTo>
                <a:lnTo>
                  <a:pt x="4085" y="3097"/>
                </a:lnTo>
                <a:cubicBezTo>
                  <a:pt x="4175" y="3097"/>
                  <a:pt x="4264" y="3073"/>
                  <a:pt x="4343" y="3028"/>
                </a:cubicBezTo>
                <a:cubicBezTo>
                  <a:pt x="4421" y="2983"/>
                  <a:pt x="4487" y="2917"/>
                  <a:pt x="4532" y="2839"/>
                </a:cubicBezTo>
                <a:cubicBezTo>
                  <a:pt x="4577" y="2760"/>
                  <a:pt x="4601" y="2671"/>
                  <a:pt x="4601" y="2581"/>
                </a:cubicBezTo>
                <a:lnTo>
                  <a:pt x="4601" y="516"/>
                </a:lnTo>
                <a:lnTo>
                  <a:pt x="4601" y="516"/>
                </a:lnTo>
                <a:lnTo>
                  <a:pt x="4601" y="516"/>
                </a:lnTo>
                <a:cubicBezTo>
                  <a:pt x="4601" y="426"/>
                  <a:pt x="4577" y="337"/>
                  <a:pt x="4532" y="258"/>
                </a:cubicBezTo>
                <a:cubicBezTo>
                  <a:pt x="4487" y="180"/>
                  <a:pt x="4421" y="114"/>
                  <a:pt x="4343" y="69"/>
                </a:cubicBezTo>
                <a:cubicBezTo>
                  <a:pt x="4264" y="24"/>
                  <a:pt x="4175" y="0"/>
                  <a:pt x="4085" y="0"/>
                </a:cubicBezTo>
                <a:lnTo>
                  <a:pt x="516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5"/>
          <p:cNvSpPr/>
          <p:nvPr/>
        </p:nvSpPr>
        <p:spPr>
          <a:xfrm>
            <a:off x="1959480" y="1440000"/>
            <a:ext cx="135216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100IT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DESY-HH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IISAS-FedCloud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IISAS-GPUCloud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IISAS-Nebula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UNIV-VILLE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1696680" y="2736000"/>
            <a:ext cx="1655640" cy="1368000"/>
          </a:xfrm>
          <a:custGeom>
            <a:avLst/>
            <a:gdLst/>
            <a:ahLst/>
            <a:rect l="l" t="t" r="r" b="b"/>
            <a:pathLst>
              <a:path w="4602" h="2602">
                <a:moveTo>
                  <a:pt x="433" y="0"/>
                </a:moveTo>
                <a:lnTo>
                  <a:pt x="434" y="0"/>
                </a:lnTo>
                <a:cubicBezTo>
                  <a:pt x="357" y="0"/>
                  <a:pt x="283" y="20"/>
                  <a:pt x="217" y="58"/>
                </a:cubicBezTo>
                <a:cubicBezTo>
                  <a:pt x="151" y="96"/>
                  <a:pt x="96" y="151"/>
                  <a:pt x="58" y="217"/>
                </a:cubicBezTo>
                <a:cubicBezTo>
                  <a:pt x="20" y="283"/>
                  <a:pt x="0" y="357"/>
                  <a:pt x="0" y="434"/>
                </a:cubicBezTo>
                <a:lnTo>
                  <a:pt x="0" y="2167"/>
                </a:lnTo>
                <a:lnTo>
                  <a:pt x="0" y="2168"/>
                </a:lnTo>
                <a:cubicBezTo>
                  <a:pt x="0" y="2244"/>
                  <a:pt x="20" y="2318"/>
                  <a:pt x="58" y="2384"/>
                </a:cubicBezTo>
                <a:cubicBezTo>
                  <a:pt x="96" y="2450"/>
                  <a:pt x="151" y="2505"/>
                  <a:pt x="217" y="2543"/>
                </a:cubicBezTo>
                <a:cubicBezTo>
                  <a:pt x="283" y="2581"/>
                  <a:pt x="357" y="2601"/>
                  <a:pt x="434" y="2601"/>
                </a:cubicBezTo>
                <a:lnTo>
                  <a:pt x="4167" y="2601"/>
                </a:lnTo>
                <a:lnTo>
                  <a:pt x="4168" y="2601"/>
                </a:lnTo>
                <a:cubicBezTo>
                  <a:pt x="4244" y="2601"/>
                  <a:pt x="4318" y="2581"/>
                  <a:pt x="4384" y="2543"/>
                </a:cubicBezTo>
                <a:cubicBezTo>
                  <a:pt x="4450" y="2505"/>
                  <a:pt x="4505" y="2450"/>
                  <a:pt x="4543" y="2384"/>
                </a:cubicBezTo>
                <a:cubicBezTo>
                  <a:pt x="4581" y="2318"/>
                  <a:pt x="4601" y="2244"/>
                  <a:pt x="4601" y="2168"/>
                </a:cubicBezTo>
                <a:lnTo>
                  <a:pt x="4601" y="433"/>
                </a:lnTo>
                <a:lnTo>
                  <a:pt x="4601" y="434"/>
                </a:lnTo>
                <a:lnTo>
                  <a:pt x="4601" y="434"/>
                </a:lnTo>
                <a:cubicBezTo>
                  <a:pt x="4601" y="357"/>
                  <a:pt x="4581" y="283"/>
                  <a:pt x="4543" y="217"/>
                </a:cubicBezTo>
                <a:cubicBezTo>
                  <a:pt x="4505" y="151"/>
                  <a:pt x="4450" y="96"/>
                  <a:pt x="4384" y="58"/>
                </a:cubicBezTo>
                <a:cubicBezTo>
                  <a:pt x="4318" y="20"/>
                  <a:pt x="4244" y="0"/>
                  <a:pt x="4168" y="0"/>
                </a:cubicBezTo>
                <a:lnTo>
                  <a:pt x="433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7"/>
          <p:cNvSpPr/>
          <p:nvPr/>
        </p:nvSpPr>
        <p:spPr>
          <a:xfrm>
            <a:off x="1944000" y="2798640"/>
            <a:ext cx="111312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CLOUDIFIN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145440" y="1496520"/>
            <a:ext cx="310680" cy="37512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154080" y="2000520"/>
            <a:ext cx="318600" cy="359640"/>
          </a:xfrm>
          <a:prstGeom prst="rect">
            <a:avLst/>
          </a:prstGeom>
          <a:ln>
            <a:noFill/>
          </a:ln>
        </p:spPr>
      </p:pic>
      <p:sp>
        <p:nvSpPr>
          <p:cNvPr id="195" name="CustomShape 8"/>
          <p:cNvSpPr/>
          <p:nvPr/>
        </p:nvSpPr>
        <p:spPr>
          <a:xfrm>
            <a:off x="1944000" y="4320000"/>
            <a:ext cx="101232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CESGA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IN2P3-IRES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391680" y="2556360"/>
            <a:ext cx="86832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No Badge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197" name="CustomShape 10"/>
          <p:cNvSpPr/>
          <p:nvPr/>
        </p:nvSpPr>
        <p:spPr>
          <a:xfrm>
            <a:off x="6984000" y="1830600"/>
            <a:ext cx="1221120" cy="29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e67ad"/>
                </a:solidFill>
                <a:latin typeface="Calibri"/>
                <a:ea typeface="Calibri"/>
              </a:rPr>
              <a:t>CONFIRMED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98" name="CustomShape 11"/>
          <p:cNvSpPr/>
          <p:nvPr/>
        </p:nvSpPr>
        <p:spPr>
          <a:xfrm>
            <a:off x="4845600" y="1417680"/>
            <a:ext cx="1655640" cy="1246320"/>
          </a:xfrm>
          <a:custGeom>
            <a:avLst/>
            <a:gdLst/>
            <a:ahLst/>
            <a:rect l="l" t="t" r="r" b="b"/>
            <a:pathLst>
              <a:path w="4602" h="4802">
                <a:moveTo>
                  <a:pt x="766" y="0"/>
                </a:moveTo>
                <a:lnTo>
                  <a:pt x="767" y="0"/>
                </a:lnTo>
                <a:cubicBezTo>
                  <a:pt x="632" y="0"/>
                  <a:pt x="500" y="35"/>
                  <a:pt x="383" y="103"/>
                </a:cubicBezTo>
                <a:cubicBezTo>
                  <a:pt x="267" y="170"/>
                  <a:pt x="170" y="267"/>
                  <a:pt x="103" y="383"/>
                </a:cubicBezTo>
                <a:cubicBezTo>
                  <a:pt x="35" y="500"/>
                  <a:pt x="0" y="632"/>
                  <a:pt x="0" y="767"/>
                </a:cubicBezTo>
                <a:lnTo>
                  <a:pt x="0" y="4034"/>
                </a:lnTo>
                <a:lnTo>
                  <a:pt x="0" y="4034"/>
                </a:lnTo>
                <a:cubicBezTo>
                  <a:pt x="0" y="4169"/>
                  <a:pt x="35" y="4301"/>
                  <a:pt x="103" y="4418"/>
                </a:cubicBezTo>
                <a:cubicBezTo>
                  <a:pt x="170" y="4534"/>
                  <a:pt x="267" y="4631"/>
                  <a:pt x="383" y="4698"/>
                </a:cubicBezTo>
                <a:cubicBezTo>
                  <a:pt x="500" y="4766"/>
                  <a:pt x="632" y="4801"/>
                  <a:pt x="767" y="4801"/>
                </a:cubicBezTo>
                <a:lnTo>
                  <a:pt x="3834" y="4801"/>
                </a:lnTo>
                <a:lnTo>
                  <a:pt x="3834" y="4801"/>
                </a:lnTo>
                <a:cubicBezTo>
                  <a:pt x="3969" y="4801"/>
                  <a:pt x="4101" y="4766"/>
                  <a:pt x="4218" y="4698"/>
                </a:cubicBezTo>
                <a:cubicBezTo>
                  <a:pt x="4334" y="4631"/>
                  <a:pt x="4431" y="4534"/>
                  <a:pt x="4498" y="4418"/>
                </a:cubicBezTo>
                <a:cubicBezTo>
                  <a:pt x="4566" y="4301"/>
                  <a:pt x="4601" y="4169"/>
                  <a:pt x="4601" y="4034"/>
                </a:cubicBezTo>
                <a:lnTo>
                  <a:pt x="4601" y="766"/>
                </a:lnTo>
                <a:lnTo>
                  <a:pt x="4601" y="767"/>
                </a:lnTo>
                <a:lnTo>
                  <a:pt x="4601" y="767"/>
                </a:lnTo>
                <a:cubicBezTo>
                  <a:pt x="4601" y="632"/>
                  <a:pt x="4566" y="500"/>
                  <a:pt x="4498" y="383"/>
                </a:cubicBezTo>
                <a:cubicBezTo>
                  <a:pt x="4431" y="267"/>
                  <a:pt x="4334" y="170"/>
                  <a:pt x="4218" y="103"/>
                </a:cubicBezTo>
                <a:cubicBezTo>
                  <a:pt x="4101" y="35"/>
                  <a:pt x="3969" y="0"/>
                  <a:pt x="3834" y="0"/>
                </a:cubicBezTo>
                <a:lnTo>
                  <a:pt x="766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2"/>
          <p:cNvSpPr/>
          <p:nvPr/>
        </p:nvSpPr>
        <p:spPr>
          <a:xfrm>
            <a:off x="5055480" y="1440000"/>
            <a:ext cx="1352160" cy="11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100IT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DESY-HH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IISAS-FedCloud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IISAS-GPUCloud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IISAS-Nebula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UNIV-VILLE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0" name="CustomShape 13"/>
          <p:cNvSpPr/>
          <p:nvPr/>
        </p:nvSpPr>
        <p:spPr>
          <a:xfrm>
            <a:off x="6984000" y="2700000"/>
            <a:ext cx="1029240" cy="29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e67ad"/>
                </a:solidFill>
                <a:latin typeface="Calibri"/>
                <a:ea typeface="Calibri"/>
              </a:rPr>
              <a:t>CHANGED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01" name="CustomShape 14"/>
          <p:cNvSpPr/>
          <p:nvPr/>
        </p:nvSpPr>
        <p:spPr>
          <a:xfrm>
            <a:off x="6984000" y="3162600"/>
            <a:ext cx="1221120" cy="29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e67ad"/>
                </a:solidFill>
                <a:latin typeface="Calibri"/>
                <a:ea typeface="Calibri"/>
              </a:rPr>
              <a:t>CONFIRMED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02" name="CustomShape 15"/>
          <p:cNvSpPr/>
          <p:nvPr/>
        </p:nvSpPr>
        <p:spPr>
          <a:xfrm>
            <a:off x="4849920" y="3204000"/>
            <a:ext cx="1655640" cy="359640"/>
          </a:xfrm>
          <a:custGeom>
            <a:avLst/>
            <a:gdLst/>
            <a:ahLst/>
            <a:rect l="l" t="t" r="r" b="b"/>
            <a:pathLst>
              <a:path w="4602" h="1402">
                <a:moveTo>
                  <a:pt x="233" y="0"/>
                </a:moveTo>
                <a:lnTo>
                  <a:pt x="234" y="0"/>
                </a:lnTo>
                <a:cubicBezTo>
                  <a:pt x="193" y="0"/>
                  <a:pt x="152" y="11"/>
                  <a:pt x="117" y="31"/>
                </a:cubicBezTo>
                <a:cubicBezTo>
                  <a:pt x="81" y="52"/>
                  <a:pt x="52" y="81"/>
                  <a:pt x="31" y="117"/>
                </a:cubicBezTo>
                <a:cubicBezTo>
                  <a:pt x="11" y="152"/>
                  <a:pt x="0" y="193"/>
                  <a:pt x="0" y="234"/>
                </a:cubicBezTo>
                <a:lnTo>
                  <a:pt x="0" y="1167"/>
                </a:lnTo>
                <a:lnTo>
                  <a:pt x="0" y="1168"/>
                </a:lnTo>
                <a:cubicBezTo>
                  <a:pt x="0" y="1208"/>
                  <a:pt x="11" y="1249"/>
                  <a:pt x="31" y="1284"/>
                </a:cubicBezTo>
                <a:cubicBezTo>
                  <a:pt x="52" y="1320"/>
                  <a:pt x="81" y="1349"/>
                  <a:pt x="117" y="1370"/>
                </a:cubicBezTo>
                <a:cubicBezTo>
                  <a:pt x="152" y="1390"/>
                  <a:pt x="193" y="1401"/>
                  <a:pt x="234" y="1401"/>
                </a:cubicBezTo>
                <a:lnTo>
                  <a:pt x="4367" y="1400"/>
                </a:lnTo>
                <a:lnTo>
                  <a:pt x="4368" y="1401"/>
                </a:lnTo>
                <a:cubicBezTo>
                  <a:pt x="4408" y="1401"/>
                  <a:pt x="4449" y="1390"/>
                  <a:pt x="4484" y="1370"/>
                </a:cubicBezTo>
                <a:cubicBezTo>
                  <a:pt x="4520" y="1349"/>
                  <a:pt x="4549" y="1320"/>
                  <a:pt x="4570" y="1284"/>
                </a:cubicBezTo>
                <a:cubicBezTo>
                  <a:pt x="4590" y="1249"/>
                  <a:pt x="4601" y="1208"/>
                  <a:pt x="4601" y="1168"/>
                </a:cubicBezTo>
                <a:lnTo>
                  <a:pt x="4601" y="233"/>
                </a:lnTo>
                <a:lnTo>
                  <a:pt x="4601" y="234"/>
                </a:lnTo>
                <a:lnTo>
                  <a:pt x="4601" y="234"/>
                </a:lnTo>
                <a:cubicBezTo>
                  <a:pt x="4601" y="193"/>
                  <a:pt x="4590" y="152"/>
                  <a:pt x="4570" y="117"/>
                </a:cubicBezTo>
                <a:cubicBezTo>
                  <a:pt x="4549" y="81"/>
                  <a:pt x="4520" y="52"/>
                  <a:pt x="4484" y="31"/>
                </a:cubicBezTo>
                <a:cubicBezTo>
                  <a:pt x="4449" y="11"/>
                  <a:pt x="4408" y="0"/>
                  <a:pt x="4368" y="0"/>
                </a:cubicBezTo>
                <a:lnTo>
                  <a:pt x="233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6"/>
          <p:cNvSpPr/>
          <p:nvPr/>
        </p:nvSpPr>
        <p:spPr>
          <a:xfrm>
            <a:off x="5040000" y="3240000"/>
            <a:ext cx="111312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RECAS-BARI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4" name="CustomShape 17"/>
          <p:cNvSpPr/>
          <p:nvPr/>
        </p:nvSpPr>
        <p:spPr>
          <a:xfrm>
            <a:off x="1944000" y="3204000"/>
            <a:ext cx="111312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RECAS-BARI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5" name="CustomShape 18"/>
          <p:cNvSpPr/>
          <p:nvPr/>
        </p:nvSpPr>
        <p:spPr>
          <a:xfrm>
            <a:off x="4824000" y="4320000"/>
            <a:ext cx="1655640" cy="431640"/>
          </a:xfrm>
          <a:custGeom>
            <a:avLst/>
            <a:gdLst/>
            <a:ahLst/>
            <a:rect l="l" t="t" r="r" b="b"/>
            <a:pathLst>
              <a:path w="4602" h="1202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1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1"/>
                  <a:pt x="0" y="165"/>
                  <a:pt x="0" y="200"/>
                </a:cubicBezTo>
                <a:lnTo>
                  <a:pt x="0" y="1000"/>
                </a:lnTo>
                <a:lnTo>
                  <a:pt x="0" y="1001"/>
                </a:lnTo>
                <a:cubicBezTo>
                  <a:pt x="0" y="1036"/>
                  <a:pt x="9" y="1070"/>
                  <a:pt x="27" y="1101"/>
                </a:cubicBezTo>
                <a:cubicBezTo>
                  <a:pt x="44" y="1131"/>
                  <a:pt x="70" y="1157"/>
                  <a:pt x="100" y="1174"/>
                </a:cubicBezTo>
                <a:cubicBezTo>
                  <a:pt x="131" y="1192"/>
                  <a:pt x="165" y="1201"/>
                  <a:pt x="200" y="1201"/>
                </a:cubicBezTo>
                <a:lnTo>
                  <a:pt x="4400" y="1201"/>
                </a:lnTo>
                <a:lnTo>
                  <a:pt x="4401" y="1201"/>
                </a:lnTo>
                <a:cubicBezTo>
                  <a:pt x="4436" y="1201"/>
                  <a:pt x="4470" y="1192"/>
                  <a:pt x="4501" y="1174"/>
                </a:cubicBezTo>
                <a:cubicBezTo>
                  <a:pt x="4531" y="1157"/>
                  <a:pt x="4557" y="1131"/>
                  <a:pt x="4574" y="1101"/>
                </a:cubicBezTo>
                <a:cubicBezTo>
                  <a:pt x="4592" y="1070"/>
                  <a:pt x="4601" y="1036"/>
                  <a:pt x="4601" y="1001"/>
                </a:cubicBezTo>
                <a:lnTo>
                  <a:pt x="4601" y="200"/>
                </a:lnTo>
                <a:lnTo>
                  <a:pt x="4601" y="200"/>
                </a:lnTo>
                <a:lnTo>
                  <a:pt x="4601" y="200"/>
                </a:lnTo>
                <a:cubicBezTo>
                  <a:pt x="4601" y="165"/>
                  <a:pt x="4592" y="131"/>
                  <a:pt x="4574" y="100"/>
                </a:cubicBezTo>
                <a:cubicBezTo>
                  <a:pt x="4557" y="70"/>
                  <a:pt x="4531" y="44"/>
                  <a:pt x="4501" y="27"/>
                </a:cubicBezTo>
                <a:cubicBezTo>
                  <a:pt x="4470" y="9"/>
                  <a:pt x="4436" y="0"/>
                  <a:pt x="4401" y="0"/>
                </a:cubicBezTo>
                <a:lnTo>
                  <a:pt x="200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9"/>
          <p:cNvSpPr/>
          <p:nvPr/>
        </p:nvSpPr>
        <p:spPr>
          <a:xfrm>
            <a:off x="5040000" y="4320000"/>
            <a:ext cx="101232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CESGA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IN2P3-IRES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07" name="CustomShape 20"/>
          <p:cNvSpPr/>
          <p:nvPr/>
        </p:nvSpPr>
        <p:spPr>
          <a:xfrm>
            <a:off x="6984000" y="4386600"/>
            <a:ext cx="1029240" cy="29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e67ad"/>
                </a:solidFill>
                <a:latin typeface="Calibri"/>
                <a:ea typeface="Calibri"/>
              </a:rPr>
              <a:t>CHANGED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08" name="CustomShape 21"/>
          <p:cNvSpPr/>
          <p:nvPr/>
        </p:nvSpPr>
        <p:spPr>
          <a:xfrm>
            <a:off x="6768000" y="1404000"/>
            <a:ext cx="72000" cy="1224000"/>
          </a:xfrm>
          <a:custGeom>
            <a:avLst/>
            <a:gdLst/>
            <a:ahLst/>
            <a:rect l="l" t="t" r="r" b="b"/>
            <a:pathLst>
              <a:path w="201" h="3002">
                <a:moveTo>
                  <a:pt x="0" y="0"/>
                </a:moveTo>
                <a:cubicBezTo>
                  <a:pt x="50" y="0"/>
                  <a:pt x="100" y="125"/>
                  <a:pt x="100" y="250"/>
                </a:cubicBezTo>
                <a:lnTo>
                  <a:pt x="100" y="1250"/>
                </a:lnTo>
                <a:cubicBezTo>
                  <a:pt x="100" y="1375"/>
                  <a:pt x="150" y="1500"/>
                  <a:pt x="200" y="1500"/>
                </a:cubicBezTo>
                <a:cubicBezTo>
                  <a:pt x="150" y="1500"/>
                  <a:pt x="100" y="1625"/>
                  <a:pt x="100" y="1750"/>
                </a:cubicBezTo>
                <a:lnTo>
                  <a:pt x="100" y="2750"/>
                </a:lnTo>
                <a:cubicBezTo>
                  <a:pt x="100" y="2875"/>
                  <a:pt x="50" y="3001"/>
                  <a:pt x="0" y="300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2"/>
          <p:cNvSpPr/>
          <p:nvPr/>
        </p:nvSpPr>
        <p:spPr>
          <a:xfrm>
            <a:off x="6768000" y="4320000"/>
            <a:ext cx="71640" cy="431640"/>
          </a:xfrm>
          <a:custGeom>
            <a:avLst/>
            <a:gdLst/>
            <a:ahLst/>
            <a:rect l="l" t="t" r="r" b="b"/>
            <a:pathLst>
              <a:path w="201" h="1202">
                <a:moveTo>
                  <a:pt x="0" y="0"/>
                </a:moveTo>
                <a:cubicBezTo>
                  <a:pt x="50" y="0"/>
                  <a:pt x="100" y="50"/>
                  <a:pt x="100" y="100"/>
                </a:cubicBezTo>
                <a:lnTo>
                  <a:pt x="100" y="500"/>
                </a:lnTo>
                <a:cubicBezTo>
                  <a:pt x="100" y="550"/>
                  <a:pt x="150" y="600"/>
                  <a:pt x="200" y="600"/>
                </a:cubicBezTo>
                <a:cubicBezTo>
                  <a:pt x="150" y="600"/>
                  <a:pt x="100" y="650"/>
                  <a:pt x="100" y="700"/>
                </a:cubicBezTo>
                <a:lnTo>
                  <a:pt x="100" y="1100"/>
                </a:lnTo>
                <a:cubicBezTo>
                  <a:pt x="100" y="1150"/>
                  <a:pt x="50" y="1201"/>
                  <a:pt x="0" y="120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3"/>
          <p:cNvSpPr/>
          <p:nvPr/>
        </p:nvSpPr>
        <p:spPr>
          <a:xfrm>
            <a:off x="3312000" y="1997280"/>
            <a:ext cx="1743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4"/>
          <p:cNvSpPr/>
          <p:nvPr/>
        </p:nvSpPr>
        <p:spPr>
          <a:xfrm>
            <a:off x="3057480" y="3370680"/>
            <a:ext cx="1982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5"/>
          <p:cNvSpPr/>
          <p:nvPr/>
        </p:nvSpPr>
        <p:spPr>
          <a:xfrm>
            <a:off x="2956680" y="4536000"/>
            <a:ext cx="2083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6"/>
          <p:cNvSpPr/>
          <p:nvPr/>
        </p:nvSpPr>
        <p:spPr>
          <a:xfrm>
            <a:off x="6768000" y="3204000"/>
            <a:ext cx="71640" cy="324000"/>
          </a:xfrm>
          <a:custGeom>
            <a:avLst/>
            <a:gdLst/>
            <a:ahLst/>
            <a:rect l="l" t="t" r="r" b="b"/>
            <a:pathLst>
              <a:path w="201" h="1202">
                <a:moveTo>
                  <a:pt x="0" y="0"/>
                </a:moveTo>
                <a:cubicBezTo>
                  <a:pt x="50" y="0"/>
                  <a:pt x="100" y="50"/>
                  <a:pt x="100" y="100"/>
                </a:cubicBezTo>
                <a:lnTo>
                  <a:pt x="100" y="500"/>
                </a:lnTo>
                <a:cubicBezTo>
                  <a:pt x="100" y="550"/>
                  <a:pt x="150" y="600"/>
                  <a:pt x="200" y="600"/>
                </a:cubicBezTo>
                <a:cubicBezTo>
                  <a:pt x="150" y="600"/>
                  <a:pt x="100" y="650"/>
                  <a:pt x="100" y="700"/>
                </a:cubicBezTo>
                <a:lnTo>
                  <a:pt x="100" y="1100"/>
                </a:lnTo>
                <a:cubicBezTo>
                  <a:pt x="100" y="1150"/>
                  <a:pt x="50" y="1201"/>
                  <a:pt x="0" y="120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27"/>
          <p:cNvSpPr/>
          <p:nvPr/>
        </p:nvSpPr>
        <p:spPr>
          <a:xfrm>
            <a:off x="6768000" y="2736000"/>
            <a:ext cx="71640" cy="360000"/>
          </a:xfrm>
          <a:custGeom>
            <a:avLst/>
            <a:gdLst/>
            <a:ahLst/>
            <a:rect l="l" t="t" r="r" b="b"/>
            <a:pathLst>
              <a:path w="201" h="1202">
                <a:moveTo>
                  <a:pt x="0" y="0"/>
                </a:moveTo>
                <a:cubicBezTo>
                  <a:pt x="50" y="0"/>
                  <a:pt x="100" y="50"/>
                  <a:pt x="100" y="100"/>
                </a:cubicBezTo>
                <a:lnTo>
                  <a:pt x="100" y="500"/>
                </a:lnTo>
                <a:cubicBezTo>
                  <a:pt x="100" y="550"/>
                  <a:pt x="150" y="600"/>
                  <a:pt x="200" y="600"/>
                </a:cubicBezTo>
                <a:cubicBezTo>
                  <a:pt x="150" y="600"/>
                  <a:pt x="100" y="650"/>
                  <a:pt x="100" y="700"/>
                </a:cubicBezTo>
                <a:lnTo>
                  <a:pt x="100" y="1100"/>
                </a:lnTo>
                <a:cubicBezTo>
                  <a:pt x="100" y="1150"/>
                  <a:pt x="50" y="1201"/>
                  <a:pt x="0" y="120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8"/>
          <p:cNvSpPr/>
          <p:nvPr/>
        </p:nvSpPr>
        <p:spPr>
          <a:xfrm>
            <a:off x="1732680" y="4320000"/>
            <a:ext cx="1655640" cy="431640"/>
          </a:xfrm>
          <a:custGeom>
            <a:avLst/>
            <a:gdLst/>
            <a:ahLst/>
            <a:rect l="l" t="t" r="r" b="b"/>
            <a:pathLst>
              <a:path w="4602" h="1202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1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1"/>
                  <a:pt x="0" y="165"/>
                  <a:pt x="0" y="200"/>
                </a:cubicBezTo>
                <a:lnTo>
                  <a:pt x="0" y="1000"/>
                </a:lnTo>
                <a:lnTo>
                  <a:pt x="0" y="1001"/>
                </a:lnTo>
                <a:cubicBezTo>
                  <a:pt x="0" y="1036"/>
                  <a:pt x="9" y="1070"/>
                  <a:pt x="27" y="1101"/>
                </a:cubicBezTo>
                <a:cubicBezTo>
                  <a:pt x="44" y="1131"/>
                  <a:pt x="70" y="1157"/>
                  <a:pt x="100" y="1174"/>
                </a:cubicBezTo>
                <a:cubicBezTo>
                  <a:pt x="131" y="1192"/>
                  <a:pt x="165" y="1201"/>
                  <a:pt x="200" y="1201"/>
                </a:cubicBezTo>
                <a:lnTo>
                  <a:pt x="4400" y="1201"/>
                </a:lnTo>
                <a:lnTo>
                  <a:pt x="4401" y="1201"/>
                </a:lnTo>
                <a:cubicBezTo>
                  <a:pt x="4436" y="1201"/>
                  <a:pt x="4470" y="1192"/>
                  <a:pt x="4501" y="1174"/>
                </a:cubicBezTo>
                <a:cubicBezTo>
                  <a:pt x="4531" y="1157"/>
                  <a:pt x="4557" y="1131"/>
                  <a:pt x="4574" y="1101"/>
                </a:cubicBezTo>
                <a:cubicBezTo>
                  <a:pt x="4592" y="1070"/>
                  <a:pt x="4601" y="1036"/>
                  <a:pt x="4601" y="1001"/>
                </a:cubicBezTo>
                <a:lnTo>
                  <a:pt x="4601" y="200"/>
                </a:lnTo>
                <a:lnTo>
                  <a:pt x="4601" y="200"/>
                </a:lnTo>
                <a:lnTo>
                  <a:pt x="4601" y="200"/>
                </a:lnTo>
                <a:cubicBezTo>
                  <a:pt x="4601" y="165"/>
                  <a:pt x="4592" y="131"/>
                  <a:pt x="4574" y="100"/>
                </a:cubicBezTo>
                <a:cubicBezTo>
                  <a:pt x="4557" y="70"/>
                  <a:pt x="4531" y="44"/>
                  <a:pt x="4501" y="27"/>
                </a:cubicBezTo>
                <a:cubicBezTo>
                  <a:pt x="4470" y="9"/>
                  <a:pt x="4436" y="0"/>
                  <a:pt x="4401" y="0"/>
                </a:cubicBezTo>
                <a:lnTo>
                  <a:pt x="200" y="0"/>
                </a:ln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9"/>
          <p:cNvSpPr/>
          <p:nvPr/>
        </p:nvSpPr>
        <p:spPr>
          <a:xfrm>
            <a:off x="432000" y="1496520"/>
            <a:ext cx="791640" cy="359640"/>
          </a:xfrm>
          <a:custGeom>
            <a:avLst/>
            <a:gdLst/>
            <a:ahLst/>
            <a:rect l="l" t="t" r="r" b="b"/>
            <a:pathLst>
              <a:path w="2202" h="1002">
                <a:moveTo>
                  <a:pt x="166" y="0"/>
                </a:moveTo>
                <a:lnTo>
                  <a:pt x="167" y="0"/>
                </a:lnTo>
                <a:cubicBezTo>
                  <a:pt x="138" y="0"/>
                  <a:pt x="109" y="8"/>
                  <a:pt x="83" y="22"/>
                </a:cubicBezTo>
                <a:cubicBezTo>
                  <a:pt x="58" y="37"/>
                  <a:pt x="37" y="58"/>
                  <a:pt x="22" y="83"/>
                </a:cubicBezTo>
                <a:cubicBezTo>
                  <a:pt x="8" y="109"/>
                  <a:pt x="0" y="138"/>
                  <a:pt x="0" y="167"/>
                </a:cubicBezTo>
                <a:lnTo>
                  <a:pt x="0" y="834"/>
                </a:lnTo>
                <a:lnTo>
                  <a:pt x="0" y="834"/>
                </a:lnTo>
                <a:cubicBezTo>
                  <a:pt x="0" y="863"/>
                  <a:pt x="8" y="892"/>
                  <a:pt x="22" y="918"/>
                </a:cubicBezTo>
                <a:cubicBezTo>
                  <a:pt x="37" y="943"/>
                  <a:pt x="58" y="964"/>
                  <a:pt x="83" y="979"/>
                </a:cubicBezTo>
                <a:cubicBezTo>
                  <a:pt x="109" y="993"/>
                  <a:pt x="138" y="1001"/>
                  <a:pt x="167" y="1001"/>
                </a:cubicBezTo>
                <a:lnTo>
                  <a:pt x="2034" y="1001"/>
                </a:lnTo>
                <a:lnTo>
                  <a:pt x="2034" y="1001"/>
                </a:lnTo>
                <a:cubicBezTo>
                  <a:pt x="2063" y="1001"/>
                  <a:pt x="2092" y="993"/>
                  <a:pt x="2118" y="979"/>
                </a:cubicBezTo>
                <a:cubicBezTo>
                  <a:pt x="2143" y="964"/>
                  <a:pt x="2164" y="943"/>
                  <a:pt x="2179" y="918"/>
                </a:cubicBezTo>
                <a:cubicBezTo>
                  <a:pt x="2193" y="892"/>
                  <a:pt x="2201" y="863"/>
                  <a:pt x="2201" y="834"/>
                </a:cubicBezTo>
                <a:lnTo>
                  <a:pt x="2201" y="166"/>
                </a:lnTo>
                <a:lnTo>
                  <a:pt x="2201" y="167"/>
                </a:lnTo>
                <a:lnTo>
                  <a:pt x="2201" y="167"/>
                </a:lnTo>
                <a:cubicBezTo>
                  <a:pt x="2201" y="138"/>
                  <a:pt x="2193" y="109"/>
                  <a:pt x="2179" y="83"/>
                </a:cubicBezTo>
                <a:cubicBezTo>
                  <a:pt x="2164" y="58"/>
                  <a:pt x="2143" y="37"/>
                  <a:pt x="2118" y="22"/>
                </a:cubicBezTo>
                <a:cubicBezTo>
                  <a:pt x="2092" y="8"/>
                  <a:pt x="2063" y="0"/>
                  <a:pt x="2034" y="0"/>
                </a:cubicBezTo>
                <a:lnTo>
                  <a:pt x="166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Golden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17" name="CustomShape 30"/>
          <p:cNvSpPr/>
          <p:nvPr/>
        </p:nvSpPr>
        <p:spPr>
          <a:xfrm>
            <a:off x="432000" y="2000520"/>
            <a:ext cx="791640" cy="359640"/>
          </a:xfrm>
          <a:custGeom>
            <a:avLst/>
            <a:gdLst/>
            <a:ahLst/>
            <a:rect l="l" t="t" r="r" b="b"/>
            <a:pathLst>
              <a:path w="2202" h="1002">
                <a:moveTo>
                  <a:pt x="166" y="0"/>
                </a:moveTo>
                <a:lnTo>
                  <a:pt x="167" y="0"/>
                </a:lnTo>
                <a:cubicBezTo>
                  <a:pt x="138" y="0"/>
                  <a:pt x="109" y="8"/>
                  <a:pt x="83" y="22"/>
                </a:cubicBezTo>
                <a:cubicBezTo>
                  <a:pt x="58" y="37"/>
                  <a:pt x="37" y="58"/>
                  <a:pt x="22" y="83"/>
                </a:cubicBezTo>
                <a:cubicBezTo>
                  <a:pt x="8" y="109"/>
                  <a:pt x="0" y="138"/>
                  <a:pt x="0" y="167"/>
                </a:cubicBezTo>
                <a:lnTo>
                  <a:pt x="0" y="834"/>
                </a:lnTo>
                <a:lnTo>
                  <a:pt x="0" y="834"/>
                </a:lnTo>
                <a:cubicBezTo>
                  <a:pt x="0" y="863"/>
                  <a:pt x="8" y="892"/>
                  <a:pt x="22" y="918"/>
                </a:cubicBezTo>
                <a:cubicBezTo>
                  <a:pt x="37" y="943"/>
                  <a:pt x="58" y="964"/>
                  <a:pt x="83" y="979"/>
                </a:cubicBezTo>
                <a:cubicBezTo>
                  <a:pt x="109" y="993"/>
                  <a:pt x="138" y="1001"/>
                  <a:pt x="167" y="1001"/>
                </a:cubicBezTo>
                <a:lnTo>
                  <a:pt x="2034" y="1001"/>
                </a:lnTo>
                <a:lnTo>
                  <a:pt x="2034" y="1001"/>
                </a:lnTo>
                <a:cubicBezTo>
                  <a:pt x="2063" y="1001"/>
                  <a:pt x="2092" y="993"/>
                  <a:pt x="2118" y="979"/>
                </a:cubicBezTo>
                <a:cubicBezTo>
                  <a:pt x="2143" y="964"/>
                  <a:pt x="2164" y="943"/>
                  <a:pt x="2179" y="918"/>
                </a:cubicBezTo>
                <a:cubicBezTo>
                  <a:pt x="2193" y="892"/>
                  <a:pt x="2201" y="863"/>
                  <a:pt x="2201" y="834"/>
                </a:cubicBezTo>
                <a:lnTo>
                  <a:pt x="2201" y="166"/>
                </a:lnTo>
                <a:lnTo>
                  <a:pt x="2201" y="167"/>
                </a:lnTo>
                <a:lnTo>
                  <a:pt x="2201" y="167"/>
                </a:lnTo>
                <a:cubicBezTo>
                  <a:pt x="2201" y="138"/>
                  <a:pt x="2193" y="109"/>
                  <a:pt x="2179" y="83"/>
                </a:cubicBezTo>
                <a:cubicBezTo>
                  <a:pt x="2164" y="58"/>
                  <a:pt x="2143" y="37"/>
                  <a:pt x="2118" y="22"/>
                </a:cubicBezTo>
                <a:cubicBezTo>
                  <a:pt x="2092" y="8"/>
                  <a:pt x="2063" y="0"/>
                  <a:pt x="2034" y="0"/>
                </a:cubicBezTo>
                <a:lnTo>
                  <a:pt x="166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b2b2b2"/>
              </a:gs>
            </a:gsLst>
            <a:path path="circle">
              <a:fillToRect l="50000" t="50000" r="50000" b="50000"/>
            </a:path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Silver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18" name="CustomShape 31"/>
          <p:cNvSpPr/>
          <p:nvPr/>
        </p:nvSpPr>
        <p:spPr>
          <a:xfrm>
            <a:off x="7416000" y="4896000"/>
            <a:ext cx="1079640" cy="21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000" spc="-1" strike="noStrike">
                <a:solidFill>
                  <a:srgbClr val="ffffff"/>
                </a:solidFill>
                <a:latin typeface="Arial"/>
                <a:ea typeface="DejaVu Sans"/>
              </a:rPr>
              <a:t>23/04/2020</a:t>
            </a:r>
            <a:endParaRPr b="0" lang="it-IT" sz="1000" spc="-1" strike="noStrike">
              <a:latin typeface="Arial"/>
            </a:endParaRPr>
          </a:p>
        </p:txBody>
      </p:sp>
      <p:sp>
        <p:nvSpPr>
          <p:cNvPr id="219" name="CustomShape 32"/>
          <p:cNvSpPr/>
          <p:nvPr/>
        </p:nvSpPr>
        <p:spPr>
          <a:xfrm>
            <a:off x="4851360" y="2753280"/>
            <a:ext cx="1655640" cy="353520"/>
          </a:xfrm>
          <a:custGeom>
            <a:avLst/>
            <a:gdLst/>
            <a:ahLst/>
            <a:rect l="l" t="t" r="r" b="b"/>
            <a:pathLst>
              <a:path w="4602" h="1202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1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1"/>
                  <a:pt x="0" y="165"/>
                  <a:pt x="0" y="200"/>
                </a:cubicBezTo>
                <a:lnTo>
                  <a:pt x="0" y="1000"/>
                </a:lnTo>
                <a:lnTo>
                  <a:pt x="0" y="1001"/>
                </a:lnTo>
                <a:cubicBezTo>
                  <a:pt x="0" y="1036"/>
                  <a:pt x="9" y="1070"/>
                  <a:pt x="27" y="1101"/>
                </a:cubicBezTo>
                <a:cubicBezTo>
                  <a:pt x="44" y="1131"/>
                  <a:pt x="70" y="1157"/>
                  <a:pt x="100" y="1174"/>
                </a:cubicBezTo>
                <a:cubicBezTo>
                  <a:pt x="131" y="1192"/>
                  <a:pt x="165" y="1201"/>
                  <a:pt x="200" y="1201"/>
                </a:cubicBezTo>
                <a:lnTo>
                  <a:pt x="4400" y="1201"/>
                </a:lnTo>
                <a:lnTo>
                  <a:pt x="4401" y="1201"/>
                </a:lnTo>
                <a:cubicBezTo>
                  <a:pt x="4436" y="1201"/>
                  <a:pt x="4470" y="1192"/>
                  <a:pt x="4501" y="1174"/>
                </a:cubicBezTo>
                <a:cubicBezTo>
                  <a:pt x="4531" y="1157"/>
                  <a:pt x="4557" y="1131"/>
                  <a:pt x="4574" y="1101"/>
                </a:cubicBezTo>
                <a:cubicBezTo>
                  <a:pt x="4592" y="1070"/>
                  <a:pt x="4601" y="1036"/>
                  <a:pt x="4601" y="1001"/>
                </a:cubicBezTo>
                <a:lnTo>
                  <a:pt x="4601" y="200"/>
                </a:lnTo>
                <a:lnTo>
                  <a:pt x="4601" y="200"/>
                </a:lnTo>
                <a:lnTo>
                  <a:pt x="4601" y="200"/>
                </a:lnTo>
                <a:cubicBezTo>
                  <a:pt x="4601" y="165"/>
                  <a:pt x="4592" y="131"/>
                  <a:pt x="4574" y="100"/>
                </a:cubicBezTo>
                <a:cubicBezTo>
                  <a:pt x="4557" y="70"/>
                  <a:pt x="4531" y="44"/>
                  <a:pt x="4501" y="27"/>
                </a:cubicBezTo>
                <a:cubicBezTo>
                  <a:pt x="4470" y="9"/>
                  <a:pt x="4436" y="0"/>
                  <a:pt x="4401" y="0"/>
                </a:cubicBezTo>
                <a:lnTo>
                  <a:pt x="200" y="0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b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3"/>
          <p:cNvSpPr/>
          <p:nvPr/>
        </p:nvSpPr>
        <p:spPr>
          <a:xfrm>
            <a:off x="5096160" y="2789280"/>
            <a:ext cx="100188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CLOUDIFIN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21" name="CustomShape 34"/>
          <p:cNvSpPr/>
          <p:nvPr/>
        </p:nvSpPr>
        <p:spPr>
          <a:xfrm>
            <a:off x="3057480" y="2929320"/>
            <a:ext cx="1988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35"/>
          <p:cNvSpPr/>
          <p:nvPr/>
        </p:nvSpPr>
        <p:spPr>
          <a:xfrm>
            <a:off x="4860360" y="3672360"/>
            <a:ext cx="1655640" cy="431640"/>
          </a:xfrm>
          <a:custGeom>
            <a:avLst/>
            <a:gdLst/>
            <a:ahLst/>
            <a:rect l="l" t="t" r="r" b="b"/>
            <a:pathLst>
              <a:path w="4602" h="1202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1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1"/>
                  <a:pt x="0" y="165"/>
                  <a:pt x="0" y="200"/>
                </a:cubicBezTo>
                <a:lnTo>
                  <a:pt x="0" y="1000"/>
                </a:lnTo>
                <a:lnTo>
                  <a:pt x="0" y="1001"/>
                </a:lnTo>
                <a:cubicBezTo>
                  <a:pt x="0" y="1036"/>
                  <a:pt x="9" y="1070"/>
                  <a:pt x="27" y="1101"/>
                </a:cubicBezTo>
                <a:cubicBezTo>
                  <a:pt x="44" y="1131"/>
                  <a:pt x="70" y="1157"/>
                  <a:pt x="100" y="1174"/>
                </a:cubicBezTo>
                <a:cubicBezTo>
                  <a:pt x="131" y="1192"/>
                  <a:pt x="165" y="1201"/>
                  <a:pt x="200" y="1201"/>
                </a:cubicBezTo>
                <a:lnTo>
                  <a:pt x="4400" y="1201"/>
                </a:lnTo>
                <a:lnTo>
                  <a:pt x="4401" y="1201"/>
                </a:lnTo>
                <a:cubicBezTo>
                  <a:pt x="4436" y="1201"/>
                  <a:pt x="4470" y="1192"/>
                  <a:pt x="4501" y="1174"/>
                </a:cubicBezTo>
                <a:cubicBezTo>
                  <a:pt x="4531" y="1157"/>
                  <a:pt x="4557" y="1131"/>
                  <a:pt x="4574" y="1101"/>
                </a:cubicBezTo>
                <a:cubicBezTo>
                  <a:pt x="4592" y="1070"/>
                  <a:pt x="4601" y="1036"/>
                  <a:pt x="4601" y="1001"/>
                </a:cubicBezTo>
                <a:lnTo>
                  <a:pt x="4601" y="200"/>
                </a:lnTo>
                <a:lnTo>
                  <a:pt x="4601" y="200"/>
                </a:lnTo>
                <a:lnTo>
                  <a:pt x="4601" y="200"/>
                </a:lnTo>
                <a:cubicBezTo>
                  <a:pt x="4601" y="165"/>
                  <a:pt x="4592" y="131"/>
                  <a:pt x="4574" y="100"/>
                </a:cubicBezTo>
                <a:cubicBezTo>
                  <a:pt x="4557" y="70"/>
                  <a:pt x="4531" y="44"/>
                  <a:pt x="4501" y="27"/>
                </a:cubicBezTo>
                <a:cubicBezTo>
                  <a:pt x="4470" y="9"/>
                  <a:pt x="4436" y="0"/>
                  <a:pt x="4401" y="0"/>
                </a:cubicBezTo>
                <a:lnTo>
                  <a:pt x="200" y="0"/>
                </a:ln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36"/>
          <p:cNvSpPr/>
          <p:nvPr/>
        </p:nvSpPr>
        <p:spPr>
          <a:xfrm>
            <a:off x="1944000" y="3564000"/>
            <a:ext cx="122400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INFN -STACK-PADOVA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24" name="CustomShape 37"/>
          <p:cNvSpPr/>
          <p:nvPr/>
        </p:nvSpPr>
        <p:spPr>
          <a:xfrm>
            <a:off x="5038560" y="3682800"/>
            <a:ext cx="122400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INFN -STACK-PADOVA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225" name="CustomShape 38"/>
          <p:cNvSpPr/>
          <p:nvPr/>
        </p:nvSpPr>
        <p:spPr>
          <a:xfrm>
            <a:off x="3057480" y="3803040"/>
            <a:ext cx="1982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39"/>
          <p:cNvSpPr/>
          <p:nvPr/>
        </p:nvSpPr>
        <p:spPr>
          <a:xfrm>
            <a:off x="6984000" y="3672000"/>
            <a:ext cx="1029240" cy="29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e67ad"/>
                </a:solidFill>
                <a:latin typeface="Calibri"/>
                <a:ea typeface="Calibri"/>
              </a:rPr>
              <a:t>CHANGED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27" name="CustomShape 40"/>
          <p:cNvSpPr/>
          <p:nvPr/>
        </p:nvSpPr>
        <p:spPr>
          <a:xfrm>
            <a:off x="6768000" y="3708000"/>
            <a:ext cx="71640" cy="360000"/>
          </a:xfrm>
          <a:custGeom>
            <a:avLst/>
            <a:gdLst/>
            <a:ahLst/>
            <a:rect l="l" t="t" r="r" b="b"/>
            <a:pathLst>
              <a:path w="201" h="1202">
                <a:moveTo>
                  <a:pt x="0" y="0"/>
                </a:moveTo>
                <a:cubicBezTo>
                  <a:pt x="50" y="0"/>
                  <a:pt x="100" y="50"/>
                  <a:pt x="100" y="100"/>
                </a:cubicBezTo>
                <a:lnTo>
                  <a:pt x="100" y="500"/>
                </a:lnTo>
                <a:cubicBezTo>
                  <a:pt x="100" y="550"/>
                  <a:pt x="150" y="600"/>
                  <a:pt x="200" y="600"/>
                </a:cubicBezTo>
                <a:cubicBezTo>
                  <a:pt x="150" y="600"/>
                  <a:pt x="100" y="650"/>
                  <a:pt x="100" y="700"/>
                </a:cubicBezTo>
                <a:lnTo>
                  <a:pt x="100" y="1100"/>
                </a:lnTo>
                <a:cubicBezTo>
                  <a:pt x="100" y="1150"/>
                  <a:pt x="50" y="1201"/>
                  <a:pt x="0" y="120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1"/>
          <p:cNvSpPr/>
          <p:nvPr/>
        </p:nvSpPr>
        <p:spPr>
          <a:xfrm>
            <a:off x="432000" y="2507400"/>
            <a:ext cx="792000" cy="372600"/>
          </a:xfrm>
          <a:custGeom>
            <a:avLst/>
            <a:gdLst/>
            <a:ahLst/>
            <a:rect l="l" t="t" r="r" b="b"/>
            <a:pathLst>
              <a:path w="4602" h="1202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1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1"/>
                  <a:pt x="0" y="165"/>
                  <a:pt x="0" y="200"/>
                </a:cubicBezTo>
                <a:lnTo>
                  <a:pt x="0" y="1000"/>
                </a:lnTo>
                <a:lnTo>
                  <a:pt x="0" y="1001"/>
                </a:lnTo>
                <a:cubicBezTo>
                  <a:pt x="0" y="1036"/>
                  <a:pt x="9" y="1070"/>
                  <a:pt x="27" y="1101"/>
                </a:cubicBezTo>
                <a:cubicBezTo>
                  <a:pt x="44" y="1131"/>
                  <a:pt x="70" y="1157"/>
                  <a:pt x="100" y="1174"/>
                </a:cubicBezTo>
                <a:cubicBezTo>
                  <a:pt x="131" y="1192"/>
                  <a:pt x="165" y="1201"/>
                  <a:pt x="200" y="1201"/>
                </a:cubicBezTo>
                <a:lnTo>
                  <a:pt x="4400" y="1201"/>
                </a:lnTo>
                <a:lnTo>
                  <a:pt x="4401" y="1201"/>
                </a:lnTo>
                <a:cubicBezTo>
                  <a:pt x="4436" y="1201"/>
                  <a:pt x="4470" y="1192"/>
                  <a:pt x="4501" y="1174"/>
                </a:cubicBezTo>
                <a:cubicBezTo>
                  <a:pt x="4531" y="1157"/>
                  <a:pt x="4557" y="1131"/>
                  <a:pt x="4574" y="1101"/>
                </a:cubicBezTo>
                <a:cubicBezTo>
                  <a:pt x="4592" y="1070"/>
                  <a:pt x="4601" y="1036"/>
                  <a:pt x="4601" y="1001"/>
                </a:cubicBezTo>
                <a:lnTo>
                  <a:pt x="4601" y="200"/>
                </a:lnTo>
                <a:lnTo>
                  <a:pt x="4601" y="200"/>
                </a:lnTo>
                <a:lnTo>
                  <a:pt x="4601" y="200"/>
                </a:lnTo>
                <a:cubicBezTo>
                  <a:pt x="4601" y="165"/>
                  <a:pt x="4592" y="131"/>
                  <a:pt x="4574" y="100"/>
                </a:cubicBezTo>
                <a:cubicBezTo>
                  <a:pt x="4557" y="70"/>
                  <a:pt x="4531" y="44"/>
                  <a:pt x="4501" y="27"/>
                </a:cubicBezTo>
                <a:cubicBezTo>
                  <a:pt x="4470" y="9"/>
                  <a:pt x="4436" y="0"/>
                  <a:pt x="4401" y="0"/>
                </a:cubicBezTo>
                <a:lnTo>
                  <a:pt x="200" y="0"/>
                </a:ln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Application>LibreOffice/6.3.4.2$MacOSX_X86_64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2020-04-23T07:19:28Z</dcterms:modified>
  <cp:revision>20</cp:revision>
  <dc:subject/>
  <dc:title/>
</cp:coreProperties>
</file>