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dsm+/UX28JXVopluqKpqPtzsJA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6" name="Google Shape;5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4" name="Google Shape;6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g71941a34ab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71" name="Google Shape;71;g71941a34ab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2" name="Google Shape;72;g71941a34ab_0_1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71941a34ab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g71941a34ab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71941a34ab_0_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g71941a34ab_0_3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g71941a34ab_0_3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f2ed1497d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7f2ed1497d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p:cSld name="Title">
    <p:spTree>
      <p:nvGrpSpPr>
        <p:cNvPr id="17" name="Shape 17"/>
        <p:cNvGrpSpPr/>
        <p:nvPr/>
      </p:nvGrpSpPr>
      <p:grpSpPr>
        <a:xfrm>
          <a:off x="0" y="0"/>
          <a:ext cx="0" cy="0"/>
          <a:chOff x="0" y="0"/>
          <a:chExt cx="0" cy="0"/>
        </a:xfrm>
      </p:grpSpPr>
      <p:sp>
        <p:nvSpPr>
          <p:cNvPr id="18" name="Google Shape;18;p6"/>
          <p:cNvSpPr txBox="1"/>
          <p:nvPr>
            <p:ph idx="1" type="subTitle"/>
          </p:nvPr>
        </p:nvSpPr>
        <p:spPr>
          <a:xfrm>
            <a:off x="329919" y="2490809"/>
            <a:ext cx="4543746" cy="480131"/>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chemeClr val="lt1"/>
              </a:buClr>
              <a:buSzPts val="2700"/>
              <a:buFont typeface="Arial"/>
              <a:buNone/>
              <a:defRPr b="0" i="1" sz="2700" u="none" cap="none" strike="noStrike">
                <a:solidFill>
                  <a:schemeClr val="lt1"/>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19" name="Google Shape;19;p6"/>
          <p:cNvSpPr txBox="1"/>
          <p:nvPr>
            <p:ph type="title"/>
          </p:nvPr>
        </p:nvSpPr>
        <p:spPr>
          <a:xfrm>
            <a:off x="329919" y="1948714"/>
            <a:ext cx="4815417" cy="521681"/>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0"/>
              </a:spcBef>
              <a:spcAft>
                <a:spcPts val="0"/>
              </a:spcAft>
              <a:buClr>
                <a:schemeClr val="lt1"/>
              </a:buClr>
              <a:buSzPts val="3000"/>
              <a:buFont typeface="Calibri"/>
              <a:buNone/>
              <a:defRPr b="1" i="0" sz="30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0" name="Google Shape;20;p6"/>
          <p:cNvSpPr txBox="1"/>
          <p:nvPr>
            <p:ph idx="2" type="body"/>
          </p:nvPr>
        </p:nvSpPr>
        <p:spPr>
          <a:xfrm>
            <a:off x="354634" y="3636204"/>
            <a:ext cx="1936583" cy="25099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1200"/>
              <a:buFont typeface="Arial"/>
              <a:buNone/>
              <a:defRPr b="0" i="1" sz="1200" u="none" cap="none" strike="noStrike">
                <a:solidFill>
                  <a:schemeClr val="lt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21" name="Google Shape;21;p6"/>
          <p:cNvSpPr txBox="1"/>
          <p:nvPr>
            <p:ph idx="3" type="body"/>
          </p:nvPr>
        </p:nvSpPr>
        <p:spPr>
          <a:xfrm>
            <a:off x="354634" y="3353555"/>
            <a:ext cx="1936583" cy="25099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750"/>
              </a:spcBef>
              <a:spcAft>
                <a:spcPts val="0"/>
              </a:spcAft>
              <a:buClr>
                <a:schemeClr val="lt1"/>
              </a:buClr>
              <a:buSzPts val="2000"/>
              <a:buFont typeface="Arial"/>
              <a:buNone/>
              <a:defRPr b="1" i="0" sz="2000" u="none" cap="none" strike="noStrike">
                <a:solidFill>
                  <a:schemeClr val="lt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
  <p:cSld name="Text">
    <p:spTree>
      <p:nvGrpSpPr>
        <p:cNvPr id="31" name="Shape 31"/>
        <p:cNvGrpSpPr/>
        <p:nvPr/>
      </p:nvGrpSpPr>
      <p:grpSpPr>
        <a:xfrm>
          <a:off x="0" y="0"/>
          <a:ext cx="0" cy="0"/>
          <a:chOff x="0" y="0"/>
          <a:chExt cx="0" cy="0"/>
        </a:xfrm>
      </p:grpSpPr>
      <p:sp>
        <p:nvSpPr>
          <p:cNvPr id="32" name="Google Shape;32;p8"/>
          <p:cNvSpPr txBox="1"/>
          <p:nvPr>
            <p:ph idx="1" type="body"/>
          </p:nvPr>
        </p:nvSpPr>
        <p:spPr>
          <a:xfrm>
            <a:off x="176645" y="1369219"/>
            <a:ext cx="8754341" cy="319737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33" name="Google Shape;33;p8"/>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4" name="Google Shape;34;p8"/>
          <p:cNvSpPr txBox="1"/>
          <p:nvPr>
            <p:ph idx="2"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35" name="Shape 35"/>
        <p:cNvGrpSpPr/>
        <p:nvPr/>
      </p:nvGrpSpPr>
      <p:grpSpPr>
        <a:xfrm>
          <a:off x="0" y="0"/>
          <a:ext cx="0" cy="0"/>
          <a:chOff x="0" y="0"/>
          <a:chExt cx="0" cy="0"/>
        </a:xfrm>
      </p:grpSpPr>
      <p:sp>
        <p:nvSpPr>
          <p:cNvPr id="36" name="Google Shape;36;p9"/>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7" name="Google Shape;37;p9"/>
          <p:cNvSpPr txBox="1"/>
          <p:nvPr>
            <p:ph idx="1"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 2 columns">
  <p:cSld name="Text 2 columns">
    <p:spTree>
      <p:nvGrpSpPr>
        <p:cNvPr id="38" name="Shape 38"/>
        <p:cNvGrpSpPr/>
        <p:nvPr/>
      </p:nvGrpSpPr>
      <p:grpSpPr>
        <a:xfrm>
          <a:off x="0" y="0"/>
          <a:ext cx="0" cy="0"/>
          <a:chOff x="0" y="0"/>
          <a:chExt cx="0" cy="0"/>
        </a:xfrm>
      </p:grpSpPr>
      <p:sp>
        <p:nvSpPr>
          <p:cNvPr id="39" name="Google Shape;39;p10"/>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0"/>
          <p:cNvSpPr txBox="1"/>
          <p:nvPr>
            <p:ph idx="1"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41" name="Google Shape;41;p10"/>
          <p:cNvSpPr txBox="1"/>
          <p:nvPr>
            <p:ph idx="2" type="body"/>
          </p:nvPr>
        </p:nvSpPr>
        <p:spPr>
          <a:xfrm>
            <a:off x="176646" y="1369219"/>
            <a:ext cx="4317423" cy="319737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2" name="Google Shape;42;p10"/>
          <p:cNvSpPr txBox="1"/>
          <p:nvPr>
            <p:ph idx="3" type="body"/>
          </p:nvPr>
        </p:nvSpPr>
        <p:spPr>
          <a:xfrm>
            <a:off x="4649932" y="1369219"/>
            <a:ext cx="4317422" cy="319737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3 Columns">
  <p:cSld name="3 Columns">
    <p:spTree>
      <p:nvGrpSpPr>
        <p:cNvPr id="43" name="Shape 43"/>
        <p:cNvGrpSpPr/>
        <p:nvPr/>
      </p:nvGrpSpPr>
      <p:grpSpPr>
        <a:xfrm>
          <a:off x="0" y="0"/>
          <a:ext cx="0" cy="0"/>
          <a:chOff x="0" y="0"/>
          <a:chExt cx="0" cy="0"/>
        </a:xfrm>
      </p:grpSpPr>
      <p:sp>
        <p:nvSpPr>
          <p:cNvPr id="44" name="Google Shape;44;p11"/>
          <p:cNvSpPr txBox="1"/>
          <p:nvPr>
            <p:ph idx="1" type="body"/>
          </p:nvPr>
        </p:nvSpPr>
        <p:spPr>
          <a:xfrm>
            <a:off x="176646" y="1369217"/>
            <a:ext cx="2811410" cy="3197371"/>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5" name="Google Shape;45;p11"/>
          <p:cNvSpPr txBox="1"/>
          <p:nvPr>
            <p:ph idx="2" type="body"/>
          </p:nvPr>
        </p:nvSpPr>
        <p:spPr>
          <a:xfrm>
            <a:off x="3180000" y="1369217"/>
            <a:ext cx="2783999" cy="319737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6" name="Google Shape;46;p11"/>
          <p:cNvSpPr txBox="1"/>
          <p:nvPr>
            <p:ph idx="3" type="body"/>
          </p:nvPr>
        </p:nvSpPr>
        <p:spPr>
          <a:xfrm>
            <a:off x="6155944" y="1369216"/>
            <a:ext cx="2783999" cy="3197369"/>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47" name="Google Shape;47;p11"/>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8" name="Google Shape;48;p11"/>
          <p:cNvSpPr txBox="1"/>
          <p:nvPr>
            <p:ph idx="4"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ext + image">
  <p:cSld name="Text + image">
    <p:spTree>
      <p:nvGrpSpPr>
        <p:cNvPr id="49" name="Shape 49"/>
        <p:cNvGrpSpPr/>
        <p:nvPr/>
      </p:nvGrpSpPr>
      <p:grpSpPr>
        <a:xfrm>
          <a:off x="0" y="0"/>
          <a:ext cx="0" cy="0"/>
          <a:chOff x="0" y="0"/>
          <a:chExt cx="0" cy="0"/>
        </a:xfrm>
      </p:grpSpPr>
      <p:sp>
        <p:nvSpPr>
          <p:cNvPr id="50" name="Google Shape;50;p12"/>
          <p:cNvSpPr/>
          <p:nvPr>
            <p:ph idx="2" type="pic"/>
          </p:nvPr>
        </p:nvSpPr>
        <p:spPr>
          <a:xfrm>
            <a:off x="4649933" y="1370013"/>
            <a:ext cx="4275858" cy="31972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51" name="Google Shape;51;p12"/>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2" name="Google Shape;52;p12"/>
          <p:cNvSpPr txBox="1"/>
          <p:nvPr>
            <p:ph idx="1"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Calibri"/>
                <a:ea typeface="Calibri"/>
                <a:cs typeface="Calibri"/>
                <a:sym typeface="Calibri"/>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53" name="Google Shape;53;p12"/>
          <p:cNvSpPr txBox="1"/>
          <p:nvPr>
            <p:ph idx="3" type="body"/>
          </p:nvPr>
        </p:nvSpPr>
        <p:spPr>
          <a:xfrm>
            <a:off x="176646" y="1369219"/>
            <a:ext cx="4317423" cy="3197370"/>
          </a:xfrm>
          <a:prstGeom prst="rect">
            <a:avLst/>
          </a:prstGeom>
          <a:noFill/>
          <a:ln>
            <a:noFill/>
          </a:ln>
        </p:spPr>
        <p:txBody>
          <a:bodyPr anchorCtr="0" anchor="t" bIns="45700" lIns="91425" spcFirstLastPara="1" rIns="91425" wrap="square" tIns="45700">
            <a:noAutofit/>
          </a:bodyPr>
          <a:lstStyle>
            <a:lvl1pPr indent="-355600" lvl="0" marL="457200" marR="0" rtl="0" algn="l">
              <a:lnSpc>
                <a:spcPct val="90000"/>
              </a:lnSpc>
              <a:spcBef>
                <a:spcPts val="75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Noto Sans Symbols"/>
              <a:buChar char="▪"/>
              <a:defRPr b="0" i="0" sz="1800" u="none" cap="none" strike="noStrike">
                <a:solidFill>
                  <a:schemeClr val="dk1"/>
                </a:solidFill>
                <a:latin typeface="Calibri"/>
                <a:ea typeface="Calibri"/>
                <a:cs typeface="Calibri"/>
                <a:sym typeface="Calibri"/>
              </a:defRPr>
            </a:lvl2pPr>
            <a:lvl3pPr indent="-330200" lvl="2" marL="1371600" marR="0" rtl="0" algn="l">
              <a:lnSpc>
                <a:spcPct val="90000"/>
              </a:lnSpc>
              <a:spcBef>
                <a:spcPts val="375"/>
              </a:spcBef>
              <a:spcAft>
                <a:spcPts val="0"/>
              </a:spcAft>
              <a:buClr>
                <a:schemeClr val="dk1"/>
              </a:buClr>
              <a:buSzPts val="1600"/>
              <a:buFont typeface="Courier New"/>
              <a:buChar char="o"/>
              <a:defRPr b="0" i="0" sz="1600" u="none" cap="none" strike="noStrike">
                <a:solidFill>
                  <a:schemeClr val="dk1"/>
                </a:solidFill>
                <a:latin typeface="Calibri"/>
                <a:ea typeface="Calibri"/>
                <a:cs typeface="Calibri"/>
                <a:sym typeface="Calibri"/>
              </a:defRPr>
            </a:lvl3pPr>
            <a:lvl4pPr indent="-290830" lvl="3" marL="1828800" marR="0" rtl="0" algn="l">
              <a:lnSpc>
                <a:spcPct val="90000"/>
              </a:lnSpc>
              <a:spcBef>
                <a:spcPts val="375"/>
              </a:spcBef>
              <a:spcAft>
                <a:spcPts val="0"/>
              </a:spcAft>
              <a:buClr>
                <a:schemeClr val="dk1"/>
              </a:buClr>
              <a:buSzPts val="980"/>
              <a:buFont typeface="Noto Sans Symbols"/>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slideLayout" Target="../slideLayouts/slideLayout1.xml"/><Relationship Id="rId7"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image" Target="../media/image5.png"/><Relationship Id="rId10" Type="http://schemas.openxmlformats.org/officeDocument/2006/relationships/theme" Target="../theme/theme3.xml"/><Relationship Id="rId9" Type="http://schemas.openxmlformats.org/officeDocument/2006/relationships/slideLayout" Target="../slideLayouts/slideLayout6.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5"/>
          <p:cNvSpPr txBox="1"/>
          <p:nvPr/>
        </p:nvSpPr>
        <p:spPr>
          <a:xfrm>
            <a:off x="546242" y="816345"/>
            <a:ext cx="1656681" cy="358195"/>
          </a:xfrm>
          <a:prstGeom prst="rect">
            <a:avLst/>
          </a:prstGeom>
          <a:noFill/>
          <a:ln>
            <a:noFill/>
          </a:ln>
        </p:spPr>
        <p:txBody>
          <a:bodyPr anchorCtr="0" anchor="t" bIns="45700" lIns="90000" spcFirstLastPara="1" rIns="91425" wrap="square" tIns="45700">
            <a:noAutofit/>
          </a:bodyPr>
          <a:lstStyle/>
          <a:p>
            <a:pPr indent="0" lvl="0" marL="0" marR="0" rtl="0" algn="l">
              <a:lnSpc>
                <a:spcPct val="100000"/>
              </a:lnSpc>
              <a:spcBef>
                <a:spcPts val="0"/>
              </a:spcBef>
              <a:spcAft>
                <a:spcPts val="0"/>
              </a:spcAft>
              <a:buClr>
                <a:srgbClr val="0E67AD"/>
              </a:buClr>
              <a:buSzPts val="900"/>
              <a:buFont typeface="Arial"/>
              <a:buNone/>
            </a:pPr>
            <a:r>
              <a:rPr b="1" i="0" lang="en-GB" sz="900" u="none" cap="none" strike="noStrike">
                <a:solidFill>
                  <a:srgbClr val="0E67AD"/>
                </a:solidFill>
                <a:latin typeface="Calibri"/>
                <a:ea typeface="Calibri"/>
                <a:cs typeface="Calibri"/>
                <a:sym typeface="Calibri"/>
              </a:rPr>
              <a:t>www.egi.eu</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300"/>
              </a:spcBef>
              <a:spcAft>
                <a:spcPts val="0"/>
              </a:spcAft>
              <a:buClr>
                <a:srgbClr val="0E67AD"/>
              </a:buClr>
              <a:buSzPts val="900"/>
              <a:buFont typeface="Arial"/>
              <a:buNone/>
            </a:pPr>
            <a:r>
              <a:rPr b="0" i="0" lang="en-GB" sz="900" u="none" cap="none" strike="noStrike">
                <a:solidFill>
                  <a:srgbClr val="0E67AD"/>
                </a:solidFill>
                <a:latin typeface="Calibri"/>
                <a:ea typeface="Calibri"/>
                <a:cs typeface="Calibri"/>
                <a:sym typeface="Calibri"/>
              </a:rPr>
              <a:t>@EGI_eInfra</a:t>
            </a:r>
            <a:endParaRPr b="0" i="0" sz="1400" u="none" cap="none" strike="noStrike">
              <a:solidFill>
                <a:srgbClr val="000000"/>
              </a:solidFill>
              <a:latin typeface="Arial"/>
              <a:ea typeface="Arial"/>
              <a:cs typeface="Arial"/>
              <a:sym typeface="Arial"/>
            </a:endParaRPr>
          </a:p>
        </p:txBody>
      </p:sp>
      <p:sp>
        <p:nvSpPr>
          <p:cNvPr id="11" name="Google Shape;11;p5"/>
          <p:cNvSpPr txBox="1"/>
          <p:nvPr/>
        </p:nvSpPr>
        <p:spPr>
          <a:xfrm>
            <a:off x="723100" y="4558808"/>
            <a:ext cx="2173781" cy="309008"/>
          </a:xfrm>
          <a:prstGeom prst="rect">
            <a:avLst/>
          </a:prstGeom>
          <a:noFill/>
          <a:ln>
            <a:noFill/>
          </a:ln>
        </p:spPr>
        <p:txBody>
          <a:bodyPr anchorCtr="0" anchor="ctr" bIns="45700" lIns="90000" spcFirstLastPara="1" rIns="91425" wrap="square" tIns="45700">
            <a:noAutofit/>
          </a:bodyPr>
          <a:lstStyle/>
          <a:p>
            <a:pPr indent="0" lvl="0" marL="0" marR="0" rtl="0" algn="l">
              <a:lnSpc>
                <a:spcPct val="100000"/>
              </a:lnSpc>
              <a:spcBef>
                <a:spcPts val="0"/>
              </a:spcBef>
              <a:spcAft>
                <a:spcPts val="0"/>
              </a:spcAft>
              <a:buClr>
                <a:srgbClr val="0E67AD"/>
              </a:buClr>
              <a:buSzPts val="700"/>
              <a:buFont typeface="Arial"/>
              <a:buNone/>
            </a:pPr>
            <a:r>
              <a:rPr b="1" i="0" lang="en-GB" sz="700" u="none" cap="none" strike="noStrike">
                <a:solidFill>
                  <a:srgbClr val="0E67AD"/>
                </a:solidFill>
                <a:latin typeface="Calibri"/>
                <a:ea typeface="Calibri"/>
                <a:cs typeface="Calibri"/>
                <a:sym typeface="Calibri"/>
              </a:rPr>
              <a:t>The work of the EGI Foundation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E67AD"/>
              </a:buClr>
              <a:buSzPts val="700"/>
              <a:buFont typeface="Arial"/>
              <a:buNone/>
            </a:pPr>
            <a:r>
              <a:rPr b="0" i="1" lang="en-GB" sz="700" u="none" cap="none" strike="noStrike">
                <a:solidFill>
                  <a:srgbClr val="0E67AD"/>
                </a:solidFill>
                <a:latin typeface="Calibri"/>
                <a:ea typeface="Calibri"/>
                <a:cs typeface="Calibri"/>
                <a:sym typeface="Calibri"/>
              </a:rPr>
              <a:t>is partly funded by the European Commission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E67AD"/>
              </a:buClr>
              <a:buSzPts val="700"/>
              <a:buFont typeface="Arial"/>
              <a:buNone/>
            </a:pPr>
            <a:r>
              <a:rPr b="0" i="1" lang="en-GB" sz="700" u="none" cap="none" strike="noStrike">
                <a:solidFill>
                  <a:srgbClr val="0E67AD"/>
                </a:solidFill>
                <a:latin typeface="Calibri"/>
                <a:ea typeface="Calibri"/>
                <a:cs typeface="Calibri"/>
                <a:sym typeface="Calibri"/>
              </a:rPr>
              <a:t>under H2020 Framework Programme</a:t>
            </a:r>
            <a:endParaRPr b="0" i="0" sz="1400" u="none" cap="none" strike="noStrike">
              <a:solidFill>
                <a:srgbClr val="000000"/>
              </a:solidFill>
              <a:latin typeface="Arial"/>
              <a:ea typeface="Arial"/>
              <a:cs typeface="Arial"/>
              <a:sym typeface="Arial"/>
            </a:endParaRPr>
          </a:p>
        </p:txBody>
      </p:sp>
      <p:pic>
        <p:nvPicPr>
          <p:cNvPr id="12" name="Google Shape;12;p5"/>
          <p:cNvPicPr preferRelativeResize="0"/>
          <p:nvPr/>
        </p:nvPicPr>
        <p:blipFill rotWithShape="1">
          <a:blip r:embed="rId2">
            <a:alphaModFix/>
          </a:blip>
          <a:srcRect b="0" l="0" r="0" t="0"/>
          <a:stretch/>
        </p:blipFill>
        <p:spPr>
          <a:xfrm>
            <a:off x="176761" y="4558808"/>
            <a:ext cx="471315" cy="309008"/>
          </a:xfrm>
          <a:prstGeom prst="rect">
            <a:avLst/>
          </a:prstGeom>
          <a:noFill/>
          <a:ln>
            <a:noFill/>
          </a:ln>
        </p:spPr>
      </p:pic>
      <p:pic>
        <p:nvPicPr>
          <p:cNvPr id="13" name="Google Shape;13;p5"/>
          <p:cNvPicPr preferRelativeResize="0"/>
          <p:nvPr/>
        </p:nvPicPr>
        <p:blipFill rotWithShape="1">
          <a:blip r:embed="rId3">
            <a:alphaModFix/>
          </a:blip>
          <a:srcRect b="0" l="0" r="0" t="0"/>
          <a:stretch/>
        </p:blipFill>
        <p:spPr>
          <a:xfrm>
            <a:off x="412418" y="1050147"/>
            <a:ext cx="133824" cy="118955"/>
          </a:xfrm>
          <a:prstGeom prst="rect">
            <a:avLst/>
          </a:prstGeom>
          <a:noFill/>
          <a:ln>
            <a:noFill/>
          </a:ln>
        </p:spPr>
      </p:pic>
      <p:pic>
        <p:nvPicPr>
          <p:cNvPr id="14" name="Google Shape;14;p5"/>
          <p:cNvPicPr preferRelativeResize="0"/>
          <p:nvPr/>
        </p:nvPicPr>
        <p:blipFill rotWithShape="1">
          <a:blip r:embed="rId4">
            <a:alphaModFix/>
          </a:blip>
          <a:srcRect b="0" l="0" r="0" t="0"/>
          <a:stretch/>
        </p:blipFill>
        <p:spPr>
          <a:xfrm>
            <a:off x="6360238" y="2080636"/>
            <a:ext cx="2136858" cy="1641441"/>
          </a:xfrm>
          <a:prstGeom prst="rect">
            <a:avLst/>
          </a:prstGeom>
          <a:noFill/>
          <a:ln>
            <a:noFill/>
          </a:ln>
        </p:spPr>
      </p:pic>
      <p:pic>
        <p:nvPicPr>
          <p:cNvPr id="15" name="Google Shape;15;p5"/>
          <p:cNvPicPr preferRelativeResize="0"/>
          <p:nvPr/>
        </p:nvPicPr>
        <p:blipFill rotWithShape="1">
          <a:blip r:embed="rId5">
            <a:alphaModFix/>
          </a:blip>
          <a:srcRect b="0" l="0" r="0" t="0"/>
          <a:stretch/>
        </p:blipFill>
        <p:spPr>
          <a:xfrm>
            <a:off x="432986" y="892073"/>
            <a:ext cx="113256" cy="118955"/>
          </a:xfrm>
          <a:prstGeom prst="rect">
            <a:avLst/>
          </a:prstGeom>
          <a:noFill/>
          <a:ln>
            <a:noFill/>
          </a:ln>
        </p:spPr>
      </p:pic>
      <p:sp>
        <p:nvSpPr>
          <p:cNvPr id="16" name="Google Shape;16;p5"/>
          <p:cNvSpPr txBox="1"/>
          <p:nvPr/>
        </p:nvSpPr>
        <p:spPr>
          <a:xfrm>
            <a:off x="2624575" y="53846"/>
            <a:ext cx="4091495" cy="443675"/>
          </a:xfrm>
          <a:prstGeom prst="rect">
            <a:avLst/>
          </a:prstGeom>
          <a:noFill/>
          <a:ln>
            <a:noFill/>
          </a:ln>
        </p:spPr>
        <p:txBody>
          <a:bodyPr anchorCtr="0" anchor="ctr" bIns="45700" lIns="90000" spcFirstLastPara="1" rIns="91425" wrap="square" tIns="45700">
            <a:noAutofit/>
          </a:bodyPr>
          <a:lstStyle/>
          <a:p>
            <a:pPr indent="0" lvl="0" marL="0" marR="0" rtl="0" algn="l">
              <a:lnSpc>
                <a:spcPct val="100000"/>
              </a:lnSpc>
              <a:spcBef>
                <a:spcPts val="0"/>
              </a:spcBef>
              <a:spcAft>
                <a:spcPts val="0"/>
              </a:spcAft>
              <a:buClr>
                <a:srgbClr val="0E67AD"/>
              </a:buClr>
              <a:buSzPts val="1800"/>
              <a:buFont typeface="Arial"/>
              <a:buNone/>
            </a:pPr>
            <a:r>
              <a:rPr b="1" i="0" lang="en-GB" sz="1800" u="none" cap="none" strike="noStrike">
                <a:solidFill>
                  <a:srgbClr val="0E67AD"/>
                </a:solidFill>
                <a:latin typeface="Calibri"/>
                <a:ea typeface="Calibri"/>
                <a:cs typeface="Calibri"/>
                <a:sym typeface="Calibri"/>
              </a:rPr>
              <a:t>EGI: Advanced Computing for Research</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22" name="Shape 22"/>
        <p:cNvGrpSpPr/>
        <p:nvPr/>
      </p:nvGrpSpPr>
      <p:grpSpPr>
        <a:xfrm>
          <a:off x="0" y="0"/>
          <a:ext cx="0" cy="0"/>
          <a:chOff x="0" y="0"/>
          <a:chExt cx="0" cy="0"/>
        </a:xfrm>
      </p:grpSpPr>
      <p:sp>
        <p:nvSpPr>
          <p:cNvPr id="23" name="Google Shape;23;p7"/>
          <p:cNvSpPr txBox="1"/>
          <p:nvPr/>
        </p:nvSpPr>
        <p:spPr>
          <a:xfrm>
            <a:off x="6359778" y="4909725"/>
            <a:ext cx="980136" cy="156744"/>
          </a:xfrm>
          <a:prstGeom prst="rect">
            <a:avLst/>
          </a:prstGeom>
          <a:noFill/>
          <a:ln>
            <a:noFill/>
          </a:ln>
        </p:spPr>
        <p:txBody>
          <a:bodyPr anchorCtr="0" anchor="t" bIns="45700" lIns="90000" spcFirstLastPara="1" rIns="91425" wrap="square" tIns="45700">
            <a:noAutofit/>
          </a:bodyPr>
          <a:lstStyle/>
          <a:p>
            <a:pPr indent="0" lvl="0" marL="0" marR="0" rtl="0" algn="l">
              <a:lnSpc>
                <a:spcPct val="100000"/>
              </a:lnSpc>
              <a:spcBef>
                <a:spcPts val="0"/>
              </a:spcBef>
              <a:spcAft>
                <a:spcPts val="0"/>
              </a:spcAft>
              <a:buClr>
                <a:srgbClr val="0E67AD"/>
              </a:buClr>
              <a:buSzPts val="800"/>
              <a:buFont typeface="Arial"/>
              <a:buNone/>
            </a:pPr>
            <a:r>
              <a:rPr b="0" i="0" lang="en-GB" sz="800" u="none" cap="none" strike="noStrike">
                <a:solidFill>
                  <a:srgbClr val="0E67AD"/>
                </a:solidFill>
                <a:latin typeface="Calibri"/>
                <a:ea typeface="Calibri"/>
                <a:cs typeface="Calibri"/>
                <a:sym typeface="Calibri"/>
              </a:rPr>
              <a:t>@EGI_eInfra</a:t>
            </a:r>
            <a:endParaRPr b="0" i="0" sz="800" u="none" cap="none" strike="noStrike">
              <a:solidFill>
                <a:srgbClr val="0E67AD"/>
              </a:solidFill>
              <a:latin typeface="Calibri"/>
              <a:ea typeface="Calibri"/>
              <a:cs typeface="Calibri"/>
              <a:sym typeface="Calibri"/>
            </a:endParaRPr>
          </a:p>
        </p:txBody>
      </p:sp>
      <p:sp>
        <p:nvSpPr>
          <p:cNvPr id="24" name="Google Shape;24;p7"/>
          <p:cNvSpPr txBox="1"/>
          <p:nvPr/>
        </p:nvSpPr>
        <p:spPr>
          <a:xfrm>
            <a:off x="5481272" y="4909682"/>
            <a:ext cx="716899" cy="161981"/>
          </a:xfrm>
          <a:prstGeom prst="rect">
            <a:avLst/>
          </a:prstGeom>
          <a:noFill/>
          <a:ln>
            <a:noFill/>
          </a:ln>
        </p:spPr>
        <p:txBody>
          <a:bodyPr anchorCtr="0" anchor="t" bIns="45700" lIns="90000" spcFirstLastPara="1" rIns="91425" wrap="square" tIns="45700">
            <a:noAutofit/>
          </a:bodyPr>
          <a:lstStyle/>
          <a:p>
            <a:pPr indent="0" lvl="0" marL="0" marR="0" rtl="0" algn="l">
              <a:lnSpc>
                <a:spcPct val="100000"/>
              </a:lnSpc>
              <a:spcBef>
                <a:spcPts val="0"/>
              </a:spcBef>
              <a:spcAft>
                <a:spcPts val="0"/>
              </a:spcAft>
              <a:buClr>
                <a:srgbClr val="0E67AD"/>
              </a:buClr>
              <a:buSzPts val="800"/>
              <a:buFont typeface="Arial"/>
              <a:buNone/>
            </a:pPr>
            <a:r>
              <a:rPr b="1" i="0" lang="en-GB" sz="800" u="none" cap="none" strike="noStrike">
                <a:solidFill>
                  <a:srgbClr val="0E67AD"/>
                </a:solidFill>
                <a:latin typeface="Calibri"/>
                <a:ea typeface="Calibri"/>
                <a:cs typeface="Calibri"/>
                <a:sym typeface="Calibri"/>
              </a:rPr>
              <a:t>www.egi.eu</a:t>
            </a:r>
            <a:endParaRPr b="0" i="0" sz="800" u="none" cap="none" strike="noStrike">
              <a:solidFill>
                <a:srgbClr val="0E67AD"/>
              </a:solidFill>
              <a:latin typeface="Calibri"/>
              <a:ea typeface="Calibri"/>
              <a:cs typeface="Calibri"/>
              <a:sym typeface="Calibri"/>
            </a:endParaRPr>
          </a:p>
        </p:txBody>
      </p:sp>
      <p:cxnSp>
        <p:nvCxnSpPr>
          <p:cNvPr id="25" name="Google Shape;25;p7"/>
          <p:cNvCxnSpPr/>
          <p:nvPr/>
        </p:nvCxnSpPr>
        <p:spPr>
          <a:xfrm>
            <a:off x="6150117" y="4965272"/>
            <a:ext cx="0" cy="178228"/>
          </a:xfrm>
          <a:prstGeom prst="straightConnector1">
            <a:avLst/>
          </a:prstGeom>
          <a:noFill/>
          <a:ln cap="flat" cmpd="sng" w="9525">
            <a:solidFill>
              <a:schemeClr val="accent1"/>
            </a:solidFill>
            <a:prstDash val="solid"/>
            <a:miter lim="800000"/>
            <a:headEnd len="sm" w="sm" type="none"/>
            <a:tailEnd len="sm" w="sm" type="none"/>
          </a:ln>
        </p:spPr>
      </p:cxnSp>
      <p:pic>
        <p:nvPicPr>
          <p:cNvPr id="26" name="Google Shape;26;p7"/>
          <p:cNvPicPr preferRelativeResize="0"/>
          <p:nvPr/>
        </p:nvPicPr>
        <p:blipFill rotWithShape="1">
          <a:blip r:embed="rId2">
            <a:alphaModFix/>
          </a:blip>
          <a:srcRect b="0" l="0" r="0" t="0"/>
          <a:stretch/>
        </p:blipFill>
        <p:spPr>
          <a:xfrm>
            <a:off x="1552255" y="61362"/>
            <a:ext cx="523131" cy="402662"/>
          </a:xfrm>
          <a:prstGeom prst="rect">
            <a:avLst/>
          </a:prstGeom>
          <a:noFill/>
          <a:ln>
            <a:noFill/>
          </a:ln>
        </p:spPr>
      </p:pic>
      <p:sp>
        <p:nvSpPr>
          <p:cNvPr id="27" name="Google Shape;27;p7"/>
          <p:cNvSpPr txBox="1"/>
          <p:nvPr/>
        </p:nvSpPr>
        <p:spPr>
          <a:xfrm>
            <a:off x="7425809" y="4923184"/>
            <a:ext cx="745717"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r>
              <a:rPr b="1" i="0" lang="en-GB" sz="900" u="none" cap="none" strike="noStrike">
                <a:solidFill>
                  <a:schemeClr val="lt1"/>
                </a:solidFill>
                <a:latin typeface="Calibri"/>
                <a:ea typeface="Calibri"/>
                <a:cs typeface="Calibri"/>
                <a:sym typeface="Calibri"/>
              </a:rPr>
              <a:t>09/03/2020</a:t>
            </a:r>
            <a:endParaRPr b="1" i="0" sz="900" u="none" cap="none" strike="noStrike">
              <a:solidFill>
                <a:schemeClr val="lt1"/>
              </a:solidFill>
              <a:latin typeface="Calibri"/>
              <a:ea typeface="Calibri"/>
              <a:cs typeface="Calibri"/>
              <a:sym typeface="Calibri"/>
            </a:endParaRPr>
          </a:p>
        </p:txBody>
      </p:sp>
      <p:sp>
        <p:nvSpPr>
          <p:cNvPr id="28" name="Google Shape;28;p7"/>
          <p:cNvSpPr txBox="1"/>
          <p:nvPr/>
        </p:nvSpPr>
        <p:spPr>
          <a:xfrm>
            <a:off x="8783491" y="4915226"/>
            <a:ext cx="389850" cy="2308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900"/>
              <a:buFont typeface="Arial"/>
              <a:buNone/>
            </a:pPr>
            <a:fld id="{00000000-1234-1234-1234-123412341234}" type="slidenum">
              <a:rPr b="1" i="0" lang="en-GB" sz="900" u="none" cap="none" strike="noStrike">
                <a:solidFill>
                  <a:schemeClr val="lt1"/>
                </a:solidFill>
                <a:latin typeface="Calibri"/>
                <a:ea typeface="Calibri"/>
                <a:cs typeface="Calibri"/>
                <a:sym typeface="Calibri"/>
              </a:rPr>
              <a:t>‹#›</a:t>
            </a:fld>
            <a:endParaRPr b="1" i="0" sz="900" u="none" cap="none" strike="noStrike">
              <a:solidFill>
                <a:schemeClr val="lt1"/>
              </a:solidFill>
              <a:latin typeface="Calibri"/>
              <a:ea typeface="Calibri"/>
              <a:cs typeface="Calibri"/>
              <a:sym typeface="Calibri"/>
            </a:endParaRPr>
          </a:p>
        </p:txBody>
      </p:sp>
      <p:pic>
        <p:nvPicPr>
          <p:cNvPr id="29" name="Google Shape;29;p7"/>
          <p:cNvPicPr preferRelativeResize="0"/>
          <p:nvPr/>
        </p:nvPicPr>
        <p:blipFill rotWithShape="1">
          <a:blip r:embed="rId3">
            <a:alphaModFix/>
          </a:blip>
          <a:srcRect b="0" l="0" r="0" t="0"/>
          <a:stretch/>
        </p:blipFill>
        <p:spPr>
          <a:xfrm>
            <a:off x="6276638" y="4965272"/>
            <a:ext cx="119690" cy="106391"/>
          </a:xfrm>
          <a:prstGeom prst="rect">
            <a:avLst/>
          </a:prstGeom>
          <a:noFill/>
          <a:ln>
            <a:noFill/>
          </a:ln>
        </p:spPr>
      </p:pic>
      <p:pic>
        <p:nvPicPr>
          <p:cNvPr id="30" name="Google Shape;30;p7"/>
          <p:cNvPicPr preferRelativeResize="0"/>
          <p:nvPr/>
        </p:nvPicPr>
        <p:blipFill rotWithShape="1">
          <a:blip r:embed="rId4">
            <a:alphaModFix/>
          </a:blip>
          <a:srcRect b="0" l="0" r="0" t="0"/>
          <a:stretch/>
        </p:blipFill>
        <p:spPr>
          <a:xfrm>
            <a:off x="5429503" y="4965701"/>
            <a:ext cx="93380" cy="98079"/>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1" r:id="rId5"/>
    <p:sldLayoutId id="2147483652" r:id="rId6"/>
    <p:sldLayoutId id="2147483653" r:id="rId7"/>
    <p:sldLayoutId id="2147483654" r:id="rId8"/>
    <p:sldLayoutId id="2147483655"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eur-lex.europa.eu/legal-content/EN/TXT/HTML/?uri=CELEX:32016R067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iki.refeds.org/display/CODE/Data+Protection+Code+of+Conduct+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idx="1" type="subTitle"/>
          </p:nvPr>
        </p:nvSpPr>
        <p:spPr>
          <a:xfrm>
            <a:off x="329919" y="2490809"/>
            <a:ext cx="5246238" cy="480131"/>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2700"/>
              <a:buNone/>
            </a:pPr>
            <a:r>
              <a:rPr lang="en-GB"/>
              <a:t>For EGI Core services</a:t>
            </a:r>
            <a:endParaRPr/>
          </a:p>
        </p:txBody>
      </p:sp>
      <p:sp>
        <p:nvSpPr>
          <p:cNvPr id="59" name="Google Shape;59;p1"/>
          <p:cNvSpPr txBox="1"/>
          <p:nvPr>
            <p:ph type="title"/>
          </p:nvPr>
        </p:nvSpPr>
        <p:spPr>
          <a:xfrm>
            <a:off x="329926" y="1948725"/>
            <a:ext cx="6128400" cy="521700"/>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chemeClr val="lt1"/>
              </a:buClr>
              <a:buSzPts val="3000"/>
              <a:buFont typeface="Calibri"/>
              <a:buNone/>
            </a:pPr>
            <a:r>
              <a:rPr lang="en-GB"/>
              <a:t>Update about DPA</a:t>
            </a:r>
            <a:endParaRPr/>
          </a:p>
        </p:txBody>
      </p:sp>
      <p:sp>
        <p:nvSpPr>
          <p:cNvPr id="60" name="Google Shape;60;p1"/>
          <p:cNvSpPr txBox="1"/>
          <p:nvPr>
            <p:ph idx="2" type="body"/>
          </p:nvPr>
        </p:nvSpPr>
        <p:spPr>
          <a:xfrm>
            <a:off x="354634" y="3636204"/>
            <a:ext cx="1936583" cy="25099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1200"/>
              <a:buNone/>
            </a:pPr>
            <a:r>
              <a:rPr lang="en-GB"/>
              <a:t>EGI Foundation</a:t>
            </a:r>
            <a:endParaRPr/>
          </a:p>
        </p:txBody>
      </p:sp>
      <p:sp>
        <p:nvSpPr>
          <p:cNvPr id="61" name="Google Shape;61;p1"/>
          <p:cNvSpPr txBox="1"/>
          <p:nvPr>
            <p:ph idx="3" type="body"/>
          </p:nvPr>
        </p:nvSpPr>
        <p:spPr>
          <a:xfrm>
            <a:off x="354634" y="3353555"/>
            <a:ext cx="1936583" cy="250993"/>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lt1"/>
              </a:buClr>
              <a:buSzPts val="2000"/>
              <a:buNone/>
            </a:pPr>
            <a:r>
              <a:rPr lang="en-GB"/>
              <a:t>Baptiste Grenier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3"/>
          <p:cNvSpPr txBox="1"/>
          <p:nvPr>
            <p:ph idx="1" type="body"/>
          </p:nvPr>
        </p:nvSpPr>
        <p:spPr>
          <a:xfrm>
            <a:off x="176645" y="1369219"/>
            <a:ext cx="8754341" cy="3197370"/>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dk1"/>
              </a:buClr>
              <a:buSzPts val="2000"/>
              <a:buChar char="•"/>
            </a:pPr>
            <a:r>
              <a:rPr b="1" lang="en-GB"/>
              <a:t>Data Subject</a:t>
            </a:r>
            <a:r>
              <a:rPr lang="en-GB"/>
              <a:t>: </a:t>
            </a:r>
            <a:r>
              <a:rPr i="1" lang="en-GB"/>
              <a:t>an identified or identifiable natural person</a:t>
            </a:r>
            <a:endParaRPr/>
          </a:p>
          <a:p>
            <a:pPr indent="0" lvl="0" marL="171450" rtl="0" algn="l">
              <a:lnSpc>
                <a:spcPct val="90000"/>
              </a:lnSpc>
              <a:spcBef>
                <a:spcPts val="375"/>
              </a:spcBef>
              <a:spcAft>
                <a:spcPts val="0"/>
              </a:spcAft>
              <a:buSzPts val="2000"/>
              <a:buNone/>
            </a:pPr>
            <a:r>
              <a:t/>
            </a:r>
            <a:endParaRPr b="1"/>
          </a:p>
          <a:p>
            <a:pPr indent="-158750" lvl="0" marL="171450" rtl="0" algn="l">
              <a:lnSpc>
                <a:spcPct val="90000"/>
              </a:lnSpc>
              <a:spcBef>
                <a:spcPts val="375"/>
              </a:spcBef>
              <a:spcAft>
                <a:spcPts val="0"/>
              </a:spcAft>
              <a:buClr>
                <a:schemeClr val="dk1"/>
              </a:buClr>
              <a:buSzPts val="1800"/>
              <a:buChar char="•"/>
            </a:pPr>
            <a:r>
              <a:rPr b="1" lang="en-GB"/>
              <a:t>Data Controller</a:t>
            </a:r>
            <a:r>
              <a:rPr lang="en-GB"/>
              <a:t>: </a:t>
            </a:r>
            <a:r>
              <a:rPr i="1" lang="en-GB"/>
              <a:t> means the natural or legal person, public authority, agency or other body which, alone or jointly with others, determines the purposes and means of the processing of personal data</a:t>
            </a:r>
            <a:endParaRPr i="1"/>
          </a:p>
          <a:p>
            <a:pPr indent="0" lvl="0" marL="171450" rtl="0" algn="l">
              <a:lnSpc>
                <a:spcPct val="90000"/>
              </a:lnSpc>
              <a:spcBef>
                <a:spcPts val="375"/>
              </a:spcBef>
              <a:spcAft>
                <a:spcPts val="0"/>
              </a:spcAft>
              <a:buSzPts val="2000"/>
              <a:buNone/>
            </a:pPr>
            <a:r>
              <a:t/>
            </a:r>
            <a:endParaRPr b="1"/>
          </a:p>
          <a:p>
            <a:pPr indent="-158750" lvl="0" marL="171450" rtl="0" algn="l">
              <a:lnSpc>
                <a:spcPct val="90000"/>
              </a:lnSpc>
              <a:spcBef>
                <a:spcPts val="375"/>
              </a:spcBef>
              <a:spcAft>
                <a:spcPts val="0"/>
              </a:spcAft>
              <a:buClr>
                <a:schemeClr val="dk1"/>
              </a:buClr>
              <a:buSzPts val="1800"/>
              <a:buChar char="•"/>
            </a:pPr>
            <a:r>
              <a:rPr b="1" lang="en-GB"/>
              <a:t>Data Processor</a:t>
            </a:r>
            <a:r>
              <a:rPr lang="en-GB"/>
              <a:t>: </a:t>
            </a:r>
            <a:r>
              <a:rPr i="1" lang="en-GB"/>
              <a:t>a natural or legal person, public authority, agency or other body which processes personal data on behalf of the controller</a:t>
            </a:r>
            <a:endParaRPr i="1"/>
          </a:p>
          <a:p>
            <a:pPr indent="0" lvl="0" marL="171450" rtl="0" algn="l">
              <a:lnSpc>
                <a:spcPct val="90000"/>
              </a:lnSpc>
              <a:spcBef>
                <a:spcPts val="375"/>
              </a:spcBef>
              <a:spcAft>
                <a:spcPts val="0"/>
              </a:spcAft>
              <a:buSzPts val="2000"/>
              <a:buNone/>
            </a:pPr>
            <a:r>
              <a:t/>
            </a:r>
            <a:endParaRPr i="1"/>
          </a:p>
          <a:p>
            <a:pPr indent="-171450" lvl="0" marL="171450" rtl="0" algn="l">
              <a:lnSpc>
                <a:spcPct val="90000"/>
              </a:lnSpc>
              <a:spcBef>
                <a:spcPts val="375"/>
              </a:spcBef>
              <a:spcAft>
                <a:spcPts val="0"/>
              </a:spcAft>
              <a:buSzPts val="2000"/>
              <a:buChar char="•"/>
            </a:pPr>
            <a:r>
              <a:rPr b="1" lang="en-GB"/>
              <a:t>Data Processing Agreement (DPA)</a:t>
            </a:r>
            <a:r>
              <a:rPr lang="en-GB"/>
              <a:t>: </a:t>
            </a:r>
            <a:r>
              <a:rPr i="1" lang="en-GB"/>
              <a:t>a legally binding contract that states the rights and obligations of each party concerning the protection of personal data</a:t>
            </a:r>
            <a:endParaRPr/>
          </a:p>
        </p:txBody>
      </p:sp>
      <p:sp>
        <p:nvSpPr>
          <p:cNvPr id="67" name="Google Shape;67;p3"/>
          <p:cNvSpPr txBox="1"/>
          <p:nvPr>
            <p:ph type="title"/>
          </p:nvPr>
        </p:nvSpPr>
        <p:spPr>
          <a:xfrm>
            <a:off x="2579077" y="169145"/>
            <a:ext cx="4728796" cy="341632"/>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E67AD"/>
              </a:buClr>
              <a:buSzPts val="2500"/>
              <a:buFont typeface="Calibri"/>
              <a:buNone/>
            </a:pPr>
            <a:r>
              <a:rPr lang="en-GB"/>
              <a:t>GDPR concepts</a:t>
            </a:r>
            <a:endParaRPr/>
          </a:p>
        </p:txBody>
      </p:sp>
      <p:sp>
        <p:nvSpPr>
          <p:cNvPr id="68" name="Google Shape;68;p3"/>
          <p:cNvSpPr txBox="1"/>
          <p:nvPr>
            <p:ph idx="2" type="subTitle"/>
          </p:nvPr>
        </p:nvSpPr>
        <p:spPr>
          <a:xfrm>
            <a:off x="2579076" y="628358"/>
            <a:ext cx="4728795" cy="369332"/>
          </a:xfrm>
          <a:prstGeom prst="rect">
            <a:avLst/>
          </a:prstGeom>
          <a:noFill/>
          <a:ln>
            <a:noFill/>
          </a:ln>
        </p:spPr>
        <p:txBody>
          <a:bodyPr anchorCtr="0" anchor="t" bIns="45700" lIns="91425" spcFirstLastPara="1" rIns="91425" wrap="square" tIns="45700">
            <a:spAutoFit/>
          </a:bodyPr>
          <a:lstStyle/>
          <a:p>
            <a:pPr indent="0" lvl="0" marL="0" rtl="0" algn="l">
              <a:lnSpc>
                <a:spcPct val="90000"/>
              </a:lnSpc>
              <a:spcBef>
                <a:spcPts val="0"/>
              </a:spcBef>
              <a:spcAft>
                <a:spcPts val="0"/>
              </a:spcAft>
              <a:buClr>
                <a:srgbClr val="7F7F7F"/>
              </a:buClr>
              <a:buSzPts val="2000"/>
              <a:buNone/>
            </a:pPr>
            <a:r>
              <a:rPr lang="en-GB"/>
              <a:t>Data Subject, Controller, Processor and DPA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g71941a34ab_0_19"/>
          <p:cNvSpPr txBox="1"/>
          <p:nvPr>
            <p:ph idx="1" type="body"/>
          </p:nvPr>
        </p:nvSpPr>
        <p:spPr>
          <a:xfrm>
            <a:off x="176645" y="1369219"/>
            <a:ext cx="8754300" cy="31974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SzPts val="2000"/>
              <a:buNone/>
            </a:pPr>
            <a:r>
              <a:rPr i="1" lang="en-GB"/>
              <a:t>The controller shall implement appropriate technical and organisational measures to ensure and to be able to demonstrate that processing is performed in accordance with this Regulation. Those measures shall be reviewed and updated where necessary.</a:t>
            </a:r>
            <a:endParaRPr i="1"/>
          </a:p>
          <a:p>
            <a:pPr indent="0" lvl="0" marL="0" rtl="0" algn="r">
              <a:lnSpc>
                <a:spcPct val="90000"/>
              </a:lnSpc>
              <a:spcBef>
                <a:spcPts val="750"/>
              </a:spcBef>
              <a:spcAft>
                <a:spcPts val="0"/>
              </a:spcAft>
              <a:buSzPts val="2000"/>
              <a:buNone/>
            </a:pPr>
            <a:r>
              <a:rPr lang="en-GB"/>
              <a:t>GDPR, Article 24</a:t>
            </a:r>
            <a:endParaRPr/>
          </a:p>
          <a:p>
            <a:pPr indent="0" lvl="0" marL="0" rtl="0" algn="l">
              <a:lnSpc>
                <a:spcPct val="90000"/>
              </a:lnSpc>
              <a:spcBef>
                <a:spcPts val="750"/>
              </a:spcBef>
              <a:spcAft>
                <a:spcPts val="0"/>
              </a:spcAft>
              <a:buSzPts val="2000"/>
              <a:buNone/>
            </a:pPr>
            <a:r>
              <a:t/>
            </a:r>
            <a:endParaRPr i="1" sz="1200"/>
          </a:p>
          <a:p>
            <a:pPr indent="0" lvl="0" marL="0" rtl="0" algn="l">
              <a:lnSpc>
                <a:spcPct val="90000"/>
              </a:lnSpc>
              <a:spcBef>
                <a:spcPts val="750"/>
              </a:spcBef>
              <a:spcAft>
                <a:spcPts val="0"/>
              </a:spcAft>
              <a:buSzPts val="2000"/>
              <a:buNone/>
            </a:pPr>
            <a:r>
              <a:rPr i="1" lang="en-GB"/>
              <a:t>The processor and any person acting under the authority of the controller or of the processor, who has access to personal data, shall not process those data except on instructions from the controller, unless required to do so by Union or Member State law.</a:t>
            </a:r>
            <a:endParaRPr i="1"/>
          </a:p>
          <a:p>
            <a:pPr indent="0" lvl="0" marL="0" rtl="0" algn="r">
              <a:lnSpc>
                <a:spcPct val="90000"/>
              </a:lnSpc>
              <a:spcBef>
                <a:spcPts val="750"/>
              </a:spcBef>
              <a:spcAft>
                <a:spcPts val="0"/>
              </a:spcAft>
              <a:buSzPts val="2000"/>
              <a:buNone/>
            </a:pPr>
            <a:r>
              <a:rPr lang="en-GB"/>
              <a:t>GDPR, Article 29</a:t>
            </a:r>
            <a:endParaRPr/>
          </a:p>
          <a:p>
            <a:pPr indent="0" lvl="0" marL="0" rtl="0" algn="l">
              <a:lnSpc>
                <a:spcPct val="90000"/>
              </a:lnSpc>
              <a:spcBef>
                <a:spcPts val="750"/>
              </a:spcBef>
              <a:spcAft>
                <a:spcPts val="0"/>
              </a:spcAft>
              <a:buClr>
                <a:schemeClr val="dk1"/>
              </a:buClr>
              <a:buSzPts val="1100"/>
              <a:buFont typeface="Arial"/>
              <a:buNone/>
            </a:pPr>
            <a:r>
              <a:t/>
            </a:r>
            <a:endParaRPr/>
          </a:p>
          <a:p>
            <a:pPr indent="0" lvl="0" marL="0" rtl="0" algn="r">
              <a:lnSpc>
                <a:spcPct val="90000"/>
              </a:lnSpc>
              <a:spcBef>
                <a:spcPts val="750"/>
              </a:spcBef>
              <a:spcAft>
                <a:spcPts val="0"/>
              </a:spcAft>
              <a:buClr>
                <a:schemeClr val="dk1"/>
              </a:buClr>
              <a:buSzPts val="1100"/>
              <a:buFont typeface="Arial"/>
              <a:buNone/>
            </a:pPr>
            <a:r>
              <a:t/>
            </a:r>
            <a:endParaRPr i="1"/>
          </a:p>
          <a:p>
            <a:pPr indent="0" lvl="0" marL="0" rtl="0" algn="r">
              <a:lnSpc>
                <a:spcPct val="90000"/>
              </a:lnSpc>
              <a:spcBef>
                <a:spcPts val="750"/>
              </a:spcBef>
              <a:spcAft>
                <a:spcPts val="0"/>
              </a:spcAft>
              <a:buSzPts val="2000"/>
              <a:buNone/>
            </a:pPr>
            <a:r>
              <a:t/>
            </a:r>
            <a:endParaRPr i="1"/>
          </a:p>
          <a:p>
            <a:pPr indent="0" lvl="0" marL="0" rtl="0" algn="r">
              <a:lnSpc>
                <a:spcPct val="90000"/>
              </a:lnSpc>
              <a:spcBef>
                <a:spcPts val="750"/>
              </a:spcBef>
              <a:spcAft>
                <a:spcPts val="0"/>
              </a:spcAft>
              <a:buSzPts val="2000"/>
              <a:buNone/>
            </a:pPr>
            <a:r>
              <a:t/>
            </a:r>
            <a:endParaRPr/>
          </a:p>
          <a:p>
            <a:pPr indent="0" lvl="0" marL="0" rtl="0" algn="ctr">
              <a:lnSpc>
                <a:spcPct val="90000"/>
              </a:lnSpc>
              <a:spcBef>
                <a:spcPts val="750"/>
              </a:spcBef>
              <a:spcAft>
                <a:spcPts val="0"/>
              </a:spcAft>
              <a:buSzPts val="2000"/>
              <a:buNone/>
            </a:pPr>
            <a:r>
              <a:t/>
            </a:r>
            <a:endParaRPr/>
          </a:p>
        </p:txBody>
      </p:sp>
      <p:sp>
        <p:nvSpPr>
          <p:cNvPr id="75" name="Google Shape;75;g71941a34ab_0_19"/>
          <p:cNvSpPr txBox="1"/>
          <p:nvPr>
            <p:ph type="title"/>
          </p:nvPr>
        </p:nvSpPr>
        <p:spPr>
          <a:xfrm>
            <a:off x="2579077" y="169145"/>
            <a:ext cx="4728900" cy="341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500"/>
              <a:buNone/>
            </a:pPr>
            <a:r>
              <a:rPr lang="en-GB"/>
              <a:t>Responsibilities (excerpt)</a:t>
            </a:r>
            <a:endParaRPr/>
          </a:p>
        </p:txBody>
      </p:sp>
      <p:sp>
        <p:nvSpPr>
          <p:cNvPr id="76" name="Google Shape;76;g71941a34ab_0_19"/>
          <p:cNvSpPr txBox="1"/>
          <p:nvPr>
            <p:ph idx="2" type="subTitle"/>
          </p:nvPr>
        </p:nvSpPr>
        <p:spPr>
          <a:xfrm>
            <a:off x="2579075" y="628350"/>
            <a:ext cx="5414700" cy="36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SzPts val="2000"/>
              <a:buNone/>
            </a:pPr>
            <a:r>
              <a:rPr i="0" lang="en-GB" sz="1100" u="sng">
                <a:solidFill>
                  <a:schemeClr val="hlink"/>
                </a:solidFill>
                <a:latin typeface="Arial"/>
                <a:ea typeface="Arial"/>
                <a:cs typeface="Arial"/>
                <a:sym typeface="Arial"/>
                <a:hlinkClick r:id="rId3"/>
              </a:rPr>
              <a:t>https://eur-lex.europa.eu/legal-content/EN/TXT/HTML/?uri=CELEX:32016R0679</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g71941a34ab_0_12"/>
          <p:cNvSpPr txBox="1"/>
          <p:nvPr>
            <p:ph idx="1" type="body"/>
          </p:nvPr>
        </p:nvSpPr>
        <p:spPr>
          <a:xfrm>
            <a:off x="176645" y="1369219"/>
            <a:ext cx="8754300" cy="3197400"/>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375"/>
              </a:spcBef>
              <a:spcAft>
                <a:spcPts val="0"/>
              </a:spcAft>
              <a:buSzPts val="2000"/>
              <a:buChar char="•"/>
            </a:pPr>
            <a:r>
              <a:rPr lang="en-GB"/>
              <a:t>Data </a:t>
            </a:r>
            <a:r>
              <a:rPr b="1" lang="en-GB"/>
              <a:t>Subject</a:t>
            </a:r>
            <a:r>
              <a:rPr lang="en-GB"/>
              <a:t>: the </a:t>
            </a:r>
            <a:r>
              <a:rPr b="1" lang="en-GB"/>
              <a:t>users</a:t>
            </a:r>
            <a:r>
              <a:rPr lang="en-GB"/>
              <a:t> of the services</a:t>
            </a:r>
            <a:endParaRPr/>
          </a:p>
          <a:p>
            <a:pPr indent="-171450" lvl="0" marL="171450" rtl="0" algn="l">
              <a:lnSpc>
                <a:spcPct val="90000"/>
              </a:lnSpc>
              <a:spcBef>
                <a:spcPts val="375"/>
              </a:spcBef>
              <a:spcAft>
                <a:spcPts val="0"/>
              </a:spcAft>
              <a:buSzPts val="2000"/>
              <a:buChar char="•"/>
            </a:pPr>
            <a:r>
              <a:rPr lang="en-GB"/>
              <a:t>Data </a:t>
            </a:r>
            <a:r>
              <a:rPr b="1" lang="en-GB"/>
              <a:t>Controller</a:t>
            </a:r>
            <a:r>
              <a:rPr lang="en-GB"/>
              <a:t>: </a:t>
            </a:r>
            <a:r>
              <a:rPr b="1" lang="en-GB"/>
              <a:t>EGI</a:t>
            </a:r>
            <a:r>
              <a:rPr lang="en-GB"/>
              <a:t> </a:t>
            </a:r>
            <a:r>
              <a:rPr b="1" lang="en-GB"/>
              <a:t>Foundation</a:t>
            </a:r>
            <a:endParaRPr/>
          </a:p>
          <a:p>
            <a:pPr indent="-171450" lvl="0" marL="171450" rtl="0" algn="l">
              <a:lnSpc>
                <a:spcPct val="90000"/>
              </a:lnSpc>
              <a:spcBef>
                <a:spcPts val="375"/>
              </a:spcBef>
              <a:spcAft>
                <a:spcPts val="0"/>
              </a:spcAft>
              <a:buSzPts val="2000"/>
              <a:buChar char="•"/>
            </a:pPr>
            <a:r>
              <a:rPr lang="en-GB"/>
              <a:t>Data </a:t>
            </a:r>
            <a:r>
              <a:rPr b="1" lang="en-GB"/>
              <a:t>Processors</a:t>
            </a:r>
            <a:r>
              <a:rPr lang="en-GB"/>
              <a:t>: core </a:t>
            </a:r>
            <a:r>
              <a:rPr b="1" lang="en-GB"/>
              <a:t>service providers</a:t>
            </a:r>
            <a:r>
              <a:rPr lang="en-GB"/>
              <a:t> processing </a:t>
            </a:r>
            <a:r>
              <a:rPr b="1" lang="en-GB"/>
              <a:t>personal data</a:t>
            </a:r>
            <a:r>
              <a:rPr lang="en-GB"/>
              <a:t> on behalf of EGI Foundation</a:t>
            </a:r>
            <a:endParaRPr/>
          </a:p>
          <a:p>
            <a:pPr indent="0" lvl="0" marL="171450" rtl="0" algn="l">
              <a:lnSpc>
                <a:spcPct val="90000"/>
              </a:lnSpc>
              <a:spcBef>
                <a:spcPts val="375"/>
              </a:spcBef>
              <a:spcAft>
                <a:spcPts val="0"/>
              </a:spcAft>
              <a:buSzPts val="2000"/>
              <a:buNone/>
            </a:pPr>
            <a:r>
              <a:t/>
            </a:r>
            <a:endParaRPr/>
          </a:p>
          <a:p>
            <a:pPr indent="-171450" lvl="0" marL="171450" rtl="0" algn="l">
              <a:lnSpc>
                <a:spcPct val="90000"/>
              </a:lnSpc>
              <a:spcBef>
                <a:spcPts val="375"/>
              </a:spcBef>
              <a:spcAft>
                <a:spcPts val="0"/>
              </a:spcAft>
              <a:buSzPts val="2000"/>
              <a:buChar char="•"/>
            </a:pPr>
            <a:r>
              <a:rPr b="1" lang="en-GB"/>
              <a:t>DPA</a:t>
            </a:r>
            <a:r>
              <a:rPr lang="en-GB"/>
              <a:t> with Core Service Providers</a:t>
            </a:r>
            <a:endParaRPr/>
          </a:p>
          <a:p>
            <a:pPr indent="-171450" lvl="1" marL="514350" rtl="0" algn="l">
              <a:lnSpc>
                <a:spcPct val="90000"/>
              </a:lnSpc>
              <a:spcBef>
                <a:spcPts val="375"/>
              </a:spcBef>
              <a:spcAft>
                <a:spcPts val="0"/>
              </a:spcAft>
              <a:buSzPts val="1800"/>
              <a:buChar char="▪"/>
            </a:pPr>
            <a:r>
              <a:rPr lang="en-GB"/>
              <a:t>DPA template finalised</a:t>
            </a:r>
            <a:endParaRPr/>
          </a:p>
          <a:p>
            <a:pPr indent="-171450" lvl="1" marL="514350" rtl="0" algn="l">
              <a:lnSpc>
                <a:spcPct val="90000"/>
              </a:lnSpc>
              <a:spcBef>
                <a:spcPts val="375"/>
              </a:spcBef>
              <a:spcAft>
                <a:spcPts val="0"/>
              </a:spcAft>
              <a:buSzPts val="1800"/>
              <a:buChar char="▪"/>
            </a:pPr>
            <a:r>
              <a:rPr lang="en-GB" u="sng">
                <a:solidFill>
                  <a:schemeClr val="hlink"/>
                </a:solidFill>
                <a:hlinkClick r:id="rId3"/>
                <a:extLst>
                  <a:ext uri="http://customooxmlschemas.google.com/">
                    <go:slidesCustomData xmlns:go="http://customooxmlschemas.google.com/" textRoundtripDataId="0"/>
                  </a:ext>
                </a:extLst>
              </a:rPr>
              <a:t>GEANT Code of Conduct</a:t>
            </a:r>
            <a:r>
              <a:rPr lang="en-GB"/>
              <a:t> (CoCo) conformance is requested </a:t>
            </a:r>
            <a:endParaRPr/>
          </a:p>
          <a:p>
            <a:pPr indent="-171450" lvl="1" marL="514350" rtl="0" algn="l">
              <a:lnSpc>
                <a:spcPct val="90000"/>
              </a:lnSpc>
              <a:spcBef>
                <a:spcPts val="375"/>
              </a:spcBef>
              <a:spcAft>
                <a:spcPts val="0"/>
              </a:spcAft>
              <a:buSzPts val="1800"/>
              <a:buChar char="▪"/>
            </a:pPr>
            <a:r>
              <a:rPr lang="en-GB"/>
              <a:t>Started to prepare and discuss DPA with some providers</a:t>
            </a:r>
            <a:endParaRPr/>
          </a:p>
          <a:p>
            <a:pPr indent="-171450" lvl="1" marL="514350" rtl="0" algn="l">
              <a:lnSpc>
                <a:spcPct val="90000"/>
              </a:lnSpc>
              <a:spcBef>
                <a:spcPts val="375"/>
              </a:spcBef>
              <a:spcAft>
                <a:spcPts val="0"/>
              </a:spcAft>
              <a:buSzPts val="1800"/>
              <a:buChar char="▪"/>
            </a:pPr>
            <a:r>
              <a:rPr lang="en-GB"/>
              <a:t>Aiming at finalising all agreements by end of </a:t>
            </a:r>
            <a:r>
              <a:rPr lang="en-GB" strike="sngStrike"/>
              <a:t>April</a:t>
            </a:r>
            <a:r>
              <a:rPr lang="en-GB"/>
              <a:t> May</a:t>
            </a:r>
            <a:endParaRPr/>
          </a:p>
          <a:p>
            <a:pPr indent="0" lvl="0" marL="0" rtl="0" algn="l">
              <a:lnSpc>
                <a:spcPct val="90000"/>
              </a:lnSpc>
              <a:spcBef>
                <a:spcPts val="375"/>
              </a:spcBef>
              <a:spcAft>
                <a:spcPts val="0"/>
              </a:spcAft>
              <a:buSzPts val="2000"/>
              <a:buNone/>
            </a:pPr>
            <a:r>
              <a:t/>
            </a:r>
            <a:endParaRPr/>
          </a:p>
          <a:p>
            <a:pPr indent="0" lvl="0" marL="0" rtl="0" algn="l">
              <a:lnSpc>
                <a:spcPct val="90000"/>
              </a:lnSpc>
              <a:spcBef>
                <a:spcPts val="375"/>
              </a:spcBef>
              <a:spcAft>
                <a:spcPts val="0"/>
              </a:spcAft>
              <a:buSzPts val="2000"/>
              <a:buNone/>
            </a:pPr>
            <a:r>
              <a:t/>
            </a:r>
            <a:endParaRPr/>
          </a:p>
        </p:txBody>
      </p:sp>
      <p:sp>
        <p:nvSpPr>
          <p:cNvPr id="82" name="Google Shape;82;g71941a34ab_0_12"/>
          <p:cNvSpPr txBox="1"/>
          <p:nvPr>
            <p:ph type="title"/>
          </p:nvPr>
        </p:nvSpPr>
        <p:spPr>
          <a:xfrm>
            <a:off x="2579075" y="169150"/>
            <a:ext cx="5775900" cy="341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E67AD"/>
              </a:buClr>
              <a:buSzPts val="2500"/>
              <a:buFont typeface="Calibri"/>
              <a:buNone/>
            </a:pPr>
            <a:r>
              <a:rPr lang="en-GB"/>
              <a:t>GDPR with Core Services</a:t>
            </a:r>
            <a:endParaRPr/>
          </a:p>
        </p:txBody>
      </p:sp>
      <p:sp>
        <p:nvSpPr>
          <p:cNvPr id="83" name="Google Shape;83;g71941a34ab_0_12"/>
          <p:cNvSpPr txBox="1"/>
          <p:nvPr>
            <p:ph idx="2" type="subTitle"/>
          </p:nvPr>
        </p:nvSpPr>
        <p:spPr>
          <a:xfrm>
            <a:off x="2579076" y="628358"/>
            <a:ext cx="4728900" cy="36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7F7F7F"/>
              </a:buClr>
              <a:buSzPts val="2000"/>
              <a:buNone/>
            </a:pPr>
            <a:r>
              <a:rPr lang="en-GB"/>
              <a:t>Mapping roles for core services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g71941a34ab_0_30"/>
          <p:cNvSpPr txBox="1"/>
          <p:nvPr>
            <p:ph idx="1" type="body"/>
          </p:nvPr>
        </p:nvSpPr>
        <p:spPr>
          <a:xfrm>
            <a:off x="176645" y="1369219"/>
            <a:ext cx="8754300" cy="3197400"/>
          </a:xfrm>
          <a:prstGeom prst="rect">
            <a:avLst/>
          </a:prstGeom>
          <a:noFill/>
          <a:ln>
            <a:noFill/>
          </a:ln>
        </p:spPr>
        <p:txBody>
          <a:bodyPr anchorCtr="0" anchor="t" bIns="45700" lIns="91425" spcFirstLastPara="1" rIns="91425" wrap="square" tIns="45700">
            <a:noAutofit/>
          </a:bodyPr>
          <a:lstStyle/>
          <a:p>
            <a:pPr indent="-355600" lvl="0" marL="457200" rtl="0" algn="l">
              <a:lnSpc>
                <a:spcPct val="90000"/>
              </a:lnSpc>
              <a:spcBef>
                <a:spcPts val="750"/>
              </a:spcBef>
              <a:spcAft>
                <a:spcPts val="0"/>
              </a:spcAft>
              <a:buSzPts val="2000"/>
              <a:buChar char="•"/>
            </a:pPr>
            <a:r>
              <a:rPr lang="en-GB"/>
              <a:t>All </a:t>
            </a:r>
            <a:r>
              <a:rPr b="1" lang="en-GB"/>
              <a:t>providers are controllers</a:t>
            </a:r>
            <a:endParaRPr b="1"/>
          </a:p>
          <a:p>
            <a:pPr indent="0" lvl="0" marL="457200" rtl="0" algn="l">
              <a:lnSpc>
                <a:spcPct val="90000"/>
              </a:lnSpc>
              <a:spcBef>
                <a:spcPts val="750"/>
              </a:spcBef>
              <a:spcAft>
                <a:spcPts val="0"/>
              </a:spcAft>
              <a:buSzPts val="2000"/>
              <a:buNone/>
            </a:pPr>
            <a:r>
              <a:t/>
            </a:r>
            <a:endParaRPr b="1"/>
          </a:p>
          <a:p>
            <a:pPr indent="-355600" lvl="0" marL="457200" rtl="0" algn="l">
              <a:lnSpc>
                <a:spcPct val="90000"/>
              </a:lnSpc>
              <a:spcBef>
                <a:spcPts val="750"/>
              </a:spcBef>
              <a:spcAft>
                <a:spcPts val="0"/>
              </a:spcAft>
              <a:buSzPts val="2000"/>
              <a:buChar char="•"/>
            </a:pPr>
            <a:r>
              <a:rPr b="1" lang="en-GB"/>
              <a:t>In this case,</a:t>
            </a:r>
            <a:r>
              <a:rPr lang="en-GB"/>
              <a:t> </a:t>
            </a:r>
            <a:r>
              <a:rPr lang="en-GB">
                <a:extLst>
                  <a:ext uri="http://customooxmlschemas.google.com/">
                    <go:slidesCustomData xmlns:go="http://customooxmlschemas.google.com/" textRoundtripDataId="1"/>
                  </a:ext>
                </a:extLst>
              </a:rPr>
              <a:t>EGI Foundation is not involved nor responsible in the protection of personal data</a:t>
            </a:r>
            <a:endParaRPr/>
          </a:p>
          <a:p>
            <a:pPr indent="0" lvl="0" marL="457200" rtl="0" algn="l">
              <a:lnSpc>
                <a:spcPct val="90000"/>
              </a:lnSpc>
              <a:spcBef>
                <a:spcPts val="750"/>
              </a:spcBef>
              <a:spcAft>
                <a:spcPts val="0"/>
              </a:spcAft>
              <a:buSzPts val="2000"/>
              <a:buNone/>
            </a:pPr>
            <a:r>
              <a:t/>
            </a:r>
            <a:endParaRPr/>
          </a:p>
          <a:p>
            <a:pPr indent="-355600" lvl="0" marL="457200" rtl="0" algn="l">
              <a:lnSpc>
                <a:spcPct val="90000"/>
              </a:lnSpc>
              <a:spcBef>
                <a:spcPts val="750"/>
              </a:spcBef>
              <a:spcAft>
                <a:spcPts val="0"/>
              </a:spcAft>
              <a:buSzPts val="2000"/>
              <a:buChar char="•"/>
            </a:pPr>
            <a:r>
              <a:rPr lang="en-GB"/>
              <a:t>GEANT CoCo V2.0 compliance to have a common approach across providers</a:t>
            </a:r>
            <a:endParaRPr/>
          </a:p>
          <a:p>
            <a:pPr indent="-342900" lvl="1" marL="914400" rtl="0" algn="l">
              <a:lnSpc>
                <a:spcPct val="90000"/>
              </a:lnSpc>
              <a:spcBef>
                <a:spcPts val="0"/>
              </a:spcBef>
              <a:spcAft>
                <a:spcPts val="0"/>
              </a:spcAft>
              <a:buSzPts val="1800"/>
              <a:buChar char="▪"/>
            </a:pPr>
            <a:r>
              <a:rPr lang="en-GB"/>
              <a:t>v1.0 is the current valid version, but it was created before GDPR</a:t>
            </a:r>
            <a:endParaRPr/>
          </a:p>
          <a:p>
            <a:pPr indent="-342900" lvl="1" marL="914400" rtl="0" algn="l">
              <a:lnSpc>
                <a:spcPct val="90000"/>
              </a:lnSpc>
              <a:spcBef>
                <a:spcPts val="0"/>
              </a:spcBef>
              <a:spcAft>
                <a:spcPts val="0"/>
              </a:spcAft>
              <a:buSzPts val="1800"/>
              <a:buChar char="▪"/>
            </a:pPr>
            <a:r>
              <a:rPr lang="en-GB"/>
              <a:t>V2.0 is being finalised and pending signature</a:t>
            </a:r>
            <a:endParaRPr/>
          </a:p>
          <a:p>
            <a:pPr indent="0" lvl="0" marL="914400" rtl="0" algn="l">
              <a:lnSpc>
                <a:spcPct val="90000"/>
              </a:lnSpc>
              <a:spcBef>
                <a:spcPts val="750"/>
              </a:spcBef>
              <a:spcAft>
                <a:spcPts val="0"/>
              </a:spcAft>
              <a:buSzPts val="2000"/>
              <a:buNone/>
            </a:pPr>
            <a:r>
              <a:t/>
            </a:r>
            <a:endParaRPr/>
          </a:p>
          <a:p>
            <a:pPr indent="-355600" lvl="0" marL="457200" rtl="0" algn="l">
              <a:lnSpc>
                <a:spcPct val="90000"/>
              </a:lnSpc>
              <a:spcBef>
                <a:spcPts val="750"/>
              </a:spcBef>
              <a:spcAft>
                <a:spcPts val="0"/>
              </a:spcAft>
              <a:buSzPts val="2000"/>
              <a:buChar char="•"/>
            </a:pPr>
            <a:r>
              <a:rPr lang="en-GB"/>
              <a:t>No controller to controller agreement are expected to be signed</a:t>
            </a:r>
            <a:endParaRPr/>
          </a:p>
          <a:p>
            <a:pPr indent="0" lvl="0" marL="0" rtl="0" algn="l">
              <a:lnSpc>
                <a:spcPct val="90000"/>
              </a:lnSpc>
              <a:spcBef>
                <a:spcPts val="750"/>
              </a:spcBef>
              <a:spcAft>
                <a:spcPts val="0"/>
              </a:spcAft>
              <a:buClr>
                <a:schemeClr val="dk1"/>
              </a:buClr>
              <a:buSzPts val="1100"/>
              <a:buFont typeface="Arial"/>
              <a:buNone/>
            </a:pPr>
            <a:r>
              <a:t/>
            </a:r>
            <a:endParaRPr/>
          </a:p>
          <a:p>
            <a:pPr indent="0" lvl="0" marL="0" rtl="0" algn="l">
              <a:lnSpc>
                <a:spcPct val="90000"/>
              </a:lnSpc>
              <a:spcBef>
                <a:spcPts val="750"/>
              </a:spcBef>
              <a:spcAft>
                <a:spcPts val="0"/>
              </a:spcAft>
              <a:buSzPts val="2000"/>
              <a:buNone/>
            </a:pPr>
            <a:r>
              <a:t/>
            </a:r>
            <a:endParaRPr/>
          </a:p>
          <a:p>
            <a:pPr indent="0" lvl="0" marL="0" rtl="0" algn="l">
              <a:lnSpc>
                <a:spcPct val="90000"/>
              </a:lnSpc>
              <a:spcBef>
                <a:spcPts val="750"/>
              </a:spcBef>
              <a:spcAft>
                <a:spcPts val="0"/>
              </a:spcAft>
              <a:buSzPts val="2000"/>
              <a:buNone/>
            </a:pPr>
            <a:r>
              <a:t/>
            </a:r>
            <a:endParaRPr/>
          </a:p>
          <a:p>
            <a:pPr indent="0" lvl="0" marL="0" rtl="0" algn="r">
              <a:lnSpc>
                <a:spcPct val="90000"/>
              </a:lnSpc>
              <a:spcBef>
                <a:spcPts val="750"/>
              </a:spcBef>
              <a:spcAft>
                <a:spcPts val="0"/>
              </a:spcAft>
              <a:buSzPts val="2000"/>
              <a:buNone/>
            </a:pPr>
            <a:r>
              <a:t/>
            </a:r>
            <a:endParaRPr i="1"/>
          </a:p>
          <a:p>
            <a:pPr indent="0" lvl="0" marL="0" rtl="0" algn="r">
              <a:lnSpc>
                <a:spcPct val="90000"/>
              </a:lnSpc>
              <a:spcBef>
                <a:spcPts val="750"/>
              </a:spcBef>
              <a:spcAft>
                <a:spcPts val="0"/>
              </a:spcAft>
              <a:buSzPts val="2000"/>
              <a:buNone/>
            </a:pPr>
            <a:r>
              <a:t/>
            </a:r>
            <a:endParaRPr i="1"/>
          </a:p>
          <a:p>
            <a:pPr indent="0" lvl="0" marL="0" rtl="0" algn="r">
              <a:lnSpc>
                <a:spcPct val="90000"/>
              </a:lnSpc>
              <a:spcBef>
                <a:spcPts val="750"/>
              </a:spcBef>
              <a:spcAft>
                <a:spcPts val="0"/>
              </a:spcAft>
              <a:buSzPts val="2000"/>
              <a:buNone/>
            </a:pPr>
            <a:r>
              <a:t/>
            </a:r>
            <a:endParaRPr/>
          </a:p>
          <a:p>
            <a:pPr indent="0" lvl="0" marL="0" rtl="0" algn="ctr">
              <a:lnSpc>
                <a:spcPct val="90000"/>
              </a:lnSpc>
              <a:spcBef>
                <a:spcPts val="750"/>
              </a:spcBef>
              <a:spcAft>
                <a:spcPts val="0"/>
              </a:spcAft>
              <a:buSzPts val="2000"/>
              <a:buNone/>
            </a:pPr>
            <a:r>
              <a:t/>
            </a:r>
            <a:endParaRPr/>
          </a:p>
        </p:txBody>
      </p:sp>
      <p:sp>
        <p:nvSpPr>
          <p:cNvPr id="90" name="Google Shape;90;g71941a34ab_0_30"/>
          <p:cNvSpPr txBox="1"/>
          <p:nvPr>
            <p:ph type="title"/>
          </p:nvPr>
        </p:nvSpPr>
        <p:spPr>
          <a:xfrm>
            <a:off x="2579077" y="169145"/>
            <a:ext cx="4728900" cy="341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lang="en-GB"/>
              <a:t>GDPR with Federated services</a:t>
            </a:r>
            <a:endParaRPr/>
          </a:p>
          <a:p>
            <a:pPr indent="0" lvl="0" marL="0" rtl="0" algn="l">
              <a:lnSpc>
                <a:spcPct val="90000"/>
              </a:lnSpc>
              <a:spcBef>
                <a:spcPts val="0"/>
              </a:spcBef>
              <a:spcAft>
                <a:spcPts val="0"/>
              </a:spcAft>
              <a:buSzPts val="2500"/>
              <a:buNone/>
            </a:pPr>
            <a:r>
              <a:t/>
            </a:r>
            <a:endParaRPr/>
          </a:p>
        </p:txBody>
      </p:sp>
      <p:sp>
        <p:nvSpPr>
          <p:cNvPr id="91" name="Google Shape;91;g71941a34ab_0_30"/>
          <p:cNvSpPr txBox="1"/>
          <p:nvPr>
            <p:ph idx="2" type="subTitle"/>
          </p:nvPr>
        </p:nvSpPr>
        <p:spPr>
          <a:xfrm>
            <a:off x="2579075" y="628350"/>
            <a:ext cx="5414700" cy="36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750"/>
              </a:spcBef>
              <a:spcAft>
                <a:spcPts val="0"/>
              </a:spcAft>
              <a:buSzPts val="2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g7f2ed1497d_0_0"/>
          <p:cNvSpPr txBox="1"/>
          <p:nvPr>
            <p:ph idx="1" type="body"/>
          </p:nvPr>
        </p:nvSpPr>
        <p:spPr>
          <a:xfrm>
            <a:off x="176650" y="1226175"/>
            <a:ext cx="8754300" cy="3340500"/>
          </a:xfrm>
          <a:prstGeom prst="rect">
            <a:avLst/>
          </a:prstGeom>
          <a:noFill/>
          <a:ln>
            <a:noFill/>
          </a:ln>
        </p:spPr>
        <p:txBody>
          <a:bodyPr anchorCtr="0" anchor="t" bIns="45700" lIns="91425" spcFirstLastPara="1" rIns="91425" wrap="square" tIns="45700">
            <a:noAutofit/>
          </a:bodyPr>
          <a:lstStyle/>
          <a:p>
            <a:pPr indent="-171450" lvl="0" marL="171450" rtl="0" algn="l">
              <a:lnSpc>
                <a:spcPct val="90000"/>
              </a:lnSpc>
              <a:spcBef>
                <a:spcPts val="0"/>
              </a:spcBef>
              <a:spcAft>
                <a:spcPts val="0"/>
              </a:spcAft>
              <a:buClr>
                <a:schemeClr val="dk1"/>
              </a:buClr>
              <a:buSzPts val="2000"/>
              <a:buChar char="•"/>
            </a:pPr>
            <a:r>
              <a:rPr lang="en-GB"/>
              <a:t>Most of the providers of the main core services have been contacted</a:t>
            </a:r>
            <a:endParaRPr/>
          </a:p>
          <a:p>
            <a:pPr indent="-342900" lvl="1" marL="914400" rtl="0" algn="l">
              <a:lnSpc>
                <a:spcPct val="90000"/>
              </a:lnSpc>
              <a:spcBef>
                <a:spcPts val="0"/>
              </a:spcBef>
              <a:spcAft>
                <a:spcPts val="0"/>
              </a:spcAft>
              <a:buSzPts val="1800"/>
              <a:buChar char="▪"/>
            </a:pPr>
            <a:r>
              <a:rPr lang="en-GB"/>
              <a:t>Discussing with them to complete the template</a:t>
            </a:r>
            <a:endParaRPr/>
          </a:p>
          <a:p>
            <a:pPr indent="-330200" lvl="2" marL="1371600" rtl="0" algn="l">
              <a:lnSpc>
                <a:spcPct val="90000"/>
              </a:lnSpc>
              <a:spcBef>
                <a:spcPts val="0"/>
              </a:spcBef>
              <a:spcAft>
                <a:spcPts val="0"/>
              </a:spcAft>
              <a:buSzPts val="1600"/>
              <a:buChar char="o"/>
            </a:pPr>
            <a:r>
              <a:rPr lang="en-GB"/>
              <a:t>Some points are being discussed/clarified</a:t>
            </a:r>
            <a:endParaRPr/>
          </a:p>
          <a:p>
            <a:pPr indent="-330200" lvl="2" marL="1371600" rtl="0" algn="l">
              <a:lnSpc>
                <a:spcPct val="90000"/>
              </a:lnSpc>
              <a:spcBef>
                <a:spcPts val="0"/>
              </a:spcBef>
              <a:spcAft>
                <a:spcPts val="0"/>
              </a:spcAft>
              <a:buSzPts val="1600"/>
              <a:buChar char="o"/>
            </a:pPr>
            <a:r>
              <a:t/>
            </a:r>
            <a:endParaRPr/>
          </a:p>
          <a:p>
            <a:pPr indent="-342900" lvl="1" marL="914400" rtl="0" algn="l">
              <a:lnSpc>
                <a:spcPct val="90000"/>
              </a:lnSpc>
              <a:spcBef>
                <a:spcPts val="0"/>
              </a:spcBef>
              <a:spcAft>
                <a:spcPts val="0"/>
              </a:spcAft>
              <a:buSzPts val="1800"/>
              <a:buChar char="▪"/>
            </a:pPr>
            <a:r>
              <a:rPr lang="en-GB"/>
              <a:t>Target was end of April, now end of May, it</a:t>
            </a:r>
            <a:r>
              <a:rPr lang="en-GB"/>
              <a:t>'s</a:t>
            </a:r>
            <a:r>
              <a:rPr lang="en-GB"/>
              <a:t> expected to take some time to:</a:t>
            </a:r>
            <a:endParaRPr/>
          </a:p>
          <a:p>
            <a:pPr indent="-330200" lvl="2" marL="1371600" rtl="0" algn="l">
              <a:lnSpc>
                <a:spcPct val="90000"/>
              </a:lnSpc>
              <a:spcBef>
                <a:spcPts val="0"/>
              </a:spcBef>
              <a:spcAft>
                <a:spcPts val="0"/>
              </a:spcAft>
              <a:buSzPts val="1600"/>
              <a:buChar char="o"/>
            </a:pPr>
            <a:r>
              <a:rPr lang="en-GB"/>
              <a:t>Get documents properly completed</a:t>
            </a:r>
            <a:endParaRPr/>
          </a:p>
          <a:p>
            <a:pPr indent="-330200" lvl="2" marL="1371600" rtl="0" algn="l">
              <a:lnSpc>
                <a:spcPct val="90000"/>
              </a:lnSpc>
              <a:spcBef>
                <a:spcPts val="0"/>
              </a:spcBef>
              <a:spcAft>
                <a:spcPts val="0"/>
              </a:spcAft>
              <a:buSzPts val="1600"/>
              <a:buChar char="o"/>
            </a:pPr>
            <a:r>
              <a:rPr lang="en-GB"/>
              <a:t>Get reviews and validations by legal departments</a:t>
            </a:r>
            <a:endParaRPr/>
          </a:p>
          <a:p>
            <a:pPr indent="-330200" lvl="2" marL="1371600" rtl="0" algn="l">
              <a:lnSpc>
                <a:spcPct val="90000"/>
              </a:lnSpc>
              <a:spcBef>
                <a:spcPts val="0"/>
              </a:spcBef>
              <a:spcAft>
                <a:spcPts val="0"/>
              </a:spcAft>
              <a:buSzPts val="1600"/>
              <a:buChar char="o"/>
            </a:pPr>
            <a:r>
              <a:rPr lang="en-GB"/>
              <a:t>Get DPA agreed/signed by institutions representative</a:t>
            </a:r>
            <a:endParaRPr/>
          </a:p>
          <a:p>
            <a:pPr indent="0" lvl="0" marL="1371600" rtl="0" algn="l">
              <a:lnSpc>
                <a:spcPct val="90000"/>
              </a:lnSpc>
              <a:spcBef>
                <a:spcPts val="0"/>
              </a:spcBef>
              <a:spcAft>
                <a:spcPts val="0"/>
              </a:spcAft>
              <a:buNone/>
            </a:pPr>
            <a:r>
              <a:t/>
            </a:r>
            <a:endParaRPr/>
          </a:p>
          <a:p>
            <a:pPr indent="-171450" lvl="0" marL="171450" rtl="0" algn="l">
              <a:lnSpc>
                <a:spcPct val="90000"/>
              </a:lnSpc>
              <a:spcBef>
                <a:spcPts val="0"/>
              </a:spcBef>
              <a:spcAft>
                <a:spcPts val="0"/>
              </a:spcAft>
              <a:buSzPts val="2000"/>
              <a:buChar char="•"/>
            </a:pPr>
            <a:r>
              <a:rPr lang="en-GB"/>
              <a:t>Some cases still pending</a:t>
            </a:r>
            <a:endParaRPr/>
          </a:p>
          <a:p>
            <a:pPr indent="-342900" lvl="1" marL="914400" rtl="0" algn="l">
              <a:lnSpc>
                <a:spcPct val="90000"/>
              </a:lnSpc>
              <a:spcBef>
                <a:spcPts val="0"/>
              </a:spcBef>
              <a:spcAft>
                <a:spcPts val="0"/>
              </a:spcAft>
              <a:buSzPts val="1800"/>
              <a:buChar char="▪"/>
            </a:pPr>
            <a:r>
              <a:rPr lang="en-GB"/>
              <a:t>Contact remaining providers of resources for</a:t>
            </a:r>
            <a:endParaRPr/>
          </a:p>
          <a:p>
            <a:pPr indent="-330200" lvl="2" marL="1371600" rtl="0" algn="l">
              <a:lnSpc>
                <a:spcPct val="90000"/>
              </a:lnSpc>
              <a:spcBef>
                <a:spcPts val="0"/>
              </a:spcBef>
              <a:spcAft>
                <a:spcPts val="0"/>
              </a:spcAft>
              <a:buSzPts val="1600"/>
              <a:buChar char="o"/>
            </a:pPr>
            <a:r>
              <a:rPr lang="en-GB"/>
              <a:t>Applications On Demand</a:t>
            </a:r>
            <a:endParaRPr/>
          </a:p>
          <a:p>
            <a:pPr indent="-330200" lvl="2" marL="1371600" rtl="0" algn="l">
              <a:lnSpc>
                <a:spcPct val="90000"/>
              </a:lnSpc>
              <a:spcBef>
                <a:spcPts val="0"/>
              </a:spcBef>
              <a:spcAft>
                <a:spcPts val="0"/>
              </a:spcAft>
              <a:buSzPts val="1600"/>
              <a:buChar char="o"/>
            </a:pPr>
            <a:r>
              <a:rPr lang="en-GB"/>
              <a:t>UMD and CMD Quality Assurance</a:t>
            </a:r>
            <a:endParaRPr/>
          </a:p>
        </p:txBody>
      </p:sp>
      <p:sp>
        <p:nvSpPr>
          <p:cNvPr id="97" name="Google Shape;97;g7f2ed1497d_0_0"/>
          <p:cNvSpPr txBox="1"/>
          <p:nvPr>
            <p:ph type="title"/>
          </p:nvPr>
        </p:nvSpPr>
        <p:spPr>
          <a:xfrm>
            <a:off x="2579077" y="169145"/>
            <a:ext cx="4728900" cy="341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0E67AD"/>
              </a:buClr>
              <a:buSzPts val="2500"/>
              <a:buFont typeface="Calibri"/>
              <a:buNone/>
            </a:pPr>
            <a:r>
              <a:rPr lang="en-GB"/>
              <a:t>Status of DPA</a:t>
            </a:r>
            <a:endParaRPr/>
          </a:p>
        </p:txBody>
      </p:sp>
      <p:sp>
        <p:nvSpPr>
          <p:cNvPr id="98" name="Google Shape;98;g7f2ed1497d_0_0"/>
          <p:cNvSpPr txBox="1"/>
          <p:nvPr>
            <p:ph idx="2" type="subTitle"/>
          </p:nvPr>
        </p:nvSpPr>
        <p:spPr>
          <a:xfrm>
            <a:off x="2579076" y="628358"/>
            <a:ext cx="4728900" cy="369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None/>
            </a:pPr>
            <a:r>
              <a:rPr lang="en-GB"/>
              <a:t>For EGI Core Services providers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HOM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NTENT">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2020-03-09T10:13:39Z</dcterms:created>
  <dc:creator>Baptiste Grenier</dc:creator>
</cp:coreProperties>
</file>