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6"/>
  </p:notesMasterIdLst>
  <p:sldIdLst>
    <p:sldId id="274" r:id="rId2"/>
    <p:sldId id="282" r:id="rId3"/>
    <p:sldId id="295" r:id="rId4"/>
    <p:sldId id="293" r:id="rId5"/>
    <p:sldId id="292" r:id="rId6"/>
    <p:sldId id="296" r:id="rId7"/>
    <p:sldId id="291" r:id="rId8"/>
    <p:sldId id="290" r:id="rId9"/>
    <p:sldId id="299" r:id="rId10"/>
    <p:sldId id="289" r:id="rId11"/>
    <p:sldId id="298" r:id="rId12"/>
    <p:sldId id="288" r:id="rId13"/>
    <p:sldId id="287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6402" autoAdjust="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22/04/2020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726731" y="4832852"/>
            <a:ext cx="14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48" y="4705791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97640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12168" y="5228511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8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8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653136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83B5ABD0-EC19-4A83-89AE-D84C2568D126}" type="datetime1">
              <a:rPr lang="en-GB" smtClean="0"/>
              <a:pPr/>
              <a:t>22/04/2020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6C0029B1-78CE-4830-8FF0-21D78BC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FC2DB541-784F-4F41-8ABA-124A6229560B}" type="datetime1">
              <a:rPr lang="en-GB" smtClean="0"/>
              <a:pPr/>
              <a:t>22/04/2020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F4215B5-2BB9-43AE-ADD6-906E970BAD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4AC4FE2-C03C-4820-9BB3-E70A699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3E2A3018-E986-4C61-9843-F3060E55C869}" type="datetime1">
              <a:rPr lang="en-GB" smtClean="0"/>
              <a:pPr/>
              <a:t>22/04/2020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DBFCA5FF-7701-4163-A776-15C13687C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173449-DF5F-424E-B8FC-10002A656D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735971-D1E1-4830-92F5-80A04B34C9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A4715C6F-8A85-402A-AEA5-9247CDBA4E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6871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1D0BF5-56A7-4B78-BC57-B47BBB6D7B9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580AD9C-1581-4E17-818E-50AB0BD20B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7FED3-ACAF-463B-A07D-A8B2EE4593CC}"/>
              </a:ext>
            </a:extLst>
          </p:cNvPr>
          <p:cNvGrpSpPr/>
          <p:nvPr userDrawn="1"/>
        </p:nvGrpSpPr>
        <p:grpSpPr>
          <a:xfrm>
            <a:off x="2703591" y="5183909"/>
            <a:ext cx="3736818" cy="633228"/>
            <a:chOff x="2771800" y="5183909"/>
            <a:chExt cx="3736818" cy="633228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9775736-39B8-4946-BA4E-2E26123BEAA4}"/>
                </a:ext>
              </a:extLst>
            </p:cNvPr>
            <p:cNvSpPr txBox="1"/>
            <p:nvPr userDrawn="1"/>
          </p:nvSpPr>
          <p:spPr>
            <a:xfrm>
              <a:off x="3124241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5211044"/>
              <a:ext cx="589524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399" y="5183909"/>
              <a:ext cx="644783" cy="633228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4016F19-9C1F-4B4E-A65D-FC565E20B416}"/>
                </a:ext>
              </a:extLst>
            </p:cNvPr>
            <p:cNvSpPr txBox="1"/>
            <p:nvPr userDrawn="1"/>
          </p:nvSpPr>
          <p:spPr>
            <a:xfrm>
              <a:off x="4996450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20" y="2727441"/>
            <a:ext cx="1784961" cy="2231201"/>
          </a:xfrm>
          <a:prstGeom prst="rect">
            <a:avLst/>
          </a:prstGeom>
        </p:spPr>
      </p:pic>
      <p:sp>
        <p:nvSpPr>
          <p:cNvPr id="10" name="CasellaDiTesto 1">
            <a:extLst>
              <a:ext uri="{FF2B5EF4-FFF2-40B4-BE49-F238E27FC236}">
                <a16:creationId xmlns:a16="http://schemas.microsoft.com/office/drawing/2014/main" id="{AF8EF8FD-3AF2-402D-ABE0-AF8129391113}"/>
              </a:ext>
            </a:extLst>
          </p:cNvPr>
          <p:cNvSpPr txBox="1"/>
          <p:nvPr userDrawn="1"/>
        </p:nvSpPr>
        <p:spPr>
          <a:xfrm>
            <a:off x="899592" y="1327041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869461AB-A2BB-4F55-B7B1-874B13CCF084}"/>
              </a:ext>
            </a:extLst>
          </p:cNvPr>
          <p:cNvSpPr txBox="1"/>
          <p:nvPr userDrawn="1"/>
        </p:nvSpPr>
        <p:spPr>
          <a:xfrm>
            <a:off x="899592" y="2541881"/>
            <a:ext cx="29163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3" name="Connettore 1 4">
            <a:extLst>
              <a:ext uri="{FF2B5EF4-FFF2-40B4-BE49-F238E27FC236}">
                <a16:creationId xmlns:a16="http://schemas.microsoft.com/office/drawing/2014/main" id="{C04695B9-D6AE-4504-AAFC-199B7F0ED63E}"/>
              </a:ext>
            </a:extLst>
          </p:cNvPr>
          <p:cNvCxnSpPr/>
          <p:nvPr userDrawn="1"/>
        </p:nvCxnSpPr>
        <p:spPr>
          <a:xfrm>
            <a:off x="971601" y="2350669"/>
            <a:ext cx="1584176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8FB296B-D5CB-4F5B-80FE-AB3F77069AAB}"/>
              </a:ext>
            </a:extLst>
          </p:cNvPr>
          <p:cNvGrpSpPr/>
          <p:nvPr userDrawn="1"/>
        </p:nvGrpSpPr>
        <p:grpSpPr>
          <a:xfrm>
            <a:off x="719137" y="6271590"/>
            <a:ext cx="7705726" cy="294461"/>
            <a:chOff x="899592" y="6271590"/>
            <a:chExt cx="7705726" cy="29446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04CFE7A-3AA5-409E-BF8C-C2760E5623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8326228-AC6F-4595-92E4-ED5C01F5A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eport-vulnerability@egi.e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SVG:Software_Security_Checklis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259632" y="3039069"/>
            <a:ext cx="6984776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dirty="0" smtClean="0">
                <a:solidFill>
                  <a:srgbClr val="1C3046"/>
                </a:solidFill>
                <a:latin typeface="+mn-lt"/>
              </a:rPr>
              <a:t>Collaboration Tools and SVG </a:t>
            </a:r>
            <a:endParaRPr lang="en-GB" sz="3600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59632" y="3717032"/>
            <a:ext cx="547260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 smtClean="0">
                <a:solidFill>
                  <a:srgbClr val="B5892D"/>
                </a:solidFill>
                <a:latin typeface="+mn-lt"/>
              </a:rPr>
              <a:t>Including a security perspective</a:t>
            </a:r>
            <a:endParaRPr lang="en-GB" b="0" dirty="0">
              <a:solidFill>
                <a:srgbClr val="B5892D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0DDFE-697F-4462-BD4C-18C5E4A438AF}"/>
              </a:ext>
            </a:extLst>
          </p:cNvPr>
          <p:cNvSpPr txBox="1"/>
          <p:nvPr/>
        </p:nvSpPr>
        <p:spPr>
          <a:xfrm>
            <a:off x="3347863" y="4797152"/>
            <a:ext cx="577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</a:t>
            </a:r>
            <a:r>
              <a:rPr lang="en-GB" sz="1600" dirty="0" smtClean="0">
                <a:solidFill>
                  <a:srgbClr val="1C3046"/>
                </a:solidFill>
              </a:rPr>
              <a:t>Public</a:t>
            </a:r>
            <a:endParaRPr lang="en-GB" sz="1400" i="1" dirty="0">
              <a:solidFill>
                <a:srgbClr val="1C30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72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sort of Single Sign On to EGI (EGI)</a:t>
            </a:r>
          </a:p>
          <a:p>
            <a:r>
              <a:rPr lang="en-US" dirty="0"/>
              <a:t>SSO groups (EGI) including ones we (3-4 of us) can </a:t>
            </a:r>
            <a:r>
              <a:rPr lang="en-US" dirty="0" smtClean="0"/>
              <a:t>manage</a:t>
            </a:r>
          </a:p>
          <a:p>
            <a:r>
              <a:rPr lang="en-US" dirty="0" smtClean="0"/>
              <a:t>Mailing </a:t>
            </a:r>
            <a:r>
              <a:rPr lang="en-US" dirty="0"/>
              <a:t>lists (EGI) </a:t>
            </a:r>
          </a:p>
          <a:p>
            <a:r>
              <a:rPr lang="en-US" dirty="0"/>
              <a:t>Public Web pages we can edit (at present SVG public wiki</a:t>
            </a:r>
            <a:r>
              <a:rPr lang="en-US" dirty="0" smtClean="0"/>
              <a:t>)</a:t>
            </a:r>
          </a:p>
          <a:p>
            <a:r>
              <a:rPr lang="en-US" dirty="0"/>
              <a:t>Private web </a:t>
            </a:r>
            <a:r>
              <a:rPr lang="en-US" dirty="0" smtClean="0"/>
              <a:t>area </a:t>
            </a:r>
            <a:r>
              <a:rPr lang="en-US" dirty="0"/>
              <a:t>(EGI Confluence area for SVG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Document server </a:t>
            </a:r>
            <a:r>
              <a:rPr lang="en-US" dirty="0" smtClean="0"/>
              <a:t>(EGI </a:t>
            </a:r>
            <a:r>
              <a:rPr lang="en-US" dirty="0" err="1" smtClean="0"/>
              <a:t>DocDB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Meeting planner (EGI </a:t>
            </a:r>
            <a:r>
              <a:rPr lang="en-US" dirty="0" err="1" smtClean="0"/>
              <a:t>indico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Ticketing system (details already talked about)</a:t>
            </a:r>
          </a:p>
          <a:p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22/04/2020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6053402" cy="50572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SSO group membership and access based on this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99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Ability to create groups on the fly, for </a:t>
            </a:r>
            <a:r>
              <a:rPr lang="en-US" dirty="0" err="1"/>
              <a:t>iRAT</a:t>
            </a:r>
            <a:r>
              <a:rPr lang="en-US" dirty="0"/>
              <a:t> (not at present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Or on the fly mailing lists, </a:t>
            </a:r>
            <a:r>
              <a:rPr lang="en-US" dirty="0" smtClean="0"/>
              <a:t>web area for storing info.</a:t>
            </a:r>
          </a:p>
          <a:p>
            <a:r>
              <a:rPr lang="en-US" dirty="0" smtClean="0"/>
              <a:t>Collaborative drafting area  </a:t>
            </a:r>
          </a:p>
          <a:p>
            <a:pPr lvl="1"/>
            <a:r>
              <a:rPr lang="en-US" dirty="0" smtClean="0"/>
              <a:t>many use </a:t>
            </a:r>
            <a:r>
              <a:rPr lang="en-US" dirty="0" err="1" smtClean="0"/>
              <a:t>googledocs</a:t>
            </a:r>
            <a:r>
              <a:rPr lang="en-US" dirty="0"/>
              <a:t> </a:t>
            </a:r>
            <a:r>
              <a:rPr lang="en-US" dirty="0" smtClean="0"/>
              <a:t>but we are not really happy with this</a:t>
            </a:r>
          </a:p>
          <a:p>
            <a:pPr lvl="1"/>
            <a:r>
              <a:rPr lang="en-US" dirty="0" smtClean="0"/>
              <a:t>Would prefer an EGI/EOSC service  </a:t>
            </a:r>
          </a:p>
          <a:p>
            <a:r>
              <a:rPr lang="en-US" dirty="0" smtClean="0"/>
              <a:t>If targeted advisories – web areas with access control</a:t>
            </a:r>
          </a:p>
          <a:p>
            <a:endParaRPr lang="en-US" dirty="0"/>
          </a:p>
          <a:p>
            <a:r>
              <a:rPr lang="en-US" dirty="0" smtClean="0"/>
              <a:t>Also potentially useful – messaging –some use </a:t>
            </a:r>
            <a:r>
              <a:rPr lang="en-US" dirty="0" err="1" smtClean="0"/>
              <a:t>keybase</a:t>
            </a:r>
            <a:endParaRPr lang="en-US" dirty="0"/>
          </a:p>
          <a:p>
            <a:endParaRPr lang="en-GB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22/04/2020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Also identified need for:--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277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People are using a very wide range of tools to solve problems</a:t>
            </a:r>
          </a:p>
          <a:p>
            <a:pPr lvl="1"/>
            <a:r>
              <a:rPr lang="en-GB" dirty="0" smtClean="0"/>
              <a:t>E.g. </a:t>
            </a:r>
            <a:r>
              <a:rPr lang="en-GB" dirty="0" err="1" smtClean="0"/>
              <a:t>Googledocs</a:t>
            </a:r>
            <a:r>
              <a:rPr lang="en-GB" dirty="0"/>
              <a:t> </a:t>
            </a:r>
            <a:r>
              <a:rPr lang="en-GB" dirty="0" smtClean="0"/>
              <a:t>, </a:t>
            </a:r>
            <a:r>
              <a:rPr lang="en-GB" dirty="0" err="1" smtClean="0"/>
              <a:t>Keybase</a:t>
            </a:r>
            <a:r>
              <a:rPr lang="en-GB" dirty="0" smtClean="0"/>
              <a:t>, Mumble, </a:t>
            </a:r>
            <a:r>
              <a:rPr lang="en-GB" dirty="0" err="1" smtClean="0"/>
              <a:t>Cern</a:t>
            </a:r>
            <a:r>
              <a:rPr lang="en-GB" dirty="0" smtClean="0"/>
              <a:t> </a:t>
            </a:r>
            <a:r>
              <a:rPr lang="en-GB" dirty="0" err="1" smtClean="0"/>
              <a:t>Codimd</a:t>
            </a:r>
            <a:r>
              <a:rPr lang="en-GB" dirty="0" smtClean="0"/>
              <a:t>….</a:t>
            </a:r>
          </a:p>
          <a:p>
            <a:pPr lvl="1"/>
            <a:r>
              <a:rPr lang="en-GB" dirty="0" smtClean="0"/>
              <a:t>Various security groups select tools for specific purposes</a:t>
            </a:r>
          </a:p>
          <a:p>
            <a:r>
              <a:rPr lang="en-GB" dirty="0" smtClean="0"/>
              <a:t>Concerned about a massive proliferation of tools, some may not be secure/reliable.</a:t>
            </a:r>
          </a:p>
          <a:p>
            <a:pPr lvl="1"/>
            <a:r>
              <a:rPr lang="en-GB" dirty="0" smtClean="0"/>
              <a:t>Provided ‘Free’ by commercial providers, e.g. Google</a:t>
            </a:r>
          </a:p>
          <a:p>
            <a:pPr lvl="1"/>
            <a:r>
              <a:rPr lang="en-GB" dirty="0" smtClean="0"/>
              <a:t>We are giving them access to our data</a:t>
            </a:r>
          </a:p>
          <a:p>
            <a:r>
              <a:rPr lang="en-GB" dirty="0" smtClean="0"/>
              <a:t>Should EGI/EOSC provide a set of tools?</a:t>
            </a:r>
          </a:p>
          <a:p>
            <a:pPr lvl="1"/>
            <a:r>
              <a:rPr lang="en-GB" dirty="0" smtClean="0"/>
              <a:t>Or at least a cloud service with a business contract for privacy of data?</a:t>
            </a:r>
          </a:p>
          <a:p>
            <a:r>
              <a:rPr lang="en-GB" dirty="0" smtClean="0"/>
              <a:t>How many tools? All tools?</a:t>
            </a:r>
          </a:p>
          <a:p>
            <a:r>
              <a:rPr lang="en-GB" dirty="0" smtClean="0"/>
              <a:t>Should EGI/EOSC endorse external tools?</a:t>
            </a:r>
            <a:endParaRPr lang="en-GB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22/04/2020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General points on tools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802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Doesn’t really make sense to say ‘We EGI/EOSC use </a:t>
            </a:r>
            <a:r>
              <a:rPr lang="en-US" dirty="0" smtClean="0"/>
              <a:t>a specific tool, </a:t>
            </a:r>
            <a:r>
              <a:rPr lang="en-US" dirty="0"/>
              <a:t>but we are not sure about the security, so our own security teams don’t use it</a:t>
            </a:r>
            <a:r>
              <a:rPr lang="en-US" dirty="0" smtClean="0"/>
              <a:t>!!!’</a:t>
            </a:r>
            <a:endParaRPr lang="en-US" dirty="0"/>
          </a:p>
          <a:p>
            <a:pPr lvl="1"/>
            <a:r>
              <a:rPr lang="en-US" dirty="0" smtClean="0"/>
              <a:t>Tools MUST </a:t>
            </a:r>
            <a:r>
              <a:rPr lang="en-US" dirty="0"/>
              <a:t>be managed </a:t>
            </a:r>
            <a:r>
              <a:rPr lang="en-US" dirty="0" smtClean="0"/>
              <a:t>securely</a:t>
            </a:r>
          </a:p>
          <a:p>
            <a:pPr lvl="1"/>
            <a:r>
              <a:rPr lang="en-US" dirty="0" smtClean="0"/>
              <a:t>Based on secure software under maintenance</a:t>
            </a:r>
          </a:p>
          <a:p>
            <a:pPr lvl="1"/>
            <a:r>
              <a:rPr lang="en-US" dirty="0" smtClean="0"/>
              <a:t>Security patches apply</a:t>
            </a:r>
          </a:p>
          <a:p>
            <a:r>
              <a:rPr lang="en-US" dirty="0" smtClean="0"/>
              <a:t>Our own activities other than the ‘services’ themselves must be of a high standard concerning security</a:t>
            </a:r>
          </a:p>
          <a:p>
            <a:pPr lvl="1"/>
            <a:r>
              <a:rPr lang="en-US" dirty="0"/>
              <a:t>Criteria at least as good as </a:t>
            </a:r>
            <a:r>
              <a:rPr lang="en-US"/>
              <a:t>for </a:t>
            </a:r>
            <a:r>
              <a:rPr lang="en-US" smtClean="0"/>
              <a:t>other </a:t>
            </a:r>
            <a:r>
              <a:rPr lang="en-US" dirty="0" smtClean="0"/>
              <a:t>EGI services</a:t>
            </a:r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22/04/2020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Tools provided by EGI/EOSC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811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18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Informal requirements on ticketing system for vulnerability issues</a:t>
            </a:r>
          </a:p>
          <a:p>
            <a:r>
              <a:rPr lang="en-GB" dirty="0" smtClean="0"/>
              <a:t>Other tools needed by the EGI Software vulnerability group</a:t>
            </a:r>
          </a:p>
          <a:p>
            <a:r>
              <a:rPr lang="en-GB" dirty="0" smtClean="0"/>
              <a:t>General points to consider on tool usage and provision in EGI/EOSC </a:t>
            </a:r>
          </a:p>
          <a:p>
            <a:endParaRPr lang="en-GB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22/04/2020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18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This is focussed on Software Vulnerability handling</a:t>
            </a:r>
          </a:p>
          <a:p>
            <a:pPr lvl="1"/>
            <a:r>
              <a:rPr lang="en-GB" dirty="0" smtClean="0"/>
              <a:t>Essential requirements only</a:t>
            </a:r>
          </a:p>
          <a:p>
            <a:r>
              <a:rPr lang="en-GB" dirty="0" smtClean="0"/>
              <a:t>Group of people from SVG must be able to manage the tracker instance – call these tracker manager(s)</a:t>
            </a:r>
          </a:p>
          <a:p>
            <a:r>
              <a:rPr lang="en-GB" dirty="0" smtClean="0"/>
              <a:t>Anyone must be able to submit a ticket</a:t>
            </a:r>
          </a:p>
          <a:p>
            <a:r>
              <a:rPr lang="en-GB" dirty="0" smtClean="0"/>
              <a:t>E-mail ticket submission is essential</a:t>
            </a:r>
          </a:p>
          <a:p>
            <a:pPr lvl="1"/>
            <a:r>
              <a:rPr lang="en-GB" dirty="0" smtClean="0"/>
              <a:t>Keep </a:t>
            </a:r>
            <a:r>
              <a:rPr lang="en-GB" dirty="0" smtClean="0">
                <a:hlinkClick r:id="rId2"/>
              </a:rPr>
              <a:t>report-vulnerability@egi.eu</a:t>
            </a:r>
            <a:endParaRPr lang="en-GB" dirty="0" smtClean="0"/>
          </a:p>
          <a:p>
            <a:pPr lvl="1"/>
            <a:r>
              <a:rPr lang="en-GB" dirty="0" smtClean="0"/>
              <a:t>Other Additional methods, forms good.</a:t>
            </a:r>
          </a:p>
          <a:p>
            <a:r>
              <a:rPr lang="en-GB" dirty="0" smtClean="0"/>
              <a:t>E-mail address of person submitting ticket must be available in the ticket</a:t>
            </a:r>
          </a:p>
          <a:p>
            <a:pPr lvl="1"/>
            <a:r>
              <a:rPr lang="en-GB" dirty="0" smtClean="0"/>
              <a:t>Other Additional contact info is also fine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22/04/2020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Ticketing system Requirements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41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Unless a person is specifically authorized to view/edit a ticket, the ticket must not be visible to them</a:t>
            </a:r>
          </a:p>
          <a:p>
            <a:r>
              <a:rPr lang="en-GB" dirty="0" smtClean="0"/>
              <a:t>Access to tickets (both read and write) must be possible via membership of an EGI SSO group</a:t>
            </a:r>
          </a:p>
          <a:p>
            <a:pPr lvl="1"/>
            <a:r>
              <a:rPr lang="en-GB" dirty="0" smtClean="0"/>
              <a:t>SVG members must be able to view and edit all tickets</a:t>
            </a:r>
          </a:p>
          <a:p>
            <a:pPr lvl="1"/>
            <a:r>
              <a:rPr lang="en-GB" dirty="0" smtClean="0"/>
              <a:t>SVG members must be able to add another EGI SSO group who can view and edit a specific ticket</a:t>
            </a:r>
          </a:p>
          <a:p>
            <a:r>
              <a:rPr lang="en-GB" dirty="0" smtClean="0"/>
              <a:t>Access to tickets (both read and write) must be possible via the SVG-RAT group members adding an individual to the ticket</a:t>
            </a:r>
            <a:endParaRPr lang="en-GB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22/04/2020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Ticketing system requirements -2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548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SVG Tracker managers must be able to create custom fields (although we will use standard fields as much as possible)</a:t>
            </a:r>
          </a:p>
          <a:p>
            <a:pPr lvl="1"/>
            <a:r>
              <a:rPr lang="en-GB" dirty="0" smtClean="0"/>
              <a:t>Both pull down menus and text boxes</a:t>
            </a:r>
          </a:p>
          <a:p>
            <a:pPr lvl="1"/>
            <a:r>
              <a:rPr lang="en-GB" dirty="0" smtClean="0"/>
              <a:t>Would be O.K. if only SVG chair can create new custom fields</a:t>
            </a:r>
          </a:p>
          <a:p>
            <a:r>
              <a:rPr lang="en-GB" dirty="0" smtClean="0"/>
              <a:t>It must be possible for anyone with read/write access to fill in the fields</a:t>
            </a:r>
          </a:p>
          <a:p>
            <a:r>
              <a:rPr lang="en-GB" dirty="0" smtClean="0"/>
              <a:t>There must be a general text area where anyone with read/write access can write information and comments </a:t>
            </a:r>
          </a:p>
          <a:p>
            <a:r>
              <a:rPr lang="en-GB" dirty="0" smtClean="0"/>
              <a:t>It must be possible for anyone with read/write access to upload information to the ticket</a:t>
            </a:r>
          </a:p>
          <a:p>
            <a:pPr lvl="1"/>
            <a:r>
              <a:rPr lang="en-GB" dirty="0" smtClean="0"/>
              <a:t>E.g. script demonstrating vulnerability, any other file, screen dump..</a:t>
            </a:r>
          </a:p>
          <a:p>
            <a:endParaRPr lang="en-GB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22/04/2020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Ticketing system requirements-3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213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ticketing system must have a high standard of security and reliability</a:t>
            </a:r>
          </a:p>
          <a:p>
            <a:pPr lvl="1"/>
            <a:r>
              <a:rPr lang="en-GB" dirty="0" smtClean="0"/>
              <a:t>As it includes info on vulnerabilities which others have trusted us with</a:t>
            </a:r>
          </a:p>
          <a:p>
            <a:r>
              <a:rPr lang="en-GB" dirty="0" smtClean="0"/>
              <a:t>SVG produced a checklist of considerations when selecting, writing, </a:t>
            </a:r>
            <a:r>
              <a:rPr lang="en-GB" dirty="0"/>
              <a:t>deploying software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wiki.egi.eu/wiki/SVG:Software_Security_Checklist</a:t>
            </a:r>
            <a:endParaRPr lang="en-GB" sz="2000" dirty="0" smtClean="0"/>
          </a:p>
          <a:p>
            <a:r>
              <a:rPr lang="en-GB" dirty="0" smtClean="0"/>
              <a:t>Need to take care that the ticketing system used is at least as good a standard as what we expect of EGI services in general</a:t>
            </a:r>
          </a:p>
          <a:p>
            <a:r>
              <a:rPr lang="en-GB" dirty="0" smtClean="0"/>
              <a:t>Information must be preserved indefinitely</a:t>
            </a:r>
          </a:p>
          <a:p>
            <a:pPr lvl="1"/>
            <a:r>
              <a:rPr lang="en-GB" dirty="0" smtClean="0"/>
              <a:t>Don’t want to lose information on past work</a:t>
            </a:r>
            <a:endParaRPr lang="en-GB" dirty="0"/>
          </a:p>
          <a:p>
            <a:endParaRPr lang="en-GB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22/04/2020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Ticketing system requirements-4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23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Needs to be secure</a:t>
            </a:r>
          </a:p>
          <a:p>
            <a:r>
              <a:rPr lang="en-GB" dirty="0" smtClean="0"/>
              <a:t>SVG members need to be able to manage some properties of the instance</a:t>
            </a:r>
          </a:p>
          <a:p>
            <a:pPr lvl="1"/>
            <a:r>
              <a:rPr lang="en-GB" dirty="0" smtClean="0"/>
              <a:t>Fields </a:t>
            </a:r>
            <a:endParaRPr lang="en-GB" dirty="0"/>
          </a:p>
          <a:p>
            <a:pPr lvl="1"/>
            <a:r>
              <a:rPr lang="en-GB" dirty="0" smtClean="0"/>
              <a:t>Who can access each ticket – both groups and individuals</a:t>
            </a:r>
          </a:p>
          <a:p>
            <a:r>
              <a:rPr lang="en-GB" dirty="0" smtClean="0"/>
              <a:t>Anyone should be able to report a software vulnerability by e-mail</a:t>
            </a:r>
          </a:p>
          <a:p>
            <a:r>
              <a:rPr lang="en-GB" dirty="0" smtClean="0"/>
              <a:t>We need to be able to rely on its security</a:t>
            </a:r>
          </a:p>
          <a:p>
            <a:r>
              <a:rPr lang="en-GB" dirty="0" smtClean="0"/>
              <a:t>We need to be able to rely on information not being lost</a:t>
            </a:r>
          </a:p>
          <a:p>
            <a:r>
              <a:rPr lang="en-GB" dirty="0" smtClean="0"/>
              <a:t>We also have a brief word document on this</a:t>
            </a:r>
            <a:endParaRPr lang="en-GB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22/04/2020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Ticketing system requirements 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406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Note that this </a:t>
            </a:r>
            <a:r>
              <a:rPr lang="en-GB" dirty="0" smtClean="0"/>
              <a:t>does NOT include detailed requirements</a:t>
            </a:r>
            <a:endParaRPr lang="en-GB" dirty="0" smtClean="0"/>
          </a:p>
          <a:p>
            <a:r>
              <a:rPr lang="en-GB" dirty="0" smtClean="0"/>
              <a:t>Assume </a:t>
            </a:r>
            <a:r>
              <a:rPr lang="en-GB" dirty="0" smtClean="0"/>
              <a:t>we have computers, screens, keyboards, internet access, a table to put our computers on etc.</a:t>
            </a:r>
          </a:p>
          <a:p>
            <a:pPr lvl="1"/>
            <a:r>
              <a:rPr lang="en-GB" dirty="0" smtClean="0"/>
              <a:t>I’m assuming a little common sense</a:t>
            </a:r>
          </a:p>
          <a:p>
            <a:r>
              <a:rPr lang="en-GB" dirty="0" smtClean="0"/>
              <a:t>Video/audio conferencing ( SVG uses CERN </a:t>
            </a:r>
            <a:r>
              <a:rPr lang="en-GB" dirty="0" err="1" smtClean="0"/>
              <a:t>Vidyo</a:t>
            </a:r>
            <a:r>
              <a:rPr lang="en-GB" dirty="0" smtClean="0"/>
              <a:t>, CSIRT uses mumble (CERN instance), and we all sometimes attend other things, GoToMeeting, Zoom) </a:t>
            </a:r>
            <a:endParaRPr lang="en-GB" dirty="0"/>
          </a:p>
          <a:p>
            <a:pPr lvl="1"/>
            <a:r>
              <a:rPr lang="en-GB" dirty="0" smtClean="0"/>
              <a:t>Security for Video conferencing is something which needs to be considered</a:t>
            </a:r>
          </a:p>
          <a:p>
            <a:pPr lvl="1"/>
            <a:r>
              <a:rPr lang="en-GB" dirty="0" smtClean="0"/>
              <a:t>E.g. UKRI and the UK government are happy with Zoom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22/04/2020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Tools used/needed by SVG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29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E-mail lists to send advisories to sites and NGIs (at present site-security-contacts, cloud-sites-security-contacts, </a:t>
            </a:r>
            <a:r>
              <a:rPr lang="en-US" dirty="0" err="1"/>
              <a:t>ngi</a:t>
            </a:r>
            <a:r>
              <a:rPr lang="en-US" dirty="0"/>
              <a:t>-security-contacts based on GOCDB)</a:t>
            </a:r>
          </a:p>
          <a:p>
            <a:r>
              <a:rPr lang="en-US" dirty="0"/>
              <a:t>Other means of contacting appropriate persons to send advisories to</a:t>
            </a:r>
          </a:p>
          <a:p>
            <a:pPr lvl="1"/>
            <a:r>
              <a:rPr lang="en-US" dirty="0"/>
              <a:t>E.g. VO security contacts – (At present Broadcast tool but only suitable for WHITE information.)</a:t>
            </a:r>
          </a:p>
          <a:p>
            <a:r>
              <a:rPr lang="en-US" dirty="0"/>
              <a:t>This could be expanded upon if beyond EGI, and </a:t>
            </a:r>
            <a:r>
              <a:rPr lang="en-US" dirty="0" smtClean="0"/>
              <a:t>more targeted </a:t>
            </a:r>
            <a:r>
              <a:rPr lang="en-US" dirty="0"/>
              <a:t>advisories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22/04/2020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E-mail lists or other very easy contacts for advisory targets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636562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350" b="1" dirty="0">
            <a:solidFill>
              <a:srgbClr val="1C3046"/>
            </a:solidFill>
            <a:ea typeface="Source Sans Pro" charset="0"/>
            <a:cs typeface="Source Sans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OSC_HUB_Standard_ppt_template_v0.9" id="{4009D353-0370-4D60-A762-4B384E06522B}" vid="{91D004C2-FC98-4A5C-AEFD-A0BEC29074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1692</TotalTime>
  <Words>987</Words>
  <Application>Microsoft Office PowerPoint</Application>
  <PresentationFormat>On-screen Show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Source Sans Pro</vt:lpstr>
      <vt:lpstr>Wingdings</vt:lpstr>
      <vt:lpstr>slide_base</vt:lpstr>
      <vt:lpstr>PowerPoint Presentation</vt:lpstr>
      <vt:lpstr>Contents</vt:lpstr>
      <vt:lpstr>Ticketing system Requirements</vt:lpstr>
      <vt:lpstr>Ticketing system requirements -2</vt:lpstr>
      <vt:lpstr>Ticketing system requirements-3</vt:lpstr>
      <vt:lpstr>Ticketing system requirements-4</vt:lpstr>
      <vt:lpstr>Ticketing system requirements summary</vt:lpstr>
      <vt:lpstr>Tools used/needed by SVG</vt:lpstr>
      <vt:lpstr>E-mail lists or other very easy contacts for advisory targets</vt:lpstr>
      <vt:lpstr>SSO group membership and access based on this</vt:lpstr>
      <vt:lpstr>Also identified need for:--</vt:lpstr>
      <vt:lpstr>General points on tools</vt:lpstr>
      <vt:lpstr>Tools provided by EGI/EOSC</vt:lpstr>
      <vt:lpstr>PowerPoint Presentation</vt:lpstr>
    </vt:vector>
  </TitlesOfParts>
  <Company>PPD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Cornwall, Linda (STFC,RAL,PPD)</dc:creator>
  <cp:lastModifiedBy>Cornwall, Linda (STFC,RAL,PPD)</cp:lastModifiedBy>
  <cp:revision>33</cp:revision>
  <dcterms:created xsi:type="dcterms:W3CDTF">2020-04-16T13:16:37Z</dcterms:created>
  <dcterms:modified xsi:type="dcterms:W3CDTF">2020-04-22T15:18:38Z</dcterms:modified>
</cp:coreProperties>
</file>