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74" r:id="rId2"/>
    <p:sldId id="275" r:id="rId3"/>
    <p:sldId id="288" r:id="rId4"/>
    <p:sldId id="289" r:id="rId5"/>
    <p:sldId id="290" r:id="rId6"/>
    <p:sldId id="285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5D8"/>
    <a:srgbClr val="1C3046"/>
    <a:srgbClr val="B5892D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405" autoAdjust="0"/>
  </p:normalViewPr>
  <p:slideViewPr>
    <p:cSldViewPr>
      <p:cViewPr varScale="1">
        <p:scale>
          <a:sx n="67" d="100"/>
          <a:sy n="67" d="100"/>
        </p:scale>
        <p:origin x="645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858CEE-81EB-44FD-96A5-EC8E9A3EEC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6C995-3150-46D5-8652-A3F1B7DFBF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F400-AF8F-46F3-A516-4D72EE0ED80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C63A5-05B4-48B1-8024-437B84EDEF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14F89-CD0B-4549-AE0A-5F2F1D3DA9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B65D-61F5-4600-A226-9142CB319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6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08/04/2020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00" y="4877732"/>
            <a:ext cx="63604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57" y="5260744"/>
            <a:ext cx="667687" cy="633228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>
            <a:off x="1007436" y="6381328"/>
            <a:ext cx="110412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noProof="0" dirty="0"/>
              <a:t>EOSC-hub receives funding from the European Union’s Horizon 2020 research and innovation programme under grant agreement No. 777536.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DC374C-3088-4AC9-9030-20959266C273}"/>
              </a:ext>
            </a:extLst>
          </p:cNvPr>
          <p:cNvSpPr txBox="1"/>
          <p:nvPr userDrawn="1"/>
        </p:nvSpPr>
        <p:spPr>
          <a:xfrm>
            <a:off x="1976601" y="4989075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4785B6D-81EF-4C62-AB07-6BE079FA42A0}"/>
              </a:ext>
            </a:extLst>
          </p:cNvPr>
          <p:cNvSpPr txBox="1"/>
          <p:nvPr userDrawn="1"/>
        </p:nvSpPr>
        <p:spPr>
          <a:xfrm>
            <a:off x="1937698" y="5375344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cxnSp>
        <p:nvCxnSpPr>
          <p:cNvPr id="17" name="Connettore 1 13">
            <a:extLst>
              <a:ext uri="{FF2B5EF4-FFF2-40B4-BE49-F238E27FC236}">
                <a16:creationId xmlns:a16="http://schemas.microsoft.com/office/drawing/2014/main" id="{F69445E9-7340-45CD-BA5C-39E3176D3686}"/>
              </a:ext>
            </a:extLst>
          </p:cNvPr>
          <p:cNvCxnSpPr>
            <a:cxnSpLocks/>
          </p:cNvCxnSpPr>
          <p:nvPr userDrawn="1"/>
        </p:nvCxnSpPr>
        <p:spPr>
          <a:xfrm>
            <a:off x="1559496" y="4725144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A50D8F3A-6062-4F89-B9DC-F39963F90F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01" y="1520793"/>
            <a:ext cx="4916162" cy="122412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C948B22F-CB4B-4782-A3F9-C6957124353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371133"/>
            <a:ext cx="422176" cy="2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360" y="1268763"/>
            <a:ext cx="1152128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sp>
        <p:nvSpPr>
          <p:cNvPr id="36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48E551BA-809B-467E-B7BF-CDFEA85965DB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dirty="0"/>
              <a:t>20/04/2018</a:t>
            </a:r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DC876967-883E-418D-B4C9-65119C6FA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42" name="Titolo 1">
            <a:extLst>
              <a:ext uri="{FF2B5EF4-FFF2-40B4-BE49-F238E27FC236}">
                <a16:creationId xmlns:a16="http://schemas.microsoft.com/office/drawing/2014/main" id="{AE87A924-9A41-49C3-B3AA-B18C27B82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DE633CC4-435D-416E-AA98-4662B8A85FE2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5360" y="1293223"/>
            <a:ext cx="5664629" cy="479499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192012" y="1293223"/>
            <a:ext cx="5664629" cy="47949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E28DAB20-03EB-4D39-A0F2-B73A96222495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194572B0-78DD-4243-9D5D-D9DAD50C2F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:a16="http://schemas.microsoft.com/office/drawing/2014/main" id="{8C81318F-A6E2-4E4E-AD26-649A915042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783B677-330E-4253-B1BB-68B6A29BF2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F6C7B7-1597-4762-9541-39E64CD64D0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03D9A9-DAB0-4043-9528-4822DD2D82E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416F95-D136-4291-9DBD-6D01BD783D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B4701CE1-45E5-49C0-9675-78EC85F6A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86670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536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EF2F36-B244-4AAF-8FF9-09D26625E39C}"/>
              </a:ext>
            </a:extLst>
          </p:cNvPr>
          <p:cNvGrpSpPr/>
          <p:nvPr userDrawn="1"/>
        </p:nvGrpSpPr>
        <p:grpSpPr>
          <a:xfrm>
            <a:off x="4192277" y="4365104"/>
            <a:ext cx="3956040" cy="633228"/>
            <a:chOff x="4269008" y="5638956"/>
            <a:chExt cx="3956040" cy="633228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9008" y="5666091"/>
              <a:ext cx="630033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3505" y="5638956"/>
              <a:ext cx="658903" cy="633228"/>
            </a:xfrm>
            <a:prstGeom prst="rect">
              <a:avLst/>
            </a:prstGeom>
          </p:spPr>
        </p:pic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0C463FB9-8E58-4D7E-9AEC-9058EB62CFA0}"/>
                </a:ext>
              </a:extLst>
            </p:cNvPr>
            <p:cNvSpPr txBox="1"/>
            <p:nvPr userDrawn="1"/>
          </p:nvSpPr>
          <p:spPr>
            <a:xfrm>
              <a:off x="4759216" y="5755515"/>
              <a:ext cx="155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7C1AC704-9BA4-4C9D-8727-21E0A6C216B1}"/>
                </a:ext>
              </a:extLst>
            </p:cNvPr>
            <p:cNvSpPr txBox="1"/>
            <p:nvPr userDrawn="1"/>
          </p:nvSpPr>
          <p:spPr>
            <a:xfrm>
              <a:off x="6600056" y="5755515"/>
              <a:ext cx="16249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7AAF6B84-BF74-4F8E-B824-03711F26909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17" y="1643590"/>
            <a:ext cx="1784961" cy="2231201"/>
          </a:xfrm>
          <a:prstGeom prst="rect">
            <a:avLst/>
          </a:prstGeom>
        </p:spPr>
      </p:pic>
      <p:sp>
        <p:nvSpPr>
          <p:cNvPr id="14" name="CasellaDiTesto 1">
            <a:extLst>
              <a:ext uri="{FF2B5EF4-FFF2-40B4-BE49-F238E27FC236}">
                <a16:creationId xmlns:a16="http://schemas.microsoft.com/office/drawing/2014/main" id="{B9E0F5DF-28BF-4603-9413-29E52713A802}"/>
              </a:ext>
            </a:extLst>
          </p:cNvPr>
          <p:cNvSpPr txBox="1"/>
          <p:nvPr userDrawn="1"/>
        </p:nvSpPr>
        <p:spPr>
          <a:xfrm>
            <a:off x="1116252" y="1902602"/>
            <a:ext cx="4128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5" name="CasellaDiTesto 2">
            <a:extLst>
              <a:ext uri="{FF2B5EF4-FFF2-40B4-BE49-F238E27FC236}">
                <a16:creationId xmlns:a16="http://schemas.microsoft.com/office/drawing/2014/main" id="{4D4D3755-ED45-4BF4-89D4-2BA41674BD19}"/>
              </a:ext>
            </a:extLst>
          </p:cNvPr>
          <p:cNvSpPr txBox="1"/>
          <p:nvPr userDrawn="1"/>
        </p:nvSpPr>
        <p:spPr>
          <a:xfrm>
            <a:off x="1103445" y="3145477"/>
            <a:ext cx="3888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7" name="Connettore 1 4">
            <a:extLst>
              <a:ext uri="{FF2B5EF4-FFF2-40B4-BE49-F238E27FC236}">
                <a16:creationId xmlns:a16="http://schemas.microsoft.com/office/drawing/2014/main" id="{8187ABF1-33F6-44C1-B88C-2672C628984B}"/>
              </a:ext>
            </a:extLst>
          </p:cNvPr>
          <p:cNvCxnSpPr/>
          <p:nvPr userDrawn="1"/>
        </p:nvCxnSpPr>
        <p:spPr>
          <a:xfrm>
            <a:off x="1199457" y="3084480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7573BB-FFBE-4128-A867-CF98847BD44E}"/>
              </a:ext>
            </a:extLst>
          </p:cNvPr>
          <p:cNvGrpSpPr/>
          <p:nvPr userDrawn="1"/>
        </p:nvGrpSpPr>
        <p:grpSpPr>
          <a:xfrm>
            <a:off x="935074" y="5956688"/>
            <a:ext cx="10470446" cy="400110"/>
            <a:chOff x="899592" y="6271590"/>
            <a:chExt cx="7705726" cy="29446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88A985-D8B4-4CF8-8BFF-2DFCB01A16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396475E-36DF-4F28-A93D-81A651F090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osc-hub.eu/eosc-hub-week-2020/agenda" TargetMode="External"/><Relationship Id="rId2" Type="http://schemas.openxmlformats.org/officeDocument/2006/relationships/hyperlink" Target="https://www.eosc-hub.eu/events/eosc-hub-week-2020-goes-virtu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osc-hub.eu/eosc-hub-week-2020/posters-demos-applic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343472" y="3011566"/>
            <a:ext cx="979308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dirty="0">
                <a:solidFill>
                  <a:srgbClr val="1C3046"/>
                </a:solidFill>
                <a:latin typeface="+mn-lt"/>
              </a:rPr>
              <a:t>EOSC Early Adopter Programme Call 1</a:t>
            </a:r>
            <a:endParaRPr lang="en-GB" sz="3600" b="1" dirty="0">
              <a:solidFill>
                <a:srgbClr val="1C3046"/>
              </a:solidFill>
              <a:latin typeface="+mn-lt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343472" y="3717032"/>
            <a:ext cx="979308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2000" b="0" dirty="0">
                <a:solidFill>
                  <a:srgbClr val="B5892D"/>
                </a:solidFill>
                <a:latin typeface="+mn-lt"/>
              </a:rPr>
              <a:t>Diego Scardaci – T10.3 leader and AMB co-chair (EGI Foundation)</a:t>
            </a:r>
          </a:p>
          <a:p>
            <a:pPr algn="l"/>
            <a:endParaRPr lang="en-GB" sz="2000" b="0" dirty="0">
              <a:solidFill>
                <a:srgbClr val="B5892D"/>
              </a:solidFill>
              <a:latin typeface="+mn-lt"/>
            </a:endParaRPr>
          </a:p>
          <a:p>
            <a:pPr algn="l"/>
            <a:r>
              <a:rPr lang="en-GB" sz="2000" b="0" dirty="0">
                <a:solidFill>
                  <a:srgbClr val="B5892D"/>
                </a:solidFill>
                <a:latin typeface="+mn-lt"/>
              </a:rPr>
              <a:t>8 April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7AD28B-C595-4505-A53C-4A8CA5E69B72}"/>
              </a:ext>
            </a:extLst>
          </p:cNvPr>
          <p:cNvSpPr txBox="1"/>
          <p:nvPr/>
        </p:nvSpPr>
        <p:spPr>
          <a:xfrm>
            <a:off x="4055096" y="494116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Public/Confidential </a:t>
            </a:r>
            <a:r>
              <a:rPr lang="en-GB" sz="1600" i="1" dirty="0">
                <a:solidFill>
                  <a:srgbClr val="1C3046"/>
                </a:solidFill>
              </a:rPr>
              <a:t>If confidential, please define:</a:t>
            </a:r>
          </a:p>
          <a:p>
            <a:pPr lvl="0"/>
            <a:r>
              <a:rPr lang="en-GB" sz="1600" dirty="0">
                <a:solidFill>
                  <a:srgbClr val="1C3046"/>
                </a:solidFill>
              </a:rPr>
              <a:t>Disclosing Party: (those disclosing confidential information)</a:t>
            </a:r>
          </a:p>
          <a:p>
            <a:r>
              <a:rPr lang="en-GB" sz="1600" dirty="0">
                <a:solidFill>
                  <a:srgbClr val="1C3046"/>
                </a:solidFill>
              </a:rPr>
              <a:t>Recipient Party: (to whom this information is disclosed, default: project consortium)</a:t>
            </a:r>
          </a:p>
        </p:txBody>
      </p:sp>
    </p:spTree>
    <p:extLst>
      <p:ext uri="{BB962C8B-B14F-4D97-AF65-F5344CB8AC3E}">
        <p14:creationId xmlns:p14="http://schemas.microsoft.com/office/powerpoint/2010/main" val="46406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7F6E0C-FA57-4FF6-859B-11AAE3DEC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Participation @ EOSC-hub week </a:t>
            </a:r>
            <a:r>
              <a:rPr lang="en-GB" dirty="0">
                <a:sym typeface="Wingdings" panose="05000000000000000000" pitchFamily="2" charset="2"/>
              </a:rPr>
              <a:t> online event</a:t>
            </a:r>
            <a:endParaRPr lang="en-GB" dirty="0"/>
          </a:p>
          <a:p>
            <a:r>
              <a:rPr lang="en-GB" dirty="0"/>
              <a:t>Project extension</a:t>
            </a:r>
          </a:p>
          <a:p>
            <a:r>
              <a:rPr lang="en-GB" dirty="0"/>
              <a:t>Sustainability after the end of the project</a:t>
            </a:r>
          </a:p>
          <a:p>
            <a:r>
              <a:rPr lang="en-US" dirty="0"/>
              <a:t>Report from the shepherds</a:t>
            </a:r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6F90-7FE8-496A-B124-08E94EE988BB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85FFF1-3E6E-48DC-A526-9B22CB1D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14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1E633A-A93A-4B31-87FC-789882AFE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EAP session @ EOSC-hub week</a:t>
            </a:r>
          </a:p>
          <a:p>
            <a:pPr lvl="1"/>
            <a:r>
              <a:rPr lang="en-US" dirty="0"/>
              <a:t>Online event: </a:t>
            </a:r>
            <a:r>
              <a:rPr lang="en-US" dirty="0">
                <a:hlinkClick r:id="rId2"/>
              </a:rPr>
              <a:t>https://www.eosc-hub.eu/events/eosc-hub-week-2020-goes-virtual</a:t>
            </a:r>
            <a:endParaRPr lang="en-US" dirty="0"/>
          </a:p>
          <a:p>
            <a:pPr lvl="1"/>
            <a:r>
              <a:rPr lang="en-US" dirty="0"/>
              <a:t>Agenda: </a:t>
            </a:r>
            <a:r>
              <a:rPr lang="en-US" dirty="0">
                <a:hlinkClick r:id="rId3"/>
              </a:rPr>
              <a:t>https://www.eosc-hub.eu/eosc-hub-week-2020/agenda</a:t>
            </a:r>
            <a:endParaRPr lang="en-US" dirty="0"/>
          </a:p>
          <a:p>
            <a:pPr lvl="1"/>
            <a:r>
              <a:rPr lang="en-US" dirty="0"/>
              <a:t>Posters and demo competitions: </a:t>
            </a:r>
            <a:r>
              <a:rPr lang="en-US" dirty="0">
                <a:hlinkClick r:id="rId4"/>
              </a:rPr>
              <a:t>https://www.eosc-hub.eu/eosc-hub-week-2020/posters-demos-application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Interested on giving a talk on your pilot?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33B4A-2033-4827-872D-9890B707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2A5A6-32F9-4DAD-AF3A-EC6A772E6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0BCF12-1B75-4472-B51F-A9F00B799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Participation @ EOSC-hub week (May 18-20)</a:t>
            </a:r>
          </a:p>
        </p:txBody>
      </p:sp>
    </p:spTree>
    <p:extLst>
      <p:ext uri="{BB962C8B-B14F-4D97-AF65-F5344CB8AC3E}">
        <p14:creationId xmlns:p14="http://schemas.microsoft.com/office/powerpoint/2010/main" val="212387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2803F6-A418-4078-A5DD-2A3F746AD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EOSC-hub project extension under discussion</a:t>
            </a:r>
          </a:p>
          <a:p>
            <a:pPr lvl="1"/>
            <a:r>
              <a:rPr lang="en-US" dirty="0"/>
              <a:t>January – March 2021</a:t>
            </a:r>
          </a:p>
          <a:p>
            <a:r>
              <a:rPr lang="en-US" dirty="0"/>
              <a:t>Beneficial for all the EOSC EAP Pilots</a:t>
            </a:r>
          </a:p>
          <a:p>
            <a:r>
              <a:rPr lang="en-US" dirty="0"/>
              <a:t>Do you agree to participate to the extension?</a:t>
            </a:r>
          </a:p>
          <a:p>
            <a:pPr lvl="1"/>
            <a:r>
              <a:rPr lang="en-US" dirty="0"/>
              <a:t>To be checked the availability of the providers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D74BE-82FB-4C27-8D18-98D538BE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E37CF-F21E-4C25-A94F-C22D1C202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FBD5EE-08CC-472C-A3D1-511AEB2C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Participation to the project extension</a:t>
            </a:r>
          </a:p>
        </p:txBody>
      </p:sp>
    </p:spTree>
    <p:extLst>
      <p:ext uri="{BB962C8B-B14F-4D97-AF65-F5344CB8AC3E}">
        <p14:creationId xmlns:p14="http://schemas.microsoft.com/office/powerpoint/2010/main" val="180346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DF046E-9B11-4B3D-846D-144CED61B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part of your activities you should start to </a:t>
            </a:r>
            <a:r>
              <a:rPr lang="en-US" b="1" dirty="0"/>
              <a:t>discuss long term agreement with the service providers</a:t>
            </a:r>
          </a:p>
          <a:p>
            <a:r>
              <a:rPr lang="en-US" dirty="0"/>
              <a:t>Sustainability aspects should be included in the final report from your pilot</a:t>
            </a:r>
          </a:p>
          <a:p>
            <a:r>
              <a:rPr lang="en-US" dirty="0"/>
              <a:t>Shepherds can support you on this activity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53744-65ED-4634-9323-E6BD8D97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FB0AD-65B4-44B5-8B8E-22DD5873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3B9D916-9659-4AAF-93BB-E45B2354B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41500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EC239F-3E2F-46C9-9E59-119A8F14E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741" y="1219200"/>
            <a:ext cx="11521280" cy="485500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Technical plan / Entry in the Comm. </a:t>
            </a:r>
            <a:r>
              <a:rPr lang="en-US" b="1" dirty="0" err="1">
                <a:solidFill>
                  <a:srgbClr val="FF0000"/>
                </a:solidFill>
              </a:rPr>
              <a:t>Requ</a:t>
            </a:r>
            <a:r>
              <a:rPr lang="en-US" b="1" dirty="0">
                <a:solidFill>
                  <a:srgbClr val="FF0000"/>
                </a:solidFill>
              </a:rPr>
              <a:t>. DB / projects in the EOSC MP</a:t>
            </a:r>
          </a:p>
          <a:p>
            <a:r>
              <a:rPr lang="en-US" dirty="0"/>
              <a:t>Towards an e-infrastructure for plant phenotyping - Nicolas </a:t>
            </a:r>
            <a:r>
              <a:rPr lang="en-US" dirty="0" err="1"/>
              <a:t>Cazenave</a:t>
            </a:r>
            <a:r>
              <a:rPr lang="en-US" dirty="0"/>
              <a:t> (CINES)</a:t>
            </a:r>
          </a:p>
          <a:p>
            <a:r>
              <a:rPr lang="en-US" dirty="0"/>
              <a:t>Mapping the sensitivity of mitigation scenarios to societal choices - Alessandro </a:t>
            </a:r>
            <a:r>
              <a:rPr lang="en-US" dirty="0" err="1"/>
              <a:t>Costantini</a:t>
            </a:r>
            <a:r>
              <a:rPr lang="en-US" dirty="0"/>
              <a:t> (INFN)</a:t>
            </a:r>
          </a:p>
          <a:p>
            <a:r>
              <a:rPr lang="en-US" dirty="0"/>
              <a:t>STARS4ALL - </a:t>
            </a:r>
            <a:r>
              <a:rPr lang="en-US" dirty="0" err="1"/>
              <a:t>Daan</a:t>
            </a:r>
            <a:r>
              <a:rPr lang="en-US" dirty="0"/>
              <a:t> </a:t>
            </a:r>
            <a:r>
              <a:rPr lang="en-US" dirty="0" err="1"/>
              <a:t>Broeder</a:t>
            </a:r>
            <a:r>
              <a:rPr lang="en-US" dirty="0"/>
              <a:t> (KNAW/</a:t>
            </a:r>
            <a:r>
              <a:rPr lang="en-US" dirty="0" err="1"/>
              <a:t>HuC</a:t>
            </a:r>
            <a:r>
              <a:rPr lang="en-US" dirty="0"/>
              <a:t> DI)</a:t>
            </a:r>
          </a:p>
          <a:p>
            <a:r>
              <a:rPr lang="en-US" dirty="0"/>
              <a:t>Transitioning EMSO ERIC Data Management Platform to production - </a:t>
            </a:r>
            <a:r>
              <a:rPr lang="it-IT" dirty="0"/>
              <a:t>Giuseppe La Rocca (EGI Foundation)</a:t>
            </a:r>
          </a:p>
          <a:p>
            <a:r>
              <a:rPr lang="en-US" dirty="0"/>
              <a:t>Big Data Analytics for agricultural monitoring using Copernicus Sentinels and EU open data sets - Björn </a:t>
            </a:r>
            <a:r>
              <a:rPr lang="en-US" dirty="0" err="1"/>
              <a:t>Backeberg</a:t>
            </a:r>
            <a:r>
              <a:rPr lang="en-US" dirty="0"/>
              <a:t> (EGI Foundation)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3F825-7DF8-4814-8931-B822406A1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08/04/2020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A1870-C47A-4988-B7B3-AB450D64B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60BCB9-15BB-4F2C-8323-87FEFE70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Reports </a:t>
            </a:r>
            <a:r>
              <a:rPr lang="en-US" dirty="0"/>
              <a:t>from the shepherds</a:t>
            </a:r>
          </a:p>
        </p:txBody>
      </p:sp>
    </p:spTree>
    <p:extLst>
      <p:ext uri="{BB962C8B-B14F-4D97-AF65-F5344CB8AC3E}">
        <p14:creationId xmlns:p14="http://schemas.microsoft.com/office/powerpoint/2010/main" val="142202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4876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OSC_HUB_16-9_ppt_template_v0.8" id="{8DB138ED-F999-4E5E-AFD0-12EA3FB52E1E}" vid="{C7DA8598-46A9-41FB-9598-1F55E769143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EOSC_HUB_16-9_ppt_template_v0.8 (1)</Template>
  <TotalTime>307</TotalTime>
  <Words>326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Source Sans Pro</vt:lpstr>
      <vt:lpstr>Wingdings</vt:lpstr>
      <vt:lpstr>slide_base</vt:lpstr>
      <vt:lpstr>PowerPoint Presentation</vt:lpstr>
      <vt:lpstr>Outline</vt:lpstr>
      <vt:lpstr>Participation @ EOSC-hub week (May 18-20)</vt:lpstr>
      <vt:lpstr>Participation to the project extension</vt:lpstr>
      <vt:lpstr>Sustainability</vt:lpstr>
      <vt:lpstr>Reports from the shepherds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Scardaci</dc:creator>
  <cp:lastModifiedBy>Diego</cp:lastModifiedBy>
  <cp:revision>32</cp:revision>
  <dcterms:created xsi:type="dcterms:W3CDTF">2019-06-17T08:23:44Z</dcterms:created>
  <dcterms:modified xsi:type="dcterms:W3CDTF">2020-04-08T11:02:41Z</dcterms:modified>
</cp:coreProperties>
</file>