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3.xml" ContentType="application/vnd.openxmlformats-officedocument.theme+xml"/>
  <Override PartName="/ppt/slideLayouts/slideLayout1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1" r:id="rId1"/>
    <p:sldMasterId id="2147483659" r:id="rId2"/>
    <p:sldMasterId id="2147483661" r:id="rId3"/>
    <p:sldMasterId id="2147483657" r:id="rId4"/>
  </p:sldMasterIdLst>
  <p:notesMasterIdLst>
    <p:notesMasterId r:id="rId21"/>
  </p:notesMasterIdLst>
  <p:handoutMasterIdLst>
    <p:handoutMasterId r:id="rId22"/>
  </p:handoutMasterIdLst>
  <p:sldIdLst>
    <p:sldId id="283" r:id="rId5"/>
    <p:sldId id="301" r:id="rId6"/>
    <p:sldId id="296" r:id="rId7"/>
    <p:sldId id="298" r:id="rId8"/>
    <p:sldId id="300" r:id="rId9"/>
    <p:sldId id="257" r:id="rId10"/>
    <p:sldId id="297" r:id="rId11"/>
    <p:sldId id="303" r:id="rId12"/>
    <p:sldId id="259" r:id="rId13"/>
    <p:sldId id="260" r:id="rId14"/>
    <p:sldId id="261" r:id="rId15"/>
    <p:sldId id="262" r:id="rId16"/>
    <p:sldId id="263" r:id="rId17"/>
    <p:sldId id="267" r:id="rId18"/>
    <p:sldId id="323" r:id="rId19"/>
    <p:sldId id="271" r:id="rId20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5220F"/>
    <a:srgbClr val="E73A1D"/>
    <a:srgbClr val="DF3417"/>
    <a:srgbClr val="95E3D0"/>
    <a:srgbClr val="00B6E8"/>
    <a:srgbClr val="4DA7DD"/>
    <a:srgbClr val="00D6FF"/>
    <a:srgbClr val="0E67AD"/>
    <a:srgbClr val="64F2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66" autoAdjust="0"/>
    <p:restoredTop sz="71824"/>
  </p:normalViewPr>
  <p:slideViewPr>
    <p:cSldViewPr snapToGrid="0" snapToObjects="1">
      <p:cViewPr>
        <p:scale>
          <a:sx n="82" d="100"/>
          <a:sy n="82" d="100"/>
        </p:scale>
        <p:origin x="544" y="4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0" d="100"/>
          <a:sy n="90" d="100"/>
        </p:scale>
        <p:origin x="3576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64DA5E7D-F59C-CD41-A5B5-F03792FC383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BFE3F7FA-205E-0E49-8A68-2CFB8B5CD12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it-IT"/>
              <a:t>27/05/2020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7A4EA1EB-5D55-694D-8551-AF519F80CDE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6695C682-6732-8042-8029-CB81087ED70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6ED368-964F-A44F-A3B0-86AEBDC4CA7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63026776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it-IT"/>
              <a:t>27/05/2020</a:t>
            </a:r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A970DC-2EC8-A749-8068-8BEBD6B1458A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85044725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sz="9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it-IT" sz="9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it-IT"/>
              <a:t>27/05/2020</a:t>
            </a:r>
            <a:endParaRPr lang="fr-FR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A970DC-2EC8-A749-8068-8BEBD6B1458A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366974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807d7724bf_0_2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1" name="Google Shape;131;g807d7724bf_0_2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g807d7724bf_0_22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825363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807d7724bf_0_23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g807d7724bf_0_2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158043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807d7724bf_0_25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g807d7724bf_0_2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420187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807d7724bf_0_30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g807d7724bf_0_3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996298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" name="Google Shape;681;g854b0ddb19_1_9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2" name="Google Shape;682;g854b0ddb19_1_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403203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77eb23f3ca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77eb23f3ca_0_4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g77eb23f3ca_0_4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152583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  <a:p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it-IT"/>
              <a:t>27/05/2020</a:t>
            </a:r>
            <a:endParaRPr lang="fr-FR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A970DC-2EC8-A749-8068-8BEBD6B1458A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832384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it-IT"/>
              <a:t>27/05/2020</a:t>
            </a:r>
            <a:endParaRPr lang="fr-FR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A970DC-2EC8-A749-8068-8BEBD6B1458A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426715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it-IT"/>
              <a:t>27/05/2020</a:t>
            </a:r>
            <a:endParaRPr lang="fr-FR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A970DC-2EC8-A749-8068-8BEBD6B1458A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73985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it-IT"/>
              <a:t>27/05/2020</a:t>
            </a:r>
            <a:endParaRPr lang="fr-FR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A970DC-2EC8-A749-8068-8BEBD6B1458A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150192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807d7724bf_0_20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g807d7724bf_0_2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258115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it-IT"/>
              <a:t>27/05/2020</a:t>
            </a:r>
            <a:endParaRPr lang="fr-FR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A970DC-2EC8-A749-8068-8BEBD6B1458A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758708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807d7724bf_0_2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g807d7724bf_0_2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00599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807d7724bf_0_2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g807d7724bf_0_2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899514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29919" y="2490809"/>
            <a:ext cx="4543746" cy="4801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2700" b="0" i="1" baseline="0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 noProof="0" dirty="0"/>
              <a:t>Click here to add subtitle</a:t>
            </a:r>
          </a:p>
        </p:txBody>
      </p:sp>
      <p:sp>
        <p:nvSpPr>
          <p:cNvPr id="7" name="Titre 6">
            <a:extLst>
              <a:ext uri="{FF2B5EF4-FFF2-40B4-BE49-F238E27FC236}">
                <a16:creationId xmlns:a16="http://schemas.microsoft.com/office/drawing/2014/main" id="{6886817B-5870-754B-B75F-48D6133689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9919" y="1948714"/>
            <a:ext cx="4815417" cy="521681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3000" b="1" i="0" baseline="0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</a:lstStyle>
          <a:p>
            <a:r>
              <a:rPr lang="en-GB" noProof="0" dirty="0"/>
              <a:t>CLICK HERE TO ADD TITLE</a:t>
            </a:r>
          </a:p>
        </p:txBody>
      </p:sp>
      <p:sp>
        <p:nvSpPr>
          <p:cNvPr id="13" name="Tijdelijke aanduiding voor tekst 6">
            <a:extLst>
              <a:ext uri="{FF2B5EF4-FFF2-40B4-BE49-F238E27FC236}">
                <a16:creationId xmlns:a16="http://schemas.microsoft.com/office/drawing/2014/main" id="{B5C41B2D-AB28-B54E-AEC8-B8A3796E505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54634" y="3636204"/>
            <a:ext cx="1936583" cy="2509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i="1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GB" noProof="0" dirty="0"/>
              <a:t>Affiliation</a:t>
            </a:r>
          </a:p>
        </p:txBody>
      </p:sp>
      <p:sp>
        <p:nvSpPr>
          <p:cNvPr id="5" name="Tijdelijke aanduiding voor tekst 6">
            <a:extLst>
              <a:ext uri="{FF2B5EF4-FFF2-40B4-BE49-F238E27FC236}">
                <a16:creationId xmlns:a16="http://schemas.microsoft.com/office/drawing/2014/main" id="{6AA082AB-5D0B-F54F-9A8F-0BD3E09BC90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54634" y="3353555"/>
            <a:ext cx="1936583" cy="2509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 i="0" baseline="0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GB" noProof="0" dirty="0"/>
              <a:t>Author</a:t>
            </a:r>
          </a:p>
        </p:txBody>
      </p:sp>
    </p:spTree>
    <p:extLst>
      <p:ext uri="{BB962C8B-B14F-4D97-AF65-F5344CB8AC3E}">
        <p14:creationId xmlns:p14="http://schemas.microsoft.com/office/powerpoint/2010/main" val="1736049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">
  <p:cSld name="Tex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body" idx="1"/>
          </p:nvPr>
        </p:nvSpPr>
        <p:spPr>
          <a:xfrm>
            <a:off x="176645" y="1369219"/>
            <a:ext cx="8754300" cy="31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55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urier New"/>
              <a:buChar char="o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83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80"/>
              <a:buFont typeface="Noto Sans Symbols"/>
              <a:buChar char="⮚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title"/>
          </p:nvPr>
        </p:nvSpPr>
        <p:spPr>
          <a:xfrm>
            <a:off x="2579077" y="169145"/>
            <a:ext cx="4728900" cy="3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E67AD"/>
              </a:buClr>
              <a:buSzPts val="2500"/>
              <a:buFont typeface="Calibri"/>
              <a:buNone/>
              <a:defRPr sz="2500" b="1" i="0" u="none" strike="noStrike" cap="none">
                <a:solidFill>
                  <a:srgbClr val="0E67A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subTitle" idx="2"/>
          </p:nvPr>
        </p:nvSpPr>
        <p:spPr>
          <a:xfrm>
            <a:off x="2579076" y="628358"/>
            <a:ext cx="4728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sz="2000" b="0" i="1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323680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1_Blank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5"/>
          <p:cNvSpPr txBox="1">
            <a:spLocks noGrp="1"/>
          </p:cNvSpPr>
          <p:nvPr>
            <p:ph type="title"/>
          </p:nvPr>
        </p:nvSpPr>
        <p:spPr>
          <a:xfrm>
            <a:off x="2579077" y="169145"/>
            <a:ext cx="4728796" cy="341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E67AD"/>
              </a:buClr>
              <a:buSzPts val="2500"/>
              <a:buFont typeface="Calibri"/>
              <a:buNone/>
              <a:defRPr sz="2500" b="1" i="0" u="none" strike="noStrike" cap="none">
                <a:solidFill>
                  <a:srgbClr val="0E67A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subTitle" idx="1"/>
          </p:nvPr>
        </p:nvSpPr>
        <p:spPr>
          <a:xfrm>
            <a:off x="2579076" y="628358"/>
            <a:ext cx="472879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sz="2000" b="0" i="1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836930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>
            <a:extLst>
              <a:ext uri="{FF2B5EF4-FFF2-40B4-BE49-F238E27FC236}">
                <a16:creationId xmlns:a16="http://schemas.microsoft.com/office/drawing/2014/main" id="{C57C4CBE-7185-2242-8FA9-260F7D09F53D}"/>
              </a:ext>
            </a:extLst>
          </p:cNvPr>
          <p:cNvSpPr txBox="1">
            <a:spLocks/>
          </p:cNvSpPr>
          <p:nvPr userDrawn="1"/>
        </p:nvSpPr>
        <p:spPr>
          <a:xfrm>
            <a:off x="723100" y="4558808"/>
            <a:ext cx="2173781" cy="309008"/>
          </a:xfrm>
          <a:prstGeom prst="rect">
            <a:avLst/>
          </a:prstGeom>
        </p:spPr>
        <p:txBody>
          <a:bodyPr vert="horz" lIns="90000" tIns="45720" rIns="91440" bIns="45720" rtlCol="0" anchor="ctr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b="1" i="1" kern="1200">
                <a:solidFill>
                  <a:schemeClr val="bg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700" b="1" i="0" noProof="0" dirty="0">
                <a:solidFill>
                  <a:srgbClr val="0E67AD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The work of the EGI Foundation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700" b="0" i="1" noProof="0" dirty="0">
                <a:solidFill>
                  <a:srgbClr val="0E67AD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is partly funded by the European Commission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700" b="0" i="1" noProof="0" dirty="0">
                <a:solidFill>
                  <a:srgbClr val="0E67AD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under H2020 Framework Programme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C088D24F-60F4-1C44-85FB-0B192A9159E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6761" y="4558808"/>
            <a:ext cx="471315" cy="309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0393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06E6AB01-364C-A348-B0D9-595BB5BE71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79077" y="169145"/>
            <a:ext cx="4728796" cy="34163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500" b="1" i="0">
                <a:solidFill>
                  <a:srgbClr val="0E67AD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</a:lstStyle>
          <a:p>
            <a:r>
              <a:rPr lang="en-GB" noProof="0" dirty="0"/>
              <a:t>Click here to add title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94F12D91-78F4-A74E-9C0F-3B4CEA1976E7}"/>
              </a:ext>
            </a:extLst>
          </p:cNvPr>
          <p:cNvSpPr>
            <a:spLocks noGrp="1"/>
          </p:cNvSpPr>
          <p:nvPr>
            <p:ph type="subTitle" idx="14" hasCustomPrompt="1"/>
          </p:nvPr>
        </p:nvSpPr>
        <p:spPr>
          <a:xfrm>
            <a:off x="2579076" y="628358"/>
            <a:ext cx="4728795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2000" b="0" i="1" baseline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 noProof="0" dirty="0"/>
              <a:t>Click here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36654183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6B20CF5-E585-CD41-BAD6-1969BBA40D4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6645" y="1369219"/>
            <a:ext cx="8754341" cy="3197370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514350" indent="-171450">
              <a:buFont typeface="Wingdings" pitchFamily="2" charset="2"/>
              <a:buChar char="§"/>
              <a:defRPr sz="1800" b="0" i="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2pPr>
            <a:lvl3pPr marL="857250" indent="-171450">
              <a:buFont typeface="Courier New" panose="02070309020205020404" pitchFamily="49" charset="0"/>
              <a:buChar char="o"/>
              <a:defRPr sz="160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3pPr>
            <a:lvl4pPr marL="1200150" indent="-171450">
              <a:buSzPct val="70000"/>
              <a:buFont typeface="Wingdings" pitchFamily="2" charset="2"/>
              <a:buChar char="Ø"/>
              <a:defRPr sz="1400" b="0" i="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4pPr>
            <a:lvl5pPr>
              <a:defRPr sz="1400" b="0" i="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5pPr>
          </a:lstStyle>
          <a:p>
            <a:r>
              <a:rPr lang="en-GB" noProof="0" dirty="0"/>
              <a:t>Click here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3AB6673-AF44-DE40-B68F-16EEAD288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79077" y="169145"/>
            <a:ext cx="4728796" cy="34163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500" b="1" i="0">
                <a:solidFill>
                  <a:srgbClr val="0E67AD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</a:lstStyle>
          <a:p>
            <a:r>
              <a:rPr lang="en-GB" noProof="0" dirty="0"/>
              <a:t>Click here to add title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B33673A8-8F9C-C041-B054-ED5A8A225531}"/>
              </a:ext>
            </a:extLst>
          </p:cNvPr>
          <p:cNvSpPr>
            <a:spLocks noGrp="1"/>
          </p:cNvSpPr>
          <p:nvPr>
            <p:ph type="subTitle" idx="14" hasCustomPrompt="1"/>
          </p:nvPr>
        </p:nvSpPr>
        <p:spPr>
          <a:xfrm>
            <a:off x="2579076" y="628358"/>
            <a:ext cx="4728795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2000" b="0" i="1" baseline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 noProof="0" dirty="0"/>
              <a:t>Click here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37721148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2FF08398-7D6E-1745-A009-A04C250785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79077" y="169145"/>
            <a:ext cx="4728796" cy="34163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500" b="1" i="0">
                <a:solidFill>
                  <a:srgbClr val="0E67AD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</a:lstStyle>
          <a:p>
            <a:r>
              <a:rPr lang="en-GB" noProof="0" dirty="0"/>
              <a:t>Click here to add title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FCA42994-4D10-FB4B-AF6F-1389DBDC12CE}"/>
              </a:ext>
            </a:extLst>
          </p:cNvPr>
          <p:cNvSpPr>
            <a:spLocks noGrp="1"/>
          </p:cNvSpPr>
          <p:nvPr>
            <p:ph type="subTitle" idx="14" hasCustomPrompt="1"/>
          </p:nvPr>
        </p:nvSpPr>
        <p:spPr>
          <a:xfrm>
            <a:off x="2579076" y="628358"/>
            <a:ext cx="4728795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2000" b="0" i="1" baseline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 noProof="0" dirty="0"/>
              <a:t>Click here to add subtitle</a:t>
            </a:r>
          </a:p>
        </p:txBody>
      </p:sp>
      <p:sp>
        <p:nvSpPr>
          <p:cNvPr id="11" name="Espace réservé du texte 2">
            <a:extLst>
              <a:ext uri="{FF2B5EF4-FFF2-40B4-BE49-F238E27FC236}">
                <a16:creationId xmlns:a16="http://schemas.microsoft.com/office/drawing/2014/main" id="{BA7832F3-1090-2E45-9B95-4D3B5637025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6646" y="1369219"/>
            <a:ext cx="4317423" cy="3197370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514350" indent="-171450">
              <a:buFont typeface="Wingdings" pitchFamily="2" charset="2"/>
              <a:buChar char="§"/>
              <a:defRPr sz="1800" b="0" i="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2pPr>
            <a:lvl3pPr marL="857250" indent="-171450">
              <a:buFont typeface="Courier New" panose="02070309020205020404" pitchFamily="49" charset="0"/>
              <a:buChar char="o"/>
              <a:defRPr sz="160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3pPr>
            <a:lvl4pPr marL="1200150" indent="-171450">
              <a:buSzPct val="70000"/>
              <a:buFont typeface="Wingdings" pitchFamily="2" charset="2"/>
              <a:buChar char="Ø"/>
              <a:defRPr sz="1400" b="0" i="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4pPr>
            <a:lvl5pPr>
              <a:defRPr sz="1400" b="0" i="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5pPr>
          </a:lstStyle>
          <a:p>
            <a:r>
              <a:rPr lang="en-GB" noProof="0" dirty="0"/>
              <a:t>Click here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2" name="Espace réservé du texte 2">
            <a:extLst>
              <a:ext uri="{FF2B5EF4-FFF2-40B4-BE49-F238E27FC236}">
                <a16:creationId xmlns:a16="http://schemas.microsoft.com/office/drawing/2014/main" id="{123DC00C-1673-BE4D-AE5A-3845A7DDE91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49932" y="1369219"/>
            <a:ext cx="4317422" cy="3197370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514350" indent="-171450">
              <a:buFont typeface="Wingdings" pitchFamily="2" charset="2"/>
              <a:buChar char="§"/>
              <a:defRPr sz="1800" b="0" i="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2pPr>
            <a:lvl3pPr marL="857250" indent="-171450">
              <a:buFont typeface="Courier New" panose="02070309020205020404" pitchFamily="49" charset="0"/>
              <a:buChar char="o"/>
              <a:defRPr sz="160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3pPr>
            <a:lvl4pPr marL="1200150" indent="-171450">
              <a:buSzPct val="70000"/>
              <a:buFont typeface="Wingdings" pitchFamily="2" charset="2"/>
              <a:buChar char="Ø"/>
              <a:defRPr sz="1400" b="0" i="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4pPr>
            <a:lvl5pPr>
              <a:defRPr sz="1400" b="0" i="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5pPr>
          </a:lstStyle>
          <a:p>
            <a:r>
              <a:rPr lang="en-GB" noProof="0" dirty="0"/>
              <a:t>Click here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225190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2">
            <a:extLst>
              <a:ext uri="{FF2B5EF4-FFF2-40B4-BE49-F238E27FC236}">
                <a16:creationId xmlns:a16="http://schemas.microsoft.com/office/drawing/2014/main" id="{EDD765F8-18BA-604D-87EB-B3D9760817D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6646" y="1369217"/>
            <a:ext cx="2811410" cy="3197371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514350" indent="-171450">
              <a:buFont typeface="Wingdings" pitchFamily="2" charset="2"/>
              <a:buChar char="§"/>
              <a:defRPr sz="1800" b="0" i="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2pPr>
            <a:lvl3pPr marL="857250" indent="-171450">
              <a:buFont typeface="Courier New" panose="02070309020205020404" pitchFamily="49" charset="0"/>
              <a:buChar char="o"/>
              <a:defRPr sz="160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3pPr>
            <a:lvl4pPr marL="1200150" indent="-171450">
              <a:buSzPct val="70000"/>
              <a:buFont typeface="Wingdings" pitchFamily="2" charset="2"/>
              <a:buChar char="Ø"/>
              <a:defRPr sz="1400" b="0" i="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4pPr>
            <a:lvl5pPr>
              <a:defRPr sz="1400" b="0" i="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5pPr>
          </a:lstStyle>
          <a:p>
            <a:r>
              <a:rPr lang="en-GB" noProof="0" dirty="0"/>
              <a:t>Click here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0" name="Espace réservé du texte 2">
            <a:extLst>
              <a:ext uri="{FF2B5EF4-FFF2-40B4-BE49-F238E27FC236}">
                <a16:creationId xmlns:a16="http://schemas.microsoft.com/office/drawing/2014/main" id="{2E696ECA-C7AD-E046-8192-A4064C213E7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180000" y="1369217"/>
            <a:ext cx="2783999" cy="3197370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514350" indent="-171450">
              <a:buFont typeface="Wingdings" pitchFamily="2" charset="2"/>
              <a:buChar char="§"/>
              <a:defRPr sz="1800" b="0" i="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2pPr>
            <a:lvl3pPr marL="857250" indent="-171450">
              <a:buFont typeface="Courier New" panose="02070309020205020404" pitchFamily="49" charset="0"/>
              <a:buChar char="o"/>
              <a:defRPr sz="160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3pPr>
            <a:lvl4pPr marL="1200150" indent="-171450">
              <a:buSzPct val="70000"/>
              <a:buFont typeface="Wingdings" pitchFamily="2" charset="2"/>
              <a:buChar char="Ø"/>
              <a:defRPr sz="1400" b="0" i="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4pPr>
            <a:lvl5pPr>
              <a:defRPr sz="1400" b="0" i="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5pPr>
          </a:lstStyle>
          <a:p>
            <a:r>
              <a:rPr lang="en-GB" noProof="0" dirty="0"/>
              <a:t>Click here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1" name="Espace réservé du texte 2">
            <a:extLst>
              <a:ext uri="{FF2B5EF4-FFF2-40B4-BE49-F238E27FC236}">
                <a16:creationId xmlns:a16="http://schemas.microsoft.com/office/drawing/2014/main" id="{88AEF36E-6085-904D-B43A-C8B09DEB599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155944" y="1369216"/>
            <a:ext cx="2783999" cy="3197369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514350" indent="-171450">
              <a:buFont typeface="Wingdings" pitchFamily="2" charset="2"/>
              <a:buChar char="§"/>
              <a:defRPr sz="1800" b="0" i="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2pPr>
            <a:lvl3pPr marL="857250" indent="-171450">
              <a:buFont typeface="Courier New" panose="02070309020205020404" pitchFamily="49" charset="0"/>
              <a:buChar char="o"/>
              <a:defRPr sz="160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3pPr>
            <a:lvl4pPr marL="1200150" indent="-171450">
              <a:buSzPct val="70000"/>
              <a:buFont typeface="Wingdings" pitchFamily="2" charset="2"/>
              <a:buChar char="Ø"/>
              <a:defRPr sz="1400" b="0" i="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4pPr>
            <a:lvl5pPr>
              <a:defRPr sz="1400" b="0" i="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5pPr>
          </a:lstStyle>
          <a:p>
            <a:r>
              <a:rPr lang="en-GB" noProof="0" dirty="0"/>
              <a:t>Click here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DF62DA08-BE0A-2046-8251-B39621E4E2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79077" y="169145"/>
            <a:ext cx="4728796" cy="34163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500" b="1" i="0">
                <a:solidFill>
                  <a:srgbClr val="0E67AD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</a:lstStyle>
          <a:p>
            <a:r>
              <a:rPr lang="en-GB" noProof="0" dirty="0"/>
              <a:t>Click here to add title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C0924F88-117B-D846-847D-5FDFD16C4BF5}"/>
              </a:ext>
            </a:extLst>
          </p:cNvPr>
          <p:cNvSpPr>
            <a:spLocks noGrp="1"/>
          </p:cNvSpPr>
          <p:nvPr>
            <p:ph type="subTitle" idx="14" hasCustomPrompt="1"/>
          </p:nvPr>
        </p:nvSpPr>
        <p:spPr>
          <a:xfrm>
            <a:off x="2579076" y="628358"/>
            <a:ext cx="4728795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2000" b="0" i="1" baseline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 dirty="0"/>
              <a:t>Click here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2608326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id="{75654FC1-4DBD-4648-80C9-79E7F28D7D2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649933" y="1370013"/>
            <a:ext cx="4275858" cy="3197225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</a:lstStyle>
          <a:p>
            <a:r>
              <a:rPr lang="fr-FR" dirty="0"/>
              <a:t>Picture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B29CE2F-9C11-D341-A1F9-C96EE6E745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79077" y="169145"/>
            <a:ext cx="4728796" cy="34163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500" b="1" i="0">
                <a:solidFill>
                  <a:srgbClr val="0E67AD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</a:lstStyle>
          <a:p>
            <a:r>
              <a:rPr lang="en-GB" noProof="0" dirty="0"/>
              <a:t>Click here to add title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F4C4797D-C6F7-B144-9F21-53F552684590}"/>
              </a:ext>
            </a:extLst>
          </p:cNvPr>
          <p:cNvSpPr>
            <a:spLocks noGrp="1"/>
          </p:cNvSpPr>
          <p:nvPr>
            <p:ph type="subTitle" idx="14" hasCustomPrompt="1"/>
          </p:nvPr>
        </p:nvSpPr>
        <p:spPr>
          <a:xfrm>
            <a:off x="2579076" y="628358"/>
            <a:ext cx="4728795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2000" b="0" i="1" baseline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 noProof="0" dirty="0"/>
              <a:t>Click here to add subtitle</a:t>
            </a:r>
          </a:p>
        </p:txBody>
      </p:sp>
      <p:sp>
        <p:nvSpPr>
          <p:cNvPr id="11" name="Espace réservé du texte 2">
            <a:extLst>
              <a:ext uri="{FF2B5EF4-FFF2-40B4-BE49-F238E27FC236}">
                <a16:creationId xmlns:a16="http://schemas.microsoft.com/office/drawing/2014/main" id="{6E553D1D-90EB-B442-9B3E-7227D57ABEC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6646" y="1369219"/>
            <a:ext cx="4317423" cy="3197370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514350" indent="-171450">
              <a:buFont typeface="Wingdings" pitchFamily="2" charset="2"/>
              <a:buChar char="§"/>
              <a:defRPr sz="1800" b="0" i="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2pPr>
            <a:lvl3pPr marL="857250" indent="-171450">
              <a:buFont typeface="Courier New" panose="02070309020205020404" pitchFamily="49" charset="0"/>
              <a:buChar char="o"/>
              <a:defRPr sz="160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3pPr>
            <a:lvl4pPr marL="1200150" indent="-171450">
              <a:buSzPct val="70000"/>
              <a:buFont typeface="Wingdings" pitchFamily="2" charset="2"/>
              <a:buChar char="Ø"/>
              <a:defRPr sz="1400" b="0" i="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4pPr>
            <a:lvl5pPr>
              <a:defRPr sz="1400" b="0" i="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5pPr>
          </a:lstStyle>
          <a:p>
            <a:r>
              <a:rPr lang="en-GB" noProof="0" dirty="0"/>
              <a:t>Click here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166399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D9CA633-2F9C-664C-91A2-CBC05824987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79077" y="2169395"/>
            <a:ext cx="4728796" cy="34163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500" b="1" i="0">
                <a:solidFill>
                  <a:srgbClr val="0E67AD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</a:lstStyle>
          <a:p>
            <a:r>
              <a:rPr lang="en-GB" noProof="0" dirty="0"/>
              <a:t>Click here to add title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C0750E88-DE78-B344-A38C-37E46FB010FA}"/>
              </a:ext>
            </a:extLst>
          </p:cNvPr>
          <p:cNvSpPr>
            <a:spLocks noGrp="1"/>
          </p:cNvSpPr>
          <p:nvPr>
            <p:ph type="subTitle" idx="14" hasCustomPrompt="1"/>
          </p:nvPr>
        </p:nvSpPr>
        <p:spPr>
          <a:xfrm>
            <a:off x="2579076" y="2628608"/>
            <a:ext cx="4728795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2000" b="0" i="1" baseline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 noProof="0" dirty="0"/>
              <a:t>Click here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2827041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D9CA633-2F9C-664C-91A2-CBC05824987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79077" y="2169395"/>
            <a:ext cx="4728796" cy="34163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500" b="1" i="0">
                <a:solidFill>
                  <a:srgbClr val="0E67AD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</a:lstStyle>
          <a:p>
            <a:r>
              <a:rPr lang="en-GB" noProof="0" dirty="0"/>
              <a:t>Click here to add title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C0750E88-DE78-B344-A38C-37E46FB010FA}"/>
              </a:ext>
            </a:extLst>
          </p:cNvPr>
          <p:cNvSpPr>
            <a:spLocks noGrp="1"/>
          </p:cNvSpPr>
          <p:nvPr>
            <p:ph type="subTitle" idx="14" hasCustomPrompt="1"/>
          </p:nvPr>
        </p:nvSpPr>
        <p:spPr>
          <a:xfrm>
            <a:off x="2579076" y="2628608"/>
            <a:ext cx="4728795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2000" b="0" i="1" baseline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 noProof="0" dirty="0"/>
              <a:t>Click here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4073493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06E6AB01-364C-A348-B0D9-595BB5BE71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79077" y="169145"/>
            <a:ext cx="4728796" cy="34163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500" b="1" i="0">
                <a:solidFill>
                  <a:srgbClr val="0E67AD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</a:lstStyle>
          <a:p>
            <a:r>
              <a:rPr lang="en-GB" noProof="0" dirty="0"/>
              <a:t>Click here to add title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94F12D91-78F4-A74E-9C0F-3B4CEA1976E7}"/>
              </a:ext>
            </a:extLst>
          </p:cNvPr>
          <p:cNvSpPr>
            <a:spLocks noGrp="1"/>
          </p:cNvSpPr>
          <p:nvPr>
            <p:ph type="subTitle" idx="14" hasCustomPrompt="1"/>
          </p:nvPr>
        </p:nvSpPr>
        <p:spPr>
          <a:xfrm>
            <a:off x="2579076" y="628358"/>
            <a:ext cx="4728795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2000" b="0" i="1" baseline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 noProof="0" dirty="0"/>
              <a:t>Click here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9234970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6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5.xml"/><Relationship Id="rId9" Type="http://schemas.openxmlformats.org/officeDocument/2006/relationships/image" Target="../media/image7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10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.pn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1.xml"/><Relationship Id="rId9" Type="http://schemas.openxmlformats.org/officeDocument/2006/relationships/image" Target="../media/image5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btitle 2">
            <a:extLst>
              <a:ext uri="{FF2B5EF4-FFF2-40B4-BE49-F238E27FC236}">
                <a16:creationId xmlns:a16="http://schemas.microsoft.com/office/drawing/2014/main" id="{A8E404E7-63E9-2242-BBFB-D06D4DB627CF}"/>
              </a:ext>
            </a:extLst>
          </p:cNvPr>
          <p:cNvSpPr txBox="1">
            <a:spLocks/>
          </p:cNvSpPr>
          <p:nvPr userDrawn="1"/>
        </p:nvSpPr>
        <p:spPr>
          <a:xfrm>
            <a:off x="546242" y="816345"/>
            <a:ext cx="1656681" cy="358195"/>
          </a:xfrm>
          <a:prstGeom prst="rect">
            <a:avLst/>
          </a:prstGeom>
        </p:spPr>
        <p:txBody>
          <a:bodyPr vert="horz" lIns="90000" tIns="45720" rIns="91440" bIns="45720" rtlCol="0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b="1" i="1" kern="1200">
                <a:solidFill>
                  <a:schemeClr val="bg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FR" sz="900" b="1" i="0" dirty="0">
                <a:solidFill>
                  <a:srgbClr val="0E67AD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www.egi.eu</a:t>
            </a:r>
          </a:p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fr-FR" sz="900" b="0" i="0" dirty="0">
                <a:solidFill>
                  <a:srgbClr val="0E67AD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@EGI_eInfra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A32A06AE-5534-2247-95EB-15164C92F1EE}"/>
              </a:ext>
            </a:extLst>
          </p:cNvPr>
          <p:cNvSpPr txBox="1">
            <a:spLocks/>
          </p:cNvSpPr>
          <p:nvPr userDrawn="1"/>
        </p:nvSpPr>
        <p:spPr>
          <a:xfrm>
            <a:off x="723100" y="4558808"/>
            <a:ext cx="2173781" cy="309008"/>
          </a:xfrm>
          <a:prstGeom prst="rect">
            <a:avLst/>
          </a:prstGeom>
        </p:spPr>
        <p:txBody>
          <a:bodyPr vert="horz" lIns="90000" tIns="45720" rIns="91440" bIns="45720" rtlCol="0" anchor="ctr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b="1" i="1" kern="1200">
                <a:solidFill>
                  <a:schemeClr val="bg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700" b="1" i="0" noProof="0" dirty="0">
                <a:solidFill>
                  <a:srgbClr val="0E67AD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The work of the EGI Foundation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700" b="0" i="1" noProof="0" dirty="0">
                <a:solidFill>
                  <a:srgbClr val="0E67AD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is partly funded by the European Commission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700" b="0" i="1" noProof="0" dirty="0">
                <a:solidFill>
                  <a:srgbClr val="0E67AD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under H2020 Framework Programme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8E14889E-1665-1547-8E8A-6D5323DA4D4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76761" y="4558808"/>
            <a:ext cx="471315" cy="309008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32C523F4-A1E9-9843-8E6C-4332A3FE729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12418" y="1050147"/>
            <a:ext cx="133824" cy="118955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191F133D-02FF-3640-814A-5EEEEF2B27B4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360238" y="2080636"/>
            <a:ext cx="2136858" cy="1641441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3C57BD74-4B25-9B43-A1D3-16EFBA65244C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432986" y="892073"/>
            <a:ext cx="113256" cy="118955"/>
          </a:xfrm>
          <a:prstGeom prst="rect">
            <a:avLst/>
          </a:prstGeom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id="{974DD3A4-4A2A-E84A-877B-26F2A6E8109A}"/>
              </a:ext>
            </a:extLst>
          </p:cNvPr>
          <p:cNvSpPr txBox="1">
            <a:spLocks/>
          </p:cNvSpPr>
          <p:nvPr userDrawn="1"/>
        </p:nvSpPr>
        <p:spPr>
          <a:xfrm>
            <a:off x="2624575" y="53846"/>
            <a:ext cx="4091495" cy="443675"/>
          </a:xfrm>
          <a:prstGeom prst="rect">
            <a:avLst/>
          </a:prstGeom>
        </p:spPr>
        <p:txBody>
          <a:bodyPr vert="horz" lIns="90000" tIns="45720" rIns="91440" bIns="45720" rtlCol="0" anchor="ctr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b="1" i="1" kern="1200">
                <a:solidFill>
                  <a:schemeClr val="bg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800" b="1" i="0" noProof="0" dirty="0">
                <a:solidFill>
                  <a:srgbClr val="0E67AD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EGI: Advanced Computing for Research</a:t>
            </a:r>
          </a:p>
        </p:txBody>
      </p:sp>
    </p:spTree>
    <p:extLst>
      <p:ext uri="{BB962C8B-B14F-4D97-AF65-F5344CB8AC3E}">
        <p14:creationId xmlns:p14="http://schemas.microsoft.com/office/powerpoint/2010/main" val="4121751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hf sldNum="0" hdr="0" ft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>
            <a:extLst>
              <a:ext uri="{FF2B5EF4-FFF2-40B4-BE49-F238E27FC236}">
                <a16:creationId xmlns:a16="http://schemas.microsoft.com/office/drawing/2014/main" id="{F56D0993-87BD-914A-898D-CE55F5B8BC53}"/>
              </a:ext>
            </a:extLst>
          </p:cNvPr>
          <p:cNvSpPr txBox="1">
            <a:spLocks/>
          </p:cNvSpPr>
          <p:nvPr userDrawn="1"/>
        </p:nvSpPr>
        <p:spPr>
          <a:xfrm>
            <a:off x="6961938" y="4909725"/>
            <a:ext cx="980136" cy="156744"/>
          </a:xfrm>
          <a:prstGeom prst="rect">
            <a:avLst/>
          </a:prstGeom>
        </p:spPr>
        <p:txBody>
          <a:bodyPr vert="horz" lIns="90000" tIns="45720" rIns="91440" bIns="45720" rtlCol="0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b="1" i="1" kern="1200">
                <a:solidFill>
                  <a:schemeClr val="bg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FR" sz="800" b="0" i="0" dirty="0">
                <a:solidFill>
                  <a:srgbClr val="0E67AD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@EGI_eInfra</a:t>
            </a:r>
            <a:endParaRPr lang="en" sz="800" b="0" i="0" dirty="0">
              <a:solidFill>
                <a:srgbClr val="0E67AD"/>
              </a:solidFill>
              <a:latin typeface="Calibri" panose="020F0502020204030204" pitchFamily="34" charset="0"/>
              <a:ea typeface="Open Sans" panose="020B060603050402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17BEC144-BA49-F442-A3B7-E811A2F546EF}"/>
              </a:ext>
            </a:extLst>
          </p:cNvPr>
          <p:cNvSpPr txBox="1">
            <a:spLocks/>
          </p:cNvSpPr>
          <p:nvPr userDrawn="1"/>
        </p:nvSpPr>
        <p:spPr>
          <a:xfrm>
            <a:off x="6250697" y="4909682"/>
            <a:ext cx="716899" cy="161981"/>
          </a:xfrm>
          <a:prstGeom prst="rect">
            <a:avLst/>
          </a:prstGeom>
        </p:spPr>
        <p:txBody>
          <a:bodyPr vert="horz" lIns="90000" tIns="45720" rIns="91440" bIns="45720" rtlCol="0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b="1" i="1" kern="1200">
                <a:solidFill>
                  <a:schemeClr val="bg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FR" sz="800" b="1" i="0" dirty="0">
                <a:solidFill>
                  <a:srgbClr val="0E67AD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www.egi.eu</a:t>
            </a:r>
            <a:endParaRPr lang="en" sz="800" b="0" i="0" dirty="0">
              <a:solidFill>
                <a:srgbClr val="0E67AD"/>
              </a:solidFill>
              <a:latin typeface="Calibri" panose="020F0502020204030204" pitchFamily="34" charset="0"/>
              <a:ea typeface="Open Sans" panose="020B0606030504020204" pitchFamily="34" charset="0"/>
              <a:cs typeface="Calibri" panose="020F0502020204030204" pitchFamily="34" charset="0"/>
            </a:endParaRPr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123B8488-E0AB-FC4D-9454-1BBB1AE64C3C}"/>
              </a:ext>
            </a:extLst>
          </p:cNvPr>
          <p:cNvCxnSpPr/>
          <p:nvPr userDrawn="1"/>
        </p:nvCxnSpPr>
        <p:spPr>
          <a:xfrm>
            <a:off x="6874938" y="4942970"/>
            <a:ext cx="0" cy="178228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 10">
            <a:extLst>
              <a:ext uri="{FF2B5EF4-FFF2-40B4-BE49-F238E27FC236}">
                <a16:creationId xmlns:a16="http://schemas.microsoft.com/office/drawing/2014/main" id="{34279270-E6A4-4441-95D3-64FC5CAB3212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336772" y="94816"/>
            <a:ext cx="789501" cy="607691"/>
          </a:xfrm>
          <a:prstGeom prst="rect">
            <a:avLst/>
          </a:prstGeom>
        </p:spPr>
      </p:pic>
      <p:sp>
        <p:nvSpPr>
          <p:cNvPr id="12" name="Tekstvak 21">
            <a:extLst>
              <a:ext uri="{FF2B5EF4-FFF2-40B4-BE49-F238E27FC236}">
                <a16:creationId xmlns:a16="http://schemas.microsoft.com/office/drawing/2014/main" id="{F5352241-5F2F-0A48-9EB0-0DA421D76094}"/>
              </a:ext>
            </a:extLst>
          </p:cNvPr>
          <p:cNvSpPr txBox="1"/>
          <p:nvPr userDrawn="1"/>
        </p:nvSpPr>
        <p:spPr>
          <a:xfrm>
            <a:off x="7793799" y="4901676"/>
            <a:ext cx="71686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b="1" i="0" baseline="0" noProof="0" dirty="0">
                <a:solidFill>
                  <a:schemeClr val="accent5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2020-05-27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50727BBB-22D1-5246-B6F9-701F11FF5F20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6912251" y="4965272"/>
            <a:ext cx="119690" cy="106391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2AFB4FE2-03A4-1147-861C-30301D806413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6210079" y="4965701"/>
            <a:ext cx="93380" cy="98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88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6" r:id="rId2"/>
    <p:sldLayoutId id="2147483667" r:id="rId3"/>
    <p:sldLayoutId id="2147483665" r:id="rId4"/>
    <p:sldLayoutId id="2147483668" r:id="rId5"/>
    <p:sldLayoutId id="2147483676" r:id="rId6"/>
  </p:sldLayoutIdLst>
  <p:hf sldNum="0" hdr="0" ft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 17">
            <a:extLst>
              <a:ext uri="{FF2B5EF4-FFF2-40B4-BE49-F238E27FC236}">
                <a16:creationId xmlns:a16="http://schemas.microsoft.com/office/drawing/2014/main" id="{54C065DA-4EE3-7F46-BA61-9340C5EC91AB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552255" y="61362"/>
            <a:ext cx="523131" cy="402662"/>
          </a:xfrm>
          <a:prstGeom prst="rect">
            <a:avLst/>
          </a:prstGeom>
        </p:spPr>
      </p:pic>
      <p:sp>
        <p:nvSpPr>
          <p:cNvPr id="10" name="Subtitle 2">
            <a:extLst>
              <a:ext uri="{FF2B5EF4-FFF2-40B4-BE49-F238E27FC236}">
                <a16:creationId xmlns:a16="http://schemas.microsoft.com/office/drawing/2014/main" id="{A7641659-EE62-4C4B-800E-E5E173852CBC}"/>
              </a:ext>
            </a:extLst>
          </p:cNvPr>
          <p:cNvSpPr txBox="1">
            <a:spLocks/>
          </p:cNvSpPr>
          <p:nvPr userDrawn="1"/>
        </p:nvSpPr>
        <p:spPr>
          <a:xfrm>
            <a:off x="6359778" y="4909725"/>
            <a:ext cx="980136" cy="156744"/>
          </a:xfrm>
          <a:prstGeom prst="rect">
            <a:avLst/>
          </a:prstGeom>
        </p:spPr>
        <p:txBody>
          <a:bodyPr vert="horz" lIns="90000" tIns="45720" rIns="91440" bIns="45720" rtlCol="0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b="1" i="1" kern="1200">
                <a:solidFill>
                  <a:schemeClr val="bg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FR" sz="800" b="0" i="0" dirty="0">
                <a:solidFill>
                  <a:srgbClr val="0E67AD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@EGI_eInfra</a:t>
            </a:r>
            <a:endParaRPr lang="en" sz="800" b="0" i="0" dirty="0">
              <a:solidFill>
                <a:srgbClr val="0E67AD"/>
              </a:solidFill>
              <a:latin typeface="Calibri" panose="020F0502020204030204" pitchFamily="34" charset="0"/>
              <a:ea typeface="Open Sans" panose="020B060603050402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1983F160-3051-5343-A279-ABC4F18B0298}"/>
              </a:ext>
            </a:extLst>
          </p:cNvPr>
          <p:cNvSpPr txBox="1">
            <a:spLocks/>
          </p:cNvSpPr>
          <p:nvPr userDrawn="1"/>
        </p:nvSpPr>
        <p:spPr>
          <a:xfrm>
            <a:off x="5481272" y="4909682"/>
            <a:ext cx="716899" cy="161981"/>
          </a:xfrm>
          <a:prstGeom prst="rect">
            <a:avLst/>
          </a:prstGeom>
        </p:spPr>
        <p:txBody>
          <a:bodyPr vert="horz" lIns="90000" tIns="45720" rIns="91440" bIns="45720" rtlCol="0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b="1" i="1" kern="1200">
                <a:solidFill>
                  <a:schemeClr val="bg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FR" sz="800" b="1" i="0" dirty="0">
                <a:solidFill>
                  <a:srgbClr val="0E67AD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www.egi.eu</a:t>
            </a:r>
            <a:endParaRPr lang="en" sz="800" b="0" i="0" dirty="0">
              <a:solidFill>
                <a:srgbClr val="0E67AD"/>
              </a:solidFill>
              <a:latin typeface="Calibri" panose="020F0502020204030204" pitchFamily="34" charset="0"/>
              <a:ea typeface="Open Sans" panose="020B0606030504020204" pitchFamily="34" charset="0"/>
              <a:cs typeface="Calibri" panose="020F0502020204030204" pitchFamily="34" charset="0"/>
            </a:endParaRPr>
          </a:p>
        </p:txBody>
      </p: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271D831B-67D2-6044-BF76-06D259999B31}"/>
              </a:ext>
            </a:extLst>
          </p:cNvPr>
          <p:cNvCxnSpPr/>
          <p:nvPr userDrawn="1"/>
        </p:nvCxnSpPr>
        <p:spPr>
          <a:xfrm>
            <a:off x="6150117" y="4965272"/>
            <a:ext cx="0" cy="178228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kstvak 21">
            <a:extLst>
              <a:ext uri="{FF2B5EF4-FFF2-40B4-BE49-F238E27FC236}">
                <a16:creationId xmlns:a16="http://schemas.microsoft.com/office/drawing/2014/main" id="{6117C417-ED11-F64A-AD0F-5BA397A38596}"/>
              </a:ext>
            </a:extLst>
          </p:cNvPr>
          <p:cNvSpPr txBox="1"/>
          <p:nvPr userDrawn="1"/>
        </p:nvSpPr>
        <p:spPr>
          <a:xfrm>
            <a:off x="7425809" y="4923184"/>
            <a:ext cx="71686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b="1" i="0" noProof="0" dirty="0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2020-05-27</a:t>
            </a:r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57154051-348C-1843-AA1C-AB809BB83916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6276638" y="4965272"/>
            <a:ext cx="119690" cy="106391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3F0BAA26-6D8B-7747-A346-37C94F6F4BB5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5429503" y="4965701"/>
            <a:ext cx="93380" cy="98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019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77" r:id="rId2"/>
    <p:sldLayoutId id="2147483678" r:id="rId3"/>
    <p:sldLayoutId id="2147483679" r:id="rId4"/>
  </p:sldLayoutIdLst>
  <p:hf sldNum="0" hdr="0" ft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ubtitle 2">
            <a:extLst>
              <a:ext uri="{FF2B5EF4-FFF2-40B4-BE49-F238E27FC236}">
                <a16:creationId xmlns:a16="http://schemas.microsoft.com/office/drawing/2014/main" id="{DA78F590-4BBF-9C4B-A00E-C89294A682AA}"/>
              </a:ext>
            </a:extLst>
          </p:cNvPr>
          <p:cNvSpPr txBox="1">
            <a:spLocks/>
          </p:cNvSpPr>
          <p:nvPr userDrawn="1"/>
        </p:nvSpPr>
        <p:spPr>
          <a:xfrm>
            <a:off x="6481460" y="3988285"/>
            <a:ext cx="1691495" cy="3571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b="1" i="1" kern="1200">
                <a:solidFill>
                  <a:schemeClr val="bg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700" b="1" i="0" noProof="0" dirty="0">
                <a:solidFill>
                  <a:srgbClr val="0E67AD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This work by the EGI Foundation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700" b="0" i="1" noProof="0" dirty="0">
                <a:solidFill>
                  <a:srgbClr val="0E67AD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is licensed under a Creative Commons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700" b="0" i="1" noProof="0" dirty="0">
                <a:solidFill>
                  <a:srgbClr val="0E67AD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Attribution 4.0 International License.</a:t>
            </a: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EFEBF892-042C-8C47-80FB-62A87810487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373609" y="2067920"/>
            <a:ext cx="2268644" cy="1742674"/>
          </a:xfrm>
          <a:prstGeom prst="rect">
            <a:avLst/>
          </a:prstGeom>
        </p:spPr>
      </p:pic>
      <p:sp>
        <p:nvSpPr>
          <p:cNvPr id="16" name="Subtitle 2">
            <a:extLst>
              <a:ext uri="{FF2B5EF4-FFF2-40B4-BE49-F238E27FC236}">
                <a16:creationId xmlns:a16="http://schemas.microsoft.com/office/drawing/2014/main" id="{04EF890C-0E49-E449-8651-D45A73400420}"/>
              </a:ext>
            </a:extLst>
          </p:cNvPr>
          <p:cNvSpPr txBox="1">
            <a:spLocks/>
          </p:cNvSpPr>
          <p:nvPr userDrawn="1"/>
        </p:nvSpPr>
        <p:spPr>
          <a:xfrm>
            <a:off x="1962684" y="3078738"/>
            <a:ext cx="2609316" cy="41395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300" b="1" i="1" kern="1200"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n-GB" sz="2000" noProof="0" dirty="0">
                <a:latin typeface="Calibri" panose="020F0502020204030204" pitchFamily="34" charset="0"/>
                <a:ea typeface="Open Sans Semibold" panose="020B0606030504020204" pitchFamily="34" charset="0"/>
                <a:cs typeface="Calibri" panose="020F0502020204030204" pitchFamily="34" charset="0"/>
              </a:rPr>
              <a:t>Questions?</a:t>
            </a:r>
          </a:p>
        </p:txBody>
      </p:sp>
      <p:sp>
        <p:nvSpPr>
          <p:cNvPr id="19" name="Titre 6">
            <a:extLst>
              <a:ext uri="{FF2B5EF4-FFF2-40B4-BE49-F238E27FC236}">
                <a16:creationId xmlns:a16="http://schemas.microsoft.com/office/drawing/2014/main" id="{D4D314C7-0F84-AB4E-BE7F-35172DF12265}"/>
              </a:ext>
            </a:extLst>
          </p:cNvPr>
          <p:cNvSpPr txBox="1">
            <a:spLocks/>
          </p:cNvSpPr>
          <p:nvPr userDrawn="1"/>
        </p:nvSpPr>
        <p:spPr>
          <a:xfrm>
            <a:off x="1962684" y="2233154"/>
            <a:ext cx="2811618" cy="752514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700" b="1" i="0" kern="1200"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lnSpc>
                <a:spcPct val="110000"/>
              </a:lnSpc>
            </a:pPr>
            <a:r>
              <a:rPr lang="en-GB" sz="2000" noProof="0" dirty="0">
                <a:latin typeface="Calibri" panose="020F0502020204030204" pitchFamily="34" charset="0"/>
                <a:cs typeface="Calibri" panose="020F0502020204030204" pitchFamily="34" charset="0"/>
              </a:rPr>
              <a:t>Thank you</a:t>
            </a:r>
            <a:br>
              <a:rPr lang="en-GB" sz="2000" noProof="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2000" noProof="0" dirty="0">
                <a:latin typeface="Calibri" panose="020F0502020204030204" pitchFamily="34" charset="0"/>
                <a:cs typeface="Calibri" panose="020F0502020204030204" pitchFamily="34" charset="0"/>
              </a:rPr>
              <a:t>for your attention.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B3C4C258-560F-7E41-A4DF-4F971543C08A}"/>
              </a:ext>
            </a:extLst>
          </p:cNvPr>
          <p:cNvSpPr txBox="1">
            <a:spLocks/>
          </p:cNvSpPr>
          <p:nvPr userDrawn="1"/>
        </p:nvSpPr>
        <p:spPr>
          <a:xfrm>
            <a:off x="546242" y="828045"/>
            <a:ext cx="1656681" cy="358195"/>
          </a:xfrm>
          <a:prstGeom prst="rect">
            <a:avLst/>
          </a:prstGeom>
        </p:spPr>
        <p:txBody>
          <a:bodyPr vert="horz" lIns="90000" tIns="45720" rIns="91440" bIns="45720" rtlCol="0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b="1" i="1" kern="1200">
                <a:solidFill>
                  <a:schemeClr val="bg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FR" sz="900" b="1" i="0" dirty="0">
                <a:solidFill>
                  <a:srgbClr val="0E67AD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www.egi.eu</a:t>
            </a:r>
          </a:p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fr-FR" sz="900" b="0" i="0" dirty="0">
                <a:solidFill>
                  <a:srgbClr val="0E67AD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@EGI_eInfra</a:t>
            </a: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F9534ACA-D415-764D-8B5D-37ACE43416D9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12418" y="1074373"/>
            <a:ext cx="133824" cy="118955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3997F26F-FA34-1E4E-B306-AC13B5F01D8C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432986" y="903773"/>
            <a:ext cx="113256" cy="118955"/>
          </a:xfrm>
          <a:prstGeom prst="rect">
            <a:avLst/>
          </a:prstGeom>
        </p:spPr>
      </p:pic>
      <p:sp>
        <p:nvSpPr>
          <p:cNvPr id="22" name="Subtitle 2">
            <a:extLst>
              <a:ext uri="{FF2B5EF4-FFF2-40B4-BE49-F238E27FC236}">
                <a16:creationId xmlns:a16="http://schemas.microsoft.com/office/drawing/2014/main" id="{46439F1B-1DA1-CD4A-8099-15205076493A}"/>
              </a:ext>
            </a:extLst>
          </p:cNvPr>
          <p:cNvSpPr txBox="1">
            <a:spLocks/>
          </p:cNvSpPr>
          <p:nvPr userDrawn="1"/>
        </p:nvSpPr>
        <p:spPr>
          <a:xfrm>
            <a:off x="2624575" y="53846"/>
            <a:ext cx="4091495" cy="443675"/>
          </a:xfrm>
          <a:prstGeom prst="rect">
            <a:avLst/>
          </a:prstGeom>
        </p:spPr>
        <p:txBody>
          <a:bodyPr vert="horz" lIns="90000" tIns="45720" rIns="91440" bIns="45720" rtlCol="0" anchor="ctr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b="1" i="1" kern="1200">
                <a:solidFill>
                  <a:schemeClr val="bg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800" b="1" i="0" noProof="0" dirty="0">
                <a:solidFill>
                  <a:srgbClr val="0E67AD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EGI: Advanced Computing for Research</a:t>
            </a:r>
          </a:p>
        </p:txBody>
      </p:sp>
    </p:spTree>
    <p:extLst>
      <p:ext uri="{BB962C8B-B14F-4D97-AF65-F5344CB8AC3E}">
        <p14:creationId xmlns:p14="http://schemas.microsoft.com/office/powerpoint/2010/main" val="1741258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hf sldNum="0" hdr="0" ft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slide" Target="slide15.xml"/><Relationship Id="rId3" Type="http://schemas.openxmlformats.org/officeDocument/2006/relationships/image" Target="../media/image10.jpg"/><Relationship Id="rId7" Type="http://schemas.openxmlformats.org/officeDocument/2006/relationships/slide" Target="slide2.xml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2.png"/><Relationship Id="rId11" Type="http://schemas.openxmlformats.org/officeDocument/2006/relationships/slide" Target="slide8.xml"/><Relationship Id="rId5" Type="http://schemas.openxmlformats.org/officeDocument/2006/relationships/slide" Target="slide7.xml"/><Relationship Id="rId15" Type="http://schemas.openxmlformats.org/officeDocument/2006/relationships/slide" Target="slide16.xml"/><Relationship Id="rId10" Type="http://schemas.openxmlformats.org/officeDocument/2006/relationships/image" Target="../media/image14.png"/><Relationship Id="rId4" Type="http://schemas.openxmlformats.org/officeDocument/2006/relationships/image" Target="../media/image11.png"/><Relationship Id="rId9" Type="http://schemas.openxmlformats.org/officeDocument/2006/relationships/slide" Target="slide6.xml"/><Relationship Id="rId14" Type="http://schemas.openxmlformats.org/officeDocument/2006/relationships/image" Target="../media/image1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5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5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iki.egi.eu/wiki/AAI_usage_guide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Relationship Id="rId6" Type="http://schemas.openxmlformats.org/officeDocument/2006/relationships/hyperlink" Target="https://wiki.egi.eu/wiki/AAI_FAQ" TargetMode="External"/><Relationship Id="rId5" Type="http://schemas.openxmlformats.org/officeDocument/2006/relationships/hyperlink" Target="https://wiki.egi.eu/wiki/AAI_guide_for_IdPs" TargetMode="External"/><Relationship Id="rId4" Type="http://schemas.openxmlformats.org/officeDocument/2006/relationships/hyperlink" Target="https://wiki.egi.eu/wiki/AAI_guide_for_SPs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image" Target="../media/image17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slide" Target="slide3.xml"/><Relationship Id="rId5" Type="http://schemas.openxmlformats.org/officeDocument/2006/relationships/image" Target="../media/image19.png"/><Relationship Id="rId10" Type="http://schemas.openxmlformats.org/officeDocument/2006/relationships/slide" Target="slide5.xml"/><Relationship Id="rId4" Type="http://schemas.openxmlformats.org/officeDocument/2006/relationships/image" Target="../media/image18.svg"/><Relationship Id="rId9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svg"/><Relationship Id="rId13" Type="http://schemas.openxmlformats.org/officeDocument/2006/relationships/image" Target="../media/image36.svg"/><Relationship Id="rId18" Type="http://schemas.openxmlformats.org/officeDocument/2006/relationships/image" Target="../media/image41.sv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12" Type="http://schemas.openxmlformats.org/officeDocument/2006/relationships/image" Target="../media/image35.svg"/><Relationship Id="rId17" Type="http://schemas.openxmlformats.org/officeDocument/2006/relationships/image" Target="../media/image40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39.sv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9.sv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5" Type="http://schemas.openxmlformats.org/officeDocument/2006/relationships/image" Target="../media/image38.svg"/><Relationship Id="rId10" Type="http://schemas.openxmlformats.org/officeDocument/2006/relationships/image" Target="../media/image33.svg"/><Relationship Id="rId4" Type="http://schemas.openxmlformats.org/officeDocument/2006/relationships/image" Target="../media/image27.svg"/><Relationship Id="rId9" Type="http://schemas.openxmlformats.org/officeDocument/2006/relationships/image" Target="../media/image32.png"/><Relationship Id="rId14" Type="http://schemas.openxmlformats.org/officeDocument/2006/relationships/image" Target="../media/image37.sv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slide" Target="slide13.xml"/><Relationship Id="rId3" Type="http://schemas.openxmlformats.org/officeDocument/2006/relationships/image" Target="../media/image44.svg"/><Relationship Id="rId7" Type="http://schemas.openxmlformats.org/officeDocument/2006/relationships/slide" Target="slide10.xml"/><Relationship Id="rId12" Type="http://schemas.openxmlformats.org/officeDocument/2006/relationships/image" Target="../media/image49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6.png"/><Relationship Id="rId11" Type="http://schemas.openxmlformats.org/officeDocument/2006/relationships/slide" Target="slide12.xml"/><Relationship Id="rId5" Type="http://schemas.openxmlformats.org/officeDocument/2006/relationships/slide" Target="slide9.xml"/><Relationship Id="rId15" Type="http://schemas.openxmlformats.org/officeDocument/2006/relationships/slide" Target="slide14.xml"/><Relationship Id="rId10" Type="http://schemas.openxmlformats.org/officeDocument/2006/relationships/image" Target="../media/image48.png"/><Relationship Id="rId4" Type="http://schemas.openxmlformats.org/officeDocument/2006/relationships/image" Target="../media/image45.png"/><Relationship Id="rId9" Type="http://schemas.openxmlformats.org/officeDocument/2006/relationships/slide" Target="slide11.xml"/><Relationship Id="rId14" Type="http://schemas.openxmlformats.org/officeDocument/2006/relationships/image" Target="../media/image5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5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Connettore 1 22">
            <a:extLst>
              <a:ext uri="{FF2B5EF4-FFF2-40B4-BE49-F238E27FC236}">
                <a16:creationId xmlns:a16="http://schemas.microsoft.com/office/drawing/2014/main" id="{DF6C8C91-33D4-0A48-83F9-4B8063184BDA}"/>
              </a:ext>
            </a:extLst>
          </p:cNvPr>
          <p:cNvCxnSpPr>
            <a:cxnSpLocks/>
          </p:cNvCxnSpPr>
          <p:nvPr/>
        </p:nvCxnSpPr>
        <p:spPr>
          <a:xfrm flipV="1">
            <a:off x="776800" y="3238500"/>
            <a:ext cx="275366" cy="836078"/>
          </a:xfrm>
          <a:prstGeom prst="line">
            <a:avLst/>
          </a:prstGeom>
          <a:ln w="571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ttore 1 25">
            <a:extLst>
              <a:ext uri="{FF2B5EF4-FFF2-40B4-BE49-F238E27FC236}">
                <a16:creationId xmlns:a16="http://schemas.microsoft.com/office/drawing/2014/main" id="{19ACF8EE-E6D8-5248-9889-0F8EA38BF41E}"/>
              </a:ext>
            </a:extLst>
          </p:cNvPr>
          <p:cNvCxnSpPr>
            <a:cxnSpLocks/>
          </p:cNvCxnSpPr>
          <p:nvPr/>
        </p:nvCxnSpPr>
        <p:spPr>
          <a:xfrm flipV="1">
            <a:off x="1435285" y="1611972"/>
            <a:ext cx="904278" cy="736281"/>
          </a:xfrm>
          <a:prstGeom prst="line">
            <a:avLst/>
          </a:prstGeom>
          <a:ln w="571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ttore 1 30">
            <a:extLst>
              <a:ext uri="{FF2B5EF4-FFF2-40B4-BE49-F238E27FC236}">
                <a16:creationId xmlns:a16="http://schemas.microsoft.com/office/drawing/2014/main" id="{B81C186F-164F-6D4F-8580-F6F4677BC40C}"/>
              </a:ext>
            </a:extLst>
          </p:cNvPr>
          <p:cNvCxnSpPr>
            <a:cxnSpLocks/>
          </p:cNvCxnSpPr>
          <p:nvPr/>
        </p:nvCxnSpPr>
        <p:spPr>
          <a:xfrm>
            <a:off x="3374538" y="2024596"/>
            <a:ext cx="951945" cy="585280"/>
          </a:xfrm>
          <a:prstGeom prst="line">
            <a:avLst/>
          </a:prstGeom>
          <a:ln w="571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ttore 1 37">
            <a:extLst>
              <a:ext uri="{FF2B5EF4-FFF2-40B4-BE49-F238E27FC236}">
                <a16:creationId xmlns:a16="http://schemas.microsoft.com/office/drawing/2014/main" id="{7B272529-7C1D-2D4E-9E59-060594896BF5}"/>
              </a:ext>
            </a:extLst>
          </p:cNvPr>
          <p:cNvCxnSpPr>
            <a:cxnSpLocks/>
          </p:cNvCxnSpPr>
          <p:nvPr/>
        </p:nvCxnSpPr>
        <p:spPr>
          <a:xfrm>
            <a:off x="5649756" y="3419278"/>
            <a:ext cx="777404" cy="1"/>
          </a:xfrm>
          <a:prstGeom prst="line">
            <a:avLst/>
          </a:prstGeom>
          <a:ln w="571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CasellaDiTesto 62">
            <a:extLst>
              <a:ext uri="{FF2B5EF4-FFF2-40B4-BE49-F238E27FC236}">
                <a16:creationId xmlns:a16="http://schemas.microsoft.com/office/drawing/2014/main" id="{586B7775-AB75-3049-AB1F-3C7C9AC4D873}"/>
              </a:ext>
            </a:extLst>
          </p:cNvPr>
          <p:cNvSpPr txBox="1"/>
          <p:nvPr/>
        </p:nvSpPr>
        <p:spPr>
          <a:xfrm>
            <a:off x="-264427" y="4757599"/>
            <a:ext cx="18126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it-IT" sz="1600" b="1" dirty="0">
              <a:solidFill>
                <a:schemeClr val="tx1">
                  <a:lumMod val="65000"/>
                  <a:lumOff val="35000"/>
                </a:schemeClr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65" name="CasellaDiTesto 64">
            <a:extLst>
              <a:ext uri="{FF2B5EF4-FFF2-40B4-BE49-F238E27FC236}">
                <a16:creationId xmlns:a16="http://schemas.microsoft.com/office/drawing/2014/main" id="{BA3F9C25-B049-FA44-AE11-0E7F4EF5493B}"/>
              </a:ext>
            </a:extLst>
          </p:cNvPr>
          <p:cNvSpPr txBox="1"/>
          <p:nvPr/>
        </p:nvSpPr>
        <p:spPr>
          <a:xfrm>
            <a:off x="-8780" y="1942675"/>
            <a:ext cx="17644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MOTIVATION</a:t>
            </a:r>
          </a:p>
        </p:txBody>
      </p:sp>
      <p:sp>
        <p:nvSpPr>
          <p:cNvPr id="66" name="CasellaDiTesto 65">
            <a:extLst>
              <a:ext uri="{FF2B5EF4-FFF2-40B4-BE49-F238E27FC236}">
                <a16:creationId xmlns:a16="http://schemas.microsoft.com/office/drawing/2014/main" id="{404A1910-D9EB-A24D-B1F5-CDAD8504FF51}"/>
              </a:ext>
            </a:extLst>
          </p:cNvPr>
          <p:cNvSpPr txBox="1"/>
          <p:nvPr/>
        </p:nvSpPr>
        <p:spPr>
          <a:xfrm>
            <a:off x="2063597" y="595749"/>
            <a:ext cx="18393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ARCHITECTURE</a:t>
            </a:r>
          </a:p>
        </p:txBody>
      </p:sp>
      <p:sp>
        <p:nvSpPr>
          <p:cNvPr id="67" name="CasellaDiTesto 66">
            <a:extLst>
              <a:ext uri="{FF2B5EF4-FFF2-40B4-BE49-F238E27FC236}">
                <a16:creationId xmlns:a16="http://schemas.microsoft.com/office/drawing/2014/main" id="{6EB5E395-C82D-5744-99E0-9E279CEE9E08}"/>
              </a:ext>
            </a:extLst>
          </p:cNvPr>
          <p:cNvSpPr txBox="1"/>
          <p:nvPr/>
        </p:nvSpPr>
        <p:spPr>
          <a:xfrm>
            <a:off x="3964639" y="3930407"/>
            <a:ext cx="18393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HOW IT WORKS</a:t>
            </a:r>
          </a:p>
        </p:txBody>
      </p:sp>
      <p:sp>
        <p:nvSpPr>
          <p:cNvPr id="69" name="CasellaDiTesto 68">
            <a:extLst>
              <a:ext uri="{FF2B5EF4-FFF2-40B4-BE49-F238E27FC236}">
                <a16:creationId xmlns:a16="http://schemas.microsoft.com/office/drawing/2014/main" id="{C93EB926-660C-1E4A-B4CA-E35426BFCDA7}"/>
              </a:ext>
            </a:extLst>
          </p:cNvPr>
          <p:cNvSpPr txBox="1"/>
          <p:nvPr/>
        </p:nvSpPr>
        <p:spPr>
          <a:xfrm>
            <a:off x="6408758" y="3850945"/>
            <a:ext cx="13105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DOCS</a:t>
            </a:r>
          </a:p>
        </p:txBody>
      </p:sp>
      <p:sp>
        <p:nvSpPr>
          <p:cNvPr id="70" name="CasellaDiTesto 69">
            <a:extLst>
              <a:ext uri="{FF2B5EF4-FFF2-40B4-BE49-F238E27FC236}">
                <a16:creationId xmlns:a16="http://schemas.microsoft.com/office/drawing/2014/main" id="{7AADBBE6-010F-4A46-B413-88653B4CCCFF}"/>
              </a:ext>
            </a:extLst>
          </p:cNvPr>
          <p:cNvSpPr txBox="1"/>
          <p:nvPr/>
        </p:nvSpPr>
        <p:spPr>
          <a:xfrm>
            <a:off x="6671162" y="1034010"/>
            <a:ext cx="17551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SERVICE INTEGRATION</a:t>
            </a:r>
          </a:p>
        </p:txBody>
      </p:sp>
      <mc:AlternateContent xmlns:mc="http://schemas.openxmlformats.org/markup-compatibility/2006">
        <mc:Choice xmlns:pslz="http://schemas.microsoft.com/office/powerpoint/2016/slidezoom" Requires="pslz">
          <p:graphicFrame>
            <p:nvGraphicFramePr>
              <p:cNvPr id="5" name="Anteprima della diapositiva 4">
                <a:extLst>
                  <a:ext uri="{FF2B5EF4-FFF2-40B4-BE49-F238E27FC236}">
                    <a16:creationId xmlns:a16="http://schemas.microsoft.com/office/drawing/2014/main" id="{8199D350-0B0F-F44E-9C74-8B28EBAB00B3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188820546"/>
                  </p:ext>
                </p:extLst>
              </p:nvPr>
            </p:nvGraphicFramePr>
            <p:xfrm>
              <a:off x="2286641" y="896513"/>
              <a:ext cx="1339453" cy="1285875"/>
            </p:xfrm>
            <a:graphic>
              <a:graphicData uri="http://schemas.microsoft.com/office/powerpoint/2016/slidezoom">
                <pslz:sldZm>
                  <pslz:sldZmObj sldId="297" cId="2038640232">
                    <pslz:zmPr id="{117F2A50-99F6-634C-A26B-836FFFC7F280}" imageType="cover" transitionDur="1000" showBg="0">
                      <p166:blipFill xmlns:p166="http://schemas.microsoft.com/office/powerpoint/2016/6/main">
                        <a:blip r:embed="rId4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339453" cy="1285875"/>
                        </a:xfrm>
                        <a:prstGeom prst="rect">
                          <a:avLst/>
                        </a:prstGeom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5" name="Anteprima della diapositiva 4">
                <a:hlinkClick r:id="rId5" action="ppaction://hlinksldjump"/>
                <a:extLst>
                  <a:ext uri="{FF2B5EF4-FFF2-40B4-BE49-F238E27FC236}">
                    <a16:creationId xmlns:a16="http://schemas.microsoft.com/office/drawing/2014/main" id="{8199D350-0B0F-F44E-9C74-8B28EBAB00B3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286641" y="896513"/>
                <a:ext cx="1339453" cy="1285875"/>
              </a:xfrm>
              <a:prstGeom prst="rect">
                <a:avLst/>
              </a:prstGeom>
            </p:spPr>
          </p:pic>
        </mc:Fallback>
      </mc:AlternateContent>
      <p:sp>
        <p:nvSpPr>
          <p:cNvPr id="51" name="CasellaDiTesto 50">
            <a:extLst>
              <a:ext uri="{FF2B5EF4-FFF2-40B4-BE49-F238E27FC236}">
                <a16:creationId xmlns:a16="http://schemas.microsoft.com/office/drawing/2014/main" id="{CE6008C9-0491-E54D-A68C-0B488BA04A96}"/>
              </a:ext>
            </a:extLst>
          </p:cNvPr>
          <p:cNvSpPr txBox="1"/>
          <p:nvPr/>
        </p:nvSpPr>
        <p:spPr>
          <a:xfrm>
            <a:off x="-28862" y="4732674"/>
            <a:ext cx="17644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BACKGROUND</a:t>
            </a:r>
          </a:p>
        </p:txBody>
      </p:sp>
      <mc:AlternateContent xmlns:mc="http://schemas.openxmlformats.org/markup-compatibility/2006">
        <mc:Choice xmlns:pslz="http://schemas.microsoft.com/office/powerpoint/2016/slidezoom" Requires="pslz">
          <p:graphicFrame>
            <p:nvGraphicFramePr>
              <p:cNvPr id="22" name="Anteprima della diapositiva 21">
                <a:extLst>
                  <a:ext uri="{FF2B5EF4-FFF2-40B4-BE49-F238E27FC236}">
                    <a16:creationId xmlns:a16="http://schemas.microsoft.com/office/drawing/2014/main" id="{AEB635C3-B6F6-2E4C-B963-5B4B4F050BE4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661197897"/>
                  </p:ext>
                </p:extLst>
              </p:nvPr>
            </p:nvGraphicFramePr>
            <p:xfrm>
              <a:off x="175479" y="3758310"/>
              <a:ext cx="1011655" cy="961901"/>
            </p:xfrm>
            <a:graphic>
              <a:graphicData uri="http://schemas.microsoft.com/office/powerpoint/2016/slidezoom">
                <pslz:sldZm>
                  <pslz:sldZmObj sldId="301" cId="1874575312">
                    <pslz:zmPr id="{1565CBF9-AE3C-A941-872E-7FB0076BD6E8}" imageType="cover" transitionDur="1000" showBg="0">
                      <p166:blipFill xmlns:p166="http://schemas.microsoft.com/office/powerpoint/2016/6/main">
                        <a:blip r:embed="rId6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011655" cy="961901"/>
                        </a:xfrm>
                        <a:prstGeom prst="rect">
                          <a:avLst/>
                        </a:prstGeom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22" name="Anteprima della diapositiva 21">
                <a:hlinkClick r:id="rId7" action="ppaction://hlinksldjump"/>
                <a:extLst>
                  <a:ext uri="{FF2B5EF4-FFF2-40B4-BE49-F238E27FC236}">
                    <a16:creationId xmlns:a16="http://schemas.microsoft.com/office/drawing/2014/main" id="{AEB635C3-B6F6-2E4C-B963-5B4B4F050BE4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75479" y="3758310"/>
                <a:ext cx="1011655" cy="96190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slz="http://schemas.microsoft.com/office/powerpoint/2016/slidezoom" Requires="pslz">
          <p:graphicFrame>
            <p:nvGraphicFramePr>
              <p:cNvPr id="27" name="Anteprima della diapositiva 26">
                <a:extLst>
                  <a:ext uri="{FF2B5EF4-FFF2-40B4-BE49-F238E27FC236}">
                    <a16:creationId xmlns:a16="http://schemas.microsoft.com/office/drawing/2014/main" id="{7B346656-0CE7-514B-A179-364811E4AE5B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934430388"/>
                  </p:ext>
                </p:extLst>
              </p:nvPr>
            </p:nvGraphicFramePr>
            <p:xfrm>
              <a:off x="529813" y="2207313"/>
              <a:ext cx="1333500" cy="1285875"/>
            </p:xfrm>
            <a:graphic>
              <a:graphicData uri="http://schemas.microsoft.com/office/powerpoint/2016/slidezoom">
                <pslz:sldZm>
                  <pslz:sldZmObj sldId="257" cId="3687563528">
                    <pslz:zmPr id="{53F10EB9-3A15-5D4B-95E8-227EE0BC56D6}" imageType="cover" transitionDur="1000" showBg="0">
                      <p166:blipFill xmlns:p166="http://schemas.microsoft.com/office/powerpoint/2016/6/main">
                        <a:blip r:embed="rId8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333500" cy="1285875"/>
                        </a:xfrm>
                        <a:prstGeom prst="rect">
                          <a:avLst/>
                        </a:prstGeom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27" name="Anteprima della diapositiva 26">
                <a:hlinkClick r:id="rId9" action="ppaction://hlinksldjump"/>
                <a:extLst>
                  <a:ext uri="{FF2B5EF4-FFF2-40B4-BE49-F238E27FC236}">
                    <a16:creationId xmlns:a16="http://schemas.microsoft.com/office/drawing/2014/main" id="{7B346656-0CE7-514B-A179-364811E4AE5B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29813" y="2207313"/>
                <a:ext cx="1333500" cy="12858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slz="http://schemas.microsoft.com/office/powerpoint/2016/slidezoom" Requires="pslz">
          <p:graphicFrame>
            <p:nvGraphicFramePr>
              <p:cNvPr id="29" name="Anteprima della diapositiva 28">
                <a:extLst>
                  <a:ext uri="{FF2B5EF4-FFF2-40B4-BE49-F238E27FC236}">
                    <a16:creationId xmlns:a16="http://schemas.microsoft.com/office/drawing/2014/main" id="{C02E7605-3564-B745-A7F4-4945784B346A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387535361"/>
                  </p:ext>
                </p:extLst>
              </p:nvPr>
            </p:nvGraphicFramePr>
            <p:xfrm>
              <a:off x="4124636" y="2222136"/>
              <a:ext cx="1713072" cy="1686513"/>
            </p:xfrm>
            <a:graphic>
              <a:graphicData uri="http://schemas.microsoft.com/office/powerpoint/2016/slidezoom">
                <pslz:sldZm>
                  <pslz:sldZmObj sldId="303" cId="1203946835">
                    <pslz:zmPr id="{1F86CBDA-F6B7-CF4B-ABEE-413526D4F8F0}" imageType="cover" transitionDur="1000" showBg="0">
                      <p166:blipFill xmlns:p166="http://schemas.microsoft.com/office/powerpoint/2016/6/main">
                        <a:blip r:embed="rId10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713072" cy="1686513"/>
                        </a:xfrm>
                        <a:prstGeom prst="rect">
                          <a:avLst/>
                        </a:prstGeom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29" name="Anteprima della diapositiva 28">
                <a:hlinkClick r:id="rId11" action="ppaction://hlinksldjump"/>
                <a:extLst>
                  <a:ext uri="{FF2B5EF4-FFF2-40B4-BE49-F238E27FC236}">
                    <a16:creationId xmlns:a16="http://schemas.microsoft.com/office/drawing/2014/main" id="{C02E7605-3564-B745-A7F4-4945784B346A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124636" y="2222136"/>
                <a:ext cx="1713072" cy="16865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slz="http://schemas.microsoft.com/office/powerpoint/2016/slidezoom" Requires="pslz">
          <p:graphicFrame>
            <p:nvGraphicFramePr>
              <p:cNvPr id="34" name="Anteprima della diapositiva 33">
                <a:extLst>
                  <a:ext uri="{FF2B5EF4-FFF2-40B4-BE49-F238E27FC236}">
                    <a16:creationId xmlns:a16="http://schemas.microsoft.com/office/drawing/2014/main" id="{D50348DA-458A-5B44-BB5E-3D6EB9E3AEEE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249230206"/>
                  </p:ext>
                </p:extLst>
              </p:nvPr>
            </p:nvGraphicFramePr>
            <p:xfrm>
              <a:off x="6346767" y="2889087"/>
              <a:ext cx="1011655" cy="970081"/>
            </p:xfrm>
            <a:graphic>
              <a:graphicData uri="http://schemas.microsoft.com/office/powerpoint/2016/slidezoom">
                <pslz:sldZm>
                  <pslz:sldZmObj sldId="323" cId="2073874741">
                    <pslz:zmPr id="{A1C3C916-2C79-474B-A0EC-FC99C3ADECE4}" imageType="cover" transitionDur="1000" showBg="0">
                      <p166:blipFill xmlns:p166="http://schemas.microsoft.com/office/powerpoint/2016/6/main">
                        <a:blip r:embed="rId12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011655" cy="970081"/>
                        </a:xfrm>
                        <a:prstGeom prst="rect">
                          <a:avLst/>
                        </a:prstGeom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34" name="Anteprima della diapositiva 33">
                <a:hlinkClick r:id="rId13" action="ppaction://hlinksldjump"/>
                <a:extLst>
                  <a:ext uri="{FF2B5EF4-FFF2-40B4-BE49-F238E27FC236}">
                    <a16:creationId xmlns:a16="http://schemas.microsoft.com/office/drawing/2014/main" id="{D50348DA-458A-5B44-BB5E-3D6EB9E3AEEE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346767" y="2889087"/>
                <a:ext cx="1011655" cy="970081"/>
              </a:xfrm>
              <a:prstGeom prst="rect">
                <a:avLst/>
              </a:prstGeom>
            </p:spPr>
          </p:pic>
        </mc:Fallback>
      </mc:AlternateContent>
      <p:cxnSp>
        <p:nvCxnSpPr>
          <p:cNvPr id="64" name="Connettore 1 63">
            <a:extLst>
              <a:ext uri="{FF2B5EF4-FFF2-40B4-BE49-F238E27FC236}">
                <a16:creationId xmlns:a16="http://schemas.microsoft.com/office/drawing/2014/main" id="{B2C60A2B-04B8-7D45-A5C9-D21658409BF1}"/>
              </a:ext>
            </a:extLst>
          </p:cNvPr>
          <p:cNvCxnSpPr>
            <a:cxnSpLocks/>
          </p:cNvCxnSpPr>
          <p:nvPr/>
        </p:nvCxnSpPr>
        <p:spPr>
          <a:xfrm flipV="1">
            <a:off x="7160057" y="2676222"/>
            <a:ext cx="198365" cy="364649"/>
          </a:xfrm>
          <a:prstGeom prst="line">
            <a:avLst/>
          </a:prstGeom>
          <a:ln w="571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pslz="http://schemas.microsoft.com/office/powerpoint/2016/slidezoom" Requires="pslz">
          <p:graphicFrame>
            <p:nvGraphicFramePr>
              <p:cNvPr id="41" name="Anteprima della diapositiva 40">
                <a:extLst>
                  <a:ext uri="{FF2B5EF4-FFF2-40B4-BE49-F238E27FC236}">
                    <a16:creationId xmlns:a16="http://schemas.microsoft.com/office/drawing/2014/main" id="{6E8DDF97-8B23-0745-A9EA-9F02B7BCB50B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932939995"/>
                  </p:ext>
                </p:extLst>
              </p:nvPr>
            </p:nvGraphicFramePr>
            <p:xfrm>
              <a:off x="6893915" y="1517096"/>
              <a:ext cx="1309688" cy="1285875"/>
            </p:xfrm>
            <a:graphic>
              <a:graphicData uri="http://schemas.microsoft.com/office/powerpoint/2016/slidezoom">
                <pslz:sldZm>
                  <pslz:sldZmObj sldId="271" cId="2220079688">
                    <pslz:zmPr id="{8EE6F778-DC95-1240-B300-637954775A8B}" imageType="cover" transitionDur="1000">
                      <p166:blipFill xmlns:p166="http://schemas.microsoft.com/office/powerpoint/2016/6/main">
                        <a:blip r:embed="rId14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309688" cy="1285875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41" name="Anteprima della diapositiva 40">
                <a:hlinkClick r:id="rId15" action="ppaction://hlinksldjump"/>
                <a:extLst>
                  <a:ext uri="{FF2B5EF4-FFF2-40B4-BE49-F238E27FC236}">
                    <a16:creationId xmlns:a16="http://schemas.microsoft.com/office/drawing/2014/main" id="{6E8DDF97-8B23-0745-A9EA-9F02B7BCB50B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893915" y="1517096"/>
                <a:ext cx="1309688" cy="1285875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303439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3"/>
          <p:cNvSpPr txBox="1">
            <a:spLocks noGrp="1"/>
          </p:cNvSpPr>
          <p:nvPr>
            <p:ph type="title"/>
          </p:nvPr>
        </p:nvSpPr>
        <p:spPr>
          <a:xfrm>
            <a:off x="2579077" y="169145"/>
            <a:ext cx="4728900" cy="3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E67AD"/>
              </a:buClr>
              <a:buSzPts val="2500"/>
              <a:buFont typeface="Calibri"/>
              <a:buNone/>
            </a:pPr>
            <a:r>
              <a:rPr lang="en-GB"/>
              <a:t>User enrollment</a:t>
            </a:r>
            <a:endParaRPr/>
          </a:p>
        </p:txBody>
      </p:sp>
      <p:pic>
        <p:nvPicPr>
          <p:cNvPr id="127" name="Google Shape;127;p23"/>
          <p:cNvPicPr preferRelativeResize="0"/>
          <p:nvPr/>
        </p:nvPicPr>
        <p:blipFill rotWithShape="1">
          <a:blip r:embed="rId3">
            <a:alphaModFix/>
          </a:blip>
          <a:srcRect l="24190"/>
          <a:stretch/>
        </p:blipFill>
        <p:spPr>
          <a:xfrm>
            <a:off x="0" y="426553"/>
            <a:ext cx="4859217" cy="46101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29608" y="925759"/>
            <a:ext cx="5832647" cy="41951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627560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4"/>
          <p:cNvSpPr txBox="1">
            <a:spLocks noGrp="1"/>
          </p:cNvSpPr>
          <p:nvPr>
            <p:ph type="title"/>
          </p:nvPr>
        </p:nvSpPr>
        <p:spPr>
          <a:xfrm>
            <a:off x="2579077" y="169145"/>
            <a:ext cx="4728900" cy="3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E67AD"/>
              </a:buClr>
              <a:buSzPts val="2500"/>
              <a:buFont typeface="Calibri"/>
              <a:buNone/>
            </a:pPr>
            <a:r>
              <a:rPr lang="en-GB"/>
              <a:t>Group Management</a:t>
            </a:r>
            <a:endParaRPr/>
          </a:p>
        </p:txBody>
      </p:sp>
      <p:sp>
        <p:nvSpPr>
          <p:cNvPr id="135" name="Google Shape;135;p24"/>
          <p:cNvSpPr txBox="1">
            <a:spLocks noGrp="1"/>
          </p:cNvSpPr>
          <p:nvPr>
            <p:ph type="subTitle" idx="2"/>
          </p:nvPr>
        </p:nvSpPr>
        <p:spPr>
          <a:xfrm>
            <a:off x="2579076" y="628358"/>
            <a:ext cx="4728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None/>
            </a:pPr>
            <a:endParaRPr/>
          </a:p>
        </p:txBody>
      </p:sp>
      <p:pic>
        <p:nvPicPr>
          <p:cNvPr id="136" name="Google Shape;136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91126" y="457473"/>
            <a:ext cx="6748877" cy="463790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063498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5"/>
          <p:cNvSpPr txBox="1">
            <a:spLocks noGrp="1"/>
          </p:cNvSpPr>
          <p:nvPr>
            <p:ph type="title"/>
          </p:nvPr>
        </p:nvSpPr>
        <p:spPr>
          <a:xfrm>
            <a:off x="2579077" y="169145"/>
            <a:ext cx="6457500" cy="3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E67AD"/>
              </a:buClr>
              <a:buSzPts val="2500"/>
              <a:buFont typeface="Calibri"/>
              <a:buNone/>
            </a:pPr>
            <a:r>
              <a:rPr lang="en-GB" dirty="0"/>
              <a:t>Featured use case – For communities in need of a ready-to-use group management solution</a:t>
            </a:r>
            <a:endParaRPr dirty="0"/>
          </a:p>
        </p:txBody>
      </p:sp>
      <p:sp>
        <p:nvSpPr>
          <p:cNvPr id="142" name="Google Shape;142;p25"/>
          <p:cNvSpPr txBox="1"/>
          <p:nvPr/>
        </p:nvSpPr>
        <p:spPr>
          <a:xfrm>
            <a:off x="251520" y="1214127"/>
            <a:ext cx="5447100" cy="36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42"/>
              <a:buFont typeface="Arial"/>
              <a:buNone/>
            </a:pPr>
            <a:r>
              <a:rPr lang="en-GB" sz="1942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Communities that do not operate their own group management service can leverage the group management capabilities of the Check-in platform to:</a:t>
            </a:r>
            <a:endParaRPr sz="1942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7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942"/>
              <a:buFont typeface="Arial"/>
              <a:buNone/>
            </a:pPr>
            <a:endParaRPr sz="1942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1450" marR="0" lvl="0" indent="-171450" algn="l" rtl="0">
              <a:lnSpc>
                <a:spcPct val="7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942"/>
              <a:buFont typeface="Arial"/>
              <a:buChar char="•"/>
            </a:pPr>
            <a:r>
              <a:rPr lang="en-GB" sz="1942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Avoid overhead of deploying a dedicated group management service</a:t>
            </a:r>
            <a:endParaRPr dirty="0"/>
          </a:p>
          <a:p>
            <a:pPr marL="171450" marR="0" lvl="0" indent="-48133" algn="l" rtl="0">
              <a:lnSpc>
                <a:spcPct val="7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942"/>
              <a:buFont typeface="Arial"/>
              <a:buNone/>
            </a:pPr>
            <a:endParaRPr sz="1942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1450" marR="0" lvl="0" indent="-171450" algn="l" rtl="0">
              <a:lnSpc>
                <a:spcPct val="7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942"/>
              <a:buFont typeface="Arial"/>
              <a:buChar char="•"/>
            </a:pPr>
            <a:r>
              <a:rPr lang="en-GB" sz="1942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Allow authorised group admins to manage the information about their users independently</a:t>
            </a:r>
            <a:endParaRPr dirty="0"/>
          </a:p>
          <a:p>
            <a:pPr marL="171450" marR="0" lvl="0" indent="-48133" algn="l" rtl="0">
              <a:lnSpc>
                <a:spcPct val="7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942"/>
              <a:buFont typeface="Arial"/>
              <a:buNone/>
            </a:pPr>
            <a:endParaRPr sz="1942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1450" marR="0" lvl="0" indent="-171450" algn="l" rtl="0">
              <a:lnSpc>
                <a:spcPct val="7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942"/>
              <a:buFont typeface="Arial"/>
              <a:buChar char="•"/>
            </a:pPr>
            <a:r>
              <a:rPr lang="en-GB" sz="1942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Enable easy and secure access to resources offered by EGI and other infrastructures participating in EOSC </a:t>
            </a:r>
            <a:endParaRPr dirty="0"/>
          </a:p>
          <a:p>
            <a:pPr marL="171450" marR="0" lvl="0" indent="-48133" algn="l" rtl="0">
              <a:lnSpc>
                <a:spcPct val="7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942"/>
              <a:buFont typeface="Arial"/>
              <a:buNone/>
            </a:pPr>
            <a:endParaRPr sz="1942" i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1450" marR="0" lvl="0" indent="-48133" algn="l" rtl="0">
              <a:lnSpc>
                <a:spcPct val="7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942"/>
              <a:buFont typeface="Arial"/>
              <a:buNone/>
            </a:pPr>
            <a:endParaRPr sz="1942" i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25"/>
          <p:cNvSpPr/>
          <p:nvPr/>
        </p:nvSpPr>
        <p:spPr>
          <a:xfrm>
            <a:off x="7299853" y="3364746"/>
            <a:ext cx="948900" cy="4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EOSC  Infrastructure</a:t>
            </a:r>
            <a:endParaRPr/>
          </a:p>
        </p:txBody>
      </p:sp>
      <p:sp>
        <p:nvSpPr>
          <p:cNvPr id="144" name="Google Shape;144;p25"/>
          <p:cNvSpPr/>
          <p:nvPr/>
        </p:nvSpPr>
        <p:spPr>
          <a:xfrm>
            <a:off x="5590392" y="1031701"/>
            <a:ext cx="1402704" cy="737100"/>
          </a:xfrm>
          <a:prstGeom prst="cloud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eduGAIN</a:t>
            </a: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25"/>
          <p:cNvSpPr/>
          <p:nvPr/>
        </p:nvSpPr>
        <p:spPr>
          <a:xfrm>
            <a:off x="6804426" y="3778697"/>
            <a:ext cx="923100" cy="4851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Service</a:t>
            </a:r>
            <a:endParaRPr/>
          </a:p>
        </p:txBody>
      </p:sp>
      <p:cxnSp>
        <p:nvCxnSpPr>
          <p:cNvPr id="146" name="Google Shape;146;p25"/>
          <p:cNvCxnSpPr>
            <a:endCxn id="145" idx="0"/>
          </p:cNvCxnSpPr>
          <p:nvPr/>
        </p:nvCxnSpPr>
        <p:spPr>
          <a:xfrm flipH="1">
            <a:off x="7265976" y="2789597"/>
            <a:ext cx="480000" cy="989100"/>
          </a:xfrm>
          <a:prstGeom prst="straightConnector1">
            <a:avLst/>
          </a:prstGeom>
          <a:noFill/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stealth" w="med" len="med"/>
          </a:ln>
        </p:spPr>
      </p:cxnSp>
      <p:sp>
        <p:nvSpPr>
          <p:cNvPr id="147" name="Google Shape;147;p25"/>
          <p:cNvSpPr/>
          <p:nvPr/>
        </p:nvSpPr>
        <p:spPr>
          <a:xfrm>
            <a:off x="5894469" y="3414048"/>
            <a:ext cx="890700" cy="4683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Service</a:t>
            </a:r>
            <a:endParaRPr/>
          </a:p>
        </p:txBody>
      </p:sp>
      <p:cxnSp>
        <p:nvCxnSpPr>
          <p:cNvPr id="148" name="Google Shape;148;p25"/>
          <p:cNvCxnSpPr>
            <a:endCxn id="147" idx="0"/>
          </p:cNvCxnSpPr>
          <p:nvPr/>
        </p:nvCxnSpPr>
        <p:spPr>
          <a:xfrm flipH="1">
            <a:off x="6339819" y="3235848"/>
            <a:ext cx="859800" cy="178200"/>
          </a:xfrm>
          <a:prstGeom prst="straightConnector1">
            <a:avLst/>
          </a:prstGeom>
          <a:noFill/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149" name="Google Shape;149;p25"/>
          <p:cNvCxnSpPr>
            <a:stCxn id="150" idx="1"/>
          </p:cNvCxnSpPr>
          <p:nvPr/>
        </p:nvCxnSpPr>
        <p:spPr>
          <a:xfrm flipH="1">
            <a:off x="7497481" y="1807219"/>
            <a:ext cx="230100" cy="35160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151" name="Google Shape;151;p25"/>
          <p:cNvCxnSpPr>
            <a:stCxn id="144" idx="1"/>
          </p:cNvCxnSpPr>
          <p:nvPr/>
        </p:nvCxnSpPr>
        <p:spPr>
          <a:xfrm>
            <a:off x="6291744" y="1768016"/>
            <a:ext cx="566400" cy="39090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pic>
        <p:nvPicPr>
          <p:cNvPr id="152" name="Google Shape;152;p25" descr="user_phd_group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18945" y="3077894"/>
            <a:ext cx="640004" cy="64000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3" name="Google Shape;153;p25"/>
          <p:cNvCxnSpPr>
            <a:stCxn id="152" idx="1"/>
            <a:endCxn id="154" idx="3"/>
          </p:cNvCxnSpPr>
          <p:nvPr/>
        </p:nvCxnSpPr>
        <p:spPr>
          <a:xfrm rot="10800000">
            <a:off x="7891045" y="3031296"/>
            <a:ext cx="327900" cy="366600"/>
          </a:xfrm>
          <a:prstGeom prst="straightConnector1">
            <a:avLst/>
          </a:prstGeom>
          <a:noFill/>
          <a:ln w="12700" cap="flat" cmpd="sng">
            <a:solidFill>
              <a:schemeClr val="accent3"/>
            </a:solidFill>
            <a:prstDash val="solid"/>
            <a:miter lim="800000"/>
            <a:headEnd type="none" w="sm" len="sm"/>
            <a:tailEnd type="stealth" w="med" len="med"/>
          </a:ln>
        </p:spPr>
      </p:cxnSp>
      <p:sp>
        <p:nvSpPr>
          <p:cNvPr id="150" name="Google Shape;150;p25"/>
          <p:cNvSpPr/>
          <p:nvPr/>
        </p:nvSpPr>
        <p:spPr>
          <a:xfrm>
            <a:off x="7037029" y="1014048"/>
            <a:ext cx="1381104" cy="794016"/>
          </a:xfrm>
          <a:prstGeom prst="cloud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Social</a:t>
            </a:r>
            <a:endParaRPr/>
          </a:p>
        </p:txBody>
      </p:sp>
      <p:sp>
        <p:nvSpPr>
          <p:cNvPr id="155" name="Google Shape;155;p25"/>
          <p:cNvSpPr/>
          <p:nvPr/>
        </p:nvSpPr>
        <p:spPr>
          <a:xfrm rot="10800000">
            <a:off x="5569911" y="2105566"/>
            <a:ext cx="3466584" cy="2775492"/>
          </a:xfrm>
          <a:prstGeom prst="cloud">
            <a:avLst/>
          </a:prstGeom>
          <a:noFill/>
          <a:ln w="28575" cap="flat" cmpd="sng">
            <a:solidFill>
              <a:srgbClr val="4F81BD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56" name="Google Shape;156;p25"/>
          <p:cNvGrpSpPr/>
          <p:nvPr/>
        </p:nvGrpSpPr>
        <p:grpSpPr>
          <a:xfrm>
            <a:off x="6759536" y="2159096"/>
            <a:ext cx="830301" cy="907646"/>
            <a:chOff x="-739799" y="2914873"/>
            <a:chExt cx="1292700" cy="1458300"/>
          </a:xfrm>
        </p:grpSpPr>
        <p:sp>
          <p:nvSpPr>
            <p:cNvPr id="157" name="Google Shape;157;p25"/>
            <p:cNvSpPr/>
            <p:nvPr/>
          </p:nvSpPr>
          <p:spPr>
            <a:xfrm>
              <a:off x="-739799" y="2914873"/>
              <a:ext cx="1292700" cy="1458300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254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625" tIns="34300" rIns="68625" bIns="34300" anchor="b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6"/>
                <a:buFont typeface="Arial"/>
                <a:buNone/>
              </a:pPr>
              <a:r>
                <a:rPr lang="en-GB" sz="825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EGI CheckIn</a:t>
              </a:r>
              <a:endParaRPr sz="825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58" name="Google Shape;158;p25" descr="4361018b05117b92dc1a71d9622efbbf.png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-518037" y="2988223"/>
              <a:ext cx="849300" cy="82320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59" name="Google Shape;159;p25"/>
          <p:cNvGrpSpPr/>
          <p:nvPr/>
        </p:nvGrpSpPr>
        <p:grpSpPr>
          <a:xfrm>
            <a:off x="7191798" y="2699513"/>
            <a:ext cx="699197" cy="663652"/>
            <a:chOff x="3304489" y="1229729"/>
            <a:chExt cx="1303500" cy="1276500"/>
          </a:xfrm>
        </p:grpSpPr>
        <p:sp>
          <p:nvSpPr>
            <p:cNvPr id="154" name="Google Shape;154;p25"/>
            <p:cNvSpPr/>
            <p:nvPr/>
          </p:nvSpPr>
          <p:spPr>
            <a:xfrm>
              <a:off x="3304489" y="1229729"/>
              <a:ext cx="1303500" cy="1276500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270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b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Virtual Organization </a:t>
              </a:r>
              <a:endParaRPr sz="675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60" name="Google Shape;160;p25" descr="50355-200.png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3746744" y="1345765"/>
              <a:ext cx="587804" cy="587803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2272821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6"/>
          <p:cNvSpPr txBox="1">
            <a:spLocks noGrp="1"/>
          </p:cNvSpPr>
          <p:nvPr>
            <p:ph type="title"/>
          </p:nvPr>
        </p:nvSpPr>
        <p:spPr>
          <a:xfrm>
            <a:off x="2579077" y="169145"/>
            <a:ext cx="6457500" cy="3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E67AD"/>
              </a:buClr>
              <a:buSzPts val="2500"/>
              <a:buFont typeface="Calibri"/>
              <a:buNone/>
            </a:pPr>
            <a:r>
              <a:rPr lang="en-GB"/>
              <a:t>Featured use case – For communities operating their own AAI</a:t>
            </a:r>
            <a:endParaRPr/>
          </a:p>
        </p:txBody>
      </p:sp>
      <p:sp>
        <p:nvSpPr>
          <p:cNvPr id="166" name="Google Shape;166;p26"/>
          <p:cNvSpPr/>
          <p:nvPr/>
        </p:nvSpPr>
        <p:spPr>
          <a:xfrm rot="10800000">
            <a:off x="5307816" y="2891235"/>
            <a:ext cx="3385260" cy="1989684"/>
          </a:xfrm>
          <a:prstGeom prst="cloud">
            <a:avLst/>
          </a:prstGeom>
          <a:noFill/>
          <a:ln w="28575" cap="flat" cmpd="sng">
            <a:solidFill>
              <a:srgbClr val="4F81BD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p26"/>
          <p:cNvSpPr/>
          <p:nvPr/>
        </p:nvSpPr>
        <p:spPr>
          <a:xfrm>
            <a:off x="7324095" y="3293781"/>
            <a:ext cx="1001400" cy="44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EGI Infrastructure</a:t>
            </a:r>
            <a:endParaRPr/>
          </a:p>
        </p:txBody>
      </p:sp>
      <p:sp>
        <p:nvSpPr>
          <p:cNvPr id="168" name="Google Shape;168;p26"/>
          <p:cNvSpPr/>
          <p:nvPr/>
        </p:nvSpPr>
        <p:spPr>
          <a:xfrm>
            <a:off x="6141947" y="628358"/>
            <a:ext cx="1376676" cy="936792"/>
          </a:xfrm>
          <a:prstGeom prst="cloud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Social</a:t>
            </a:r>
            <a:endParaRPr/>
          </a:p>
        </p:txBody>
      </p:sp>
      <p:sp>
        <p:nvSpPr>
          <p:cNvPr id="169" name="Google Shape;169;p26"/>
          <p:cNvSpPr/>
          <p:nvPr/>
        </p:nvSpPr>
        <p:spPr>
          <a:xfrm>
            <a:off x="5017502" y="796171"/>
            <a:ext cx="1399572" cy="809352"/>
          </a:xfrm>
          <a:prstGeom prst="cloud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eduGAIN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26"/>
          <p:cNvSpPr txBox="1"/>
          <p:nvPr/>
        </p:nvSpPr>
        <p:spPr>
          <a:xfrm>
            <a:off x="249967" y="1467140"/>
            <a:ext cx="4248600" cy="3346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GB" sz="20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Community AAI connected to Check-in as an IdP Proxy to allow its users to access EGI services &amp; resources</a:t>
            </a:r>
            <a:endParaRPr/>
          </a:p>
          <a:p>
            <a:pPr marL="0" marR="0" lvl="0" indent="0" algn="l" rtl="0">
              <a:lnSpc>
                <a:spcPct val="8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br>
              <a:rPr lang="en-GB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1450" marR="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GB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Community can access EGI services without changing their users’ authentication workflow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26"/>
          <p:cNvSpPr/>
          <p:nvPr/>
        </p:nvSpPr>
        <p:spPr>
          <a:xfrm>
            <a:off x="7280109" y="778849"/>
            <a:ext cx="1613196" cy="743472"/>
          </a:xfrm>
          <a:prstGeom prst="cloud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Community IdP</a:t>
            </a:r>
            <a:endParaRPr/>
          </a:p>
        </p:txBody>
      </p:sp>
      <p:sp>
        <p:nvSpPr>
          <p:cNvPr id="172" name="Google Shape;172;p26"/>
          <p:cNvSpPr/>
          <p:nvPr/>
        </p:nvSpPr>
        <p:spPr>
          <a:xfrm>
            <a:off x="7000459" y="3844394"/>
            <a:ext cx="1091400" cy="5766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Service</a:t>
            </a:r>
            <a:endParaRPr/>
          </a:p>
        </p:txBody>
      </p:sp>
      <p:cxnSp>
        <p:nvCxnSpPr>
          <p:cNvPr id="173" name="Google Shape;173;p26"/>
          <p:cNvCxnSpPr>
            <a:stCxn id="174" idx="2"/>
            <a:endCxn id="172" idx="0"/>
          </p:cNvCxnSpPr>
          <p:nvPr/>
        </p:nvCxnSpPr>
        <p:spPr>
          <a:xfrm>
            <a:off x="6833088" y="3629499"/>
            <a:ext cx="713100" cy="214800"/>
          </a:xfrm>
          <a:prstGeom prst="straightConnector1">
            <a:avLst/>
          </a:prstGeom>
          <a:noFill/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stealth" w="med" len="med"/>
          </a:ln>
        </p:spPr>
      </p:cxnSp>
      <p:sp>
        <p:nvSpPr>
          <p:cNvPr id="175" name="Google Shape;175;p26"/>
          <p:cNvSpPr/>
          <p:nvPr/>
        </p:nvSpPr>
        <p:spPr>
          <a:xfrm>
            <a:off x="5920824" y="1837183"/>
            <a:ext cx="1815000" cy="961200"/>
          </a:xfrm>
          <a:prstGeom prst="downArrowCallout">
            <a:avLst>
              <a:gd name="adj1" fmla="val 13003"/>
              <a:gd name="adj2" fmla="val 14202"/>
              <a:gd name="adj3" fmla="val 25000"/>
              <a:gd name="adj4" fmla="val 64977"/>
            </a:avLst>
          </a:prstGeom>
          <a:gradFill>
            <a:gsLst>
              <a:gs pos="0">
                <a:srgbClr val="D1D1D1"/>
              </a:gs>
              <a:gs pos="50000">
                <a:srgbClr val="C7C7C7"/>
              </a:gs>
              <a:gs pos="100000">
                <a:srgbClr val="C0C0C0"/>
              </a:gs>
            </a:gsLst>
            <a:lin ang="5400012" scaled="0"/>
          </a:gradFill>
          <a:ln w="9525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Community AAI</a:t>
            </a:r>
            <a:endParaRPr/>
          </a:p>
        </p:txBody>
      </p:sp>
      <p:sp>
        <p:nvSpPr>
          <p:cNvPr id="176" name="Google Shape;176;p26"/>
          <p:cNvSpPr/>
          <p:nvPr/>
        </p:nvSpPr>
        <p:spPr>
          <a:xfrm>
            <a:off x="5672310" y="4005435"/>
            <a:ext cx="1091400" cy="5766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Service</a:t>
            </a:r>
            <a:endParaRPr/>
          </a:p>
        </p:txBody>
      </p:sp>
      <p:cxnSp>
        <p:nvCxnSpPr>
          <p:cNvPr id="177" name="Google Shape;177;p26"/>
          <p:cNvCxnSpPr>
            <a:stCxn id="174" idx="2"/>
            <a:endCxn id="176" idx="0"/>
          </p:cNvCxnSpPr>
          <p:nvPr/>
        </p:nvCxnSpPr>
        <p:spPr>
          <a:xfrm flipH="1">
            <a:off x="6218088" y="3629499"/>
            <a:ext cx="615000" cy="375900"/>
          </a:xfrm>
          <a:prstGeom prst="straightConnector1">
            <a:avLst/>
          </a:prstGeom>
          <a:noFill/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178" name="Google Shape;178;p26"/>
          <p:cNvCxnSpPr>
            <a:stCxn id="169" idx="1"/>
          </p:cNvCxnSpPr>
          <p:nvPr/>
        </p:nvCxnSpPr>
        <p:spPr>
          <a:xfrm>
            <a:off x="5717288" y="1604661"/>
            <a:ext cx="574800" cy="25020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179" name="Google Shape;179;p26"/>
          <p:cNvCxnSpPr>
            <a:stCxn id="168" idx="1"/>
            <a:endCxn id="175" idx="0"/>
          </p:cNvCxnSpPr>
          <p:nvPr/>
        </p:nvCxnSpPr>
        <p:spPr>
          <a:xfrm flipH="1">
            <a:off x="6828185" y="1564152"/>
            <a:ext cx="2100" cy="27300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180" name="Google Shape;180;p26"/>
          <p:cNvCxnSpPr>
            <a:stCxn id="171" idx="1"/>
          </p:cNvCxnSpPr>
          <p:nvPr/>
        </p:nvCxnSpPr>
        <p:spPr>
          <a:xfrm flipH="1">
            <a:off x="7416507" y="1521529"/>
            <a:ext cx="670200" cy="33330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grpSp>
        <p:nvGrpSpPr>
          <p:cNvPr id="181" name="Google Shape;181;p26"/>
          <p:cNvGrpSpPr/>
          <p:nvPr/>
        </p:nvGrpSpPr>
        <p:grpSpPr>
          <a:xfrm>
            <a:off x="6386073" y="2779602"/>
            <a:ext cx="894031" cy="849897"/>
            <a:chOff x="-891887" y="2914873"/>
            <a:chExt cx="1292700" cy="1458300"/>
          </a:xfrm>
        </p:grpSpPr>
        <p:sp>
          <p:nvSpPr>
            <p:cNvPr id="174" name="Google Shape;174;p26"/>
            <p:cNvSpPr/>
            <p:nvPr/>
          </p:nvSpPr>
          <p:spPr>
            <a:xfrm>
              <a:off x="-891887" y="2914873"/>
              <a:ext cx="1292700" cy="1458300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254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625" tIns="34300" rIns="68625" bIns="34300" anchor="b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"/>
                <a:buFont typeface="Arial"/>
                <a:buNone/>
              </a:pPr>
              <a:r>
                <a:rPr lang="en-GB" sz="6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EGI Check-in</a:t>
              </a:r>
              <a:endParaRPr/>
            </a:p>
          </p:txBody>
        </p:sp>
        <p:pic>
          <p:nvPicPr>
            <p:cNvPr id="182" name="Google Shape;182;p26" descr="4361018b05117b92dc1a71d9622efbbf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-674254" y="3122114"/>
              <a:ext cx="849300" cy="823201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34506443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30"/>
          <p:cNvSpPr txBox="1">
            <a:spLocks noGrp="1"/>
          </p:cNvSpPr>
          <p:nvPr>
            <p:ph type="title"/>
          </p:nvPr>
        </p:nvSpPr>
        <p:spPr>
          <a:xfrm>
            <a:off x="2579076" y="169145"/>
            <a:ext cx="6260100" cy="3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E67AD"/>
              </a:buClr>
              <a:buSzPts val="2500"/>
              <a:buFont typeface="Calibri"/>
              <a:buNone/>
            </a:pPr>
            <a:r>
              <a:rPr lang="en-GB"/>
              <a:t>Non-web use cases &amp; delegated access</a:t>
            </a:r>
            <a:endParaRPr/>
          </a:p>
        </p:txBody>
      </p:sp>
      <p:sp>
        <p:nvSpPr>
          <p:cNvPr id="212" name="Google Shape;212;p30"/>
          <p:cNvSpPr/>
          <p:nvPr/>
        </p:nvSpPr>
        <p:spPr>
          <a:xfrm>
            <a:off x="186175" y="1315725"/>
            <a:ext cx="2685000" cy="35541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Check-in has been integrated with the production RCAuth.eu Online CA for allowing users to retrieve X.509 proxy certificates using their federated credentials</a:t>
            </a:r>
            <a:endParaRPr/>
          </a:p>
          <a:p>
            <a:pPr marL="171450" marR="0" lvl="0" indent="-171450" algn="l" rtl="0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</a:pPr>
            <a:r>
              <a:rPr lang="en-GB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Master Portal retrieves end-entity certificate from RCauth.eu</a:t>
            </a:r>
            <a:endParaRPr sz="1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1450" marR="0" lvl="0" indent="-171450" algn="l" rtl="0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</a:pPr>
            <a:r>
              <a:rPr lang="en-GB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Long-lived proxy certificate stored in backend MyProxy server</a:t>
            </a:r>
            <a:endParaRPr/>
          </a:p>
          <a:p>
            <a:pPr marL="171450" marR="0" lvl="0" indent="-171450" algn="l" rtl="0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</a:pPr>
            <a:r>
              <a:rPr lang="en-GB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Short-lived proxies provided via:</a:t>
            </a:r>
            <a:endParaRPr/>
          </a:p>
          <a:p>
            <a:pPr marL="628650" marR="0" lvl="1" indent="-171450" algn="l" rtl="0">
              <a:spcBef>
                <a:spcPts val="42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</a:pPr>
            <a:r>
              <a:rPr lang="en-GB"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Science Gateways via OIDC (so-called VO-portals)</a:t>
            </a:r>
            <a:endParaRPr/>
          </a:p>
          <a:p>
            <a:pPr marL="628650" marR="0" lvl="1" indent="-171450" algn="l" rtl="0">
              <a:spcBef>
                <a:spcPts val="42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</a:pPr>
            <a:r>
              <a:rPr lang="en-GB"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users e.g. via SSH key authentication</a:t>
            </a:r>
            <a:endParaRPr sz="1200" b="0" i="1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3" name="Google Shape;213;p30" descr="https://lh4.googleusercontent.com/ZiXd7EeeH84PlK0_hmHNR8DOZ6ajjDRfuyqRvSaYYEk6Ho9LtErkSmJwEvzEZjpBLQG3AB3hfBn0DBm9J2pDqM8DGxBIIyYAj5yv1hkQ5muWfY-9gN71YHF1H1VmkEIoP6sbI14aH_M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87034" y="1336738"/>
            <a:ext cx="5742333" cy="353313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14" name="Google Shape;214;p30"/>
          <p:cNvGrpSpPr/>
          <p:nvPr/>
        </p:nvGrpSpPr>
        <p:grpSpPr>
          <a:xfrm>
            <a:off x="7875635" y="4241269"/>
            <a:ext cx="692499" cy="709463"/>
            <a:chOff x="-891887" y="2914873"/>
            <a:chExt cx="1292700" cy="1458300"/>
          </a:xfrm>
        </p:grpSpPr>
        <p:sp>
          <p:nvSpPr>
            <p:cNvPr id="215" name="Google Shape;215;p30"/>
            <p:cNvSpPr/>
            <p:nvPr/>
          </p:nvSpPr>
          <p:spPr>
            <a:xfrm>
              <a:off x="-891887" y="2914873"/>
              <a:ext cx="1292700" cy="1458300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254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625" tIns="34300" rIns="68625" bIns="34300" anchor="b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"/>
                <a:buFont typeface="Arial"/>
                <a:buNone/>
              </a:pPr>
              <a:r>
                <a:rPr lang="en-GB" sz="6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EGI Check-in</a:t>
              </a:r>
              <a:endParaRPr/>
            </a:p>
          </p:txBody>
        </p:sp>
        <p:pic>
          <p:nvPicPr>
            <p:cNvPr id="216" name="Google Shape;216;p30" descr="4361018b05117b92dc1a71d9622efbbf.png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-674254" y="3122114"/>
              <a:ext cx="849300" cy="82320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17" name="Google Shape;217;p30"/>
          <p:cNvSpPr txBox="1">
            <a:spLocks noGrp="1"/>
          </p:cNvSpPr>
          <p:nvPr>
            <p:ph type="subTitle" idx="2"/>
          </p:nvPr>
        </p:nvSpPr>
        <p:spPr>
          <a:xfrm>
            <a:off x="2579076" y="628358"/>
            <a:ext cx="4728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None/>
            </a:pPr>
            <a:r>
              <a:rPr lang="en-GB"/>
              <a:t>RCauth.eu Online CA issued certificates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0439278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Google Shape;684;p78"/>
          <p:cNvSpPr txBox="1">
            <a:spLocks noGrp="1"/>
          </p:cNvSpPr>
          <p:nvPr>
            <p:ph type="body" idx="1"/>
          </p:nvPr>
        </p:nvSpPr>
        <p:spPr>
          <a:xfrm>
            <a:off x="176645" y="1369219"/>
            <a:ext cx="8754300" cy="31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u="sng">
                <a:solidFill>
                  <a:schemeClr val="hlink"/>
                </a:solidFill>
                <a:hlinkClick r:id="rId3"/>
              </a:rPr>
              <a:t>Usage guide</a:t>
            </a:r>
            <a:endParaRPr/>
          </a:p>
          <a:p>
            <a:pPr marL="171450" lvl="0" indent="-44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u="sng">
                <a:solidFill>
                  <a:schemeClr val="hlink"/>
                </a:solidFill>
                <a:hlinkClick r:id="rId4"/>
              </a:rPr>
              <a:t>Integration guide for service providers</a:t>
            </a:r>
            <a:endParaRPr/>
          </a:p>
          <a:p>
            <a:pPr marL="171450" lvl="0" indent="-44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u="sng">
                <a:solidFill>
                  <a:schemeClr val="hlink"/>
                </a:solidFill>
                <a:hlinkClick r:id="rId5"/>
              </a:rPr>
              <a:t>Integration guide for identity providers</a:t>
            </a:r>
            <a:endParaRPr/>
          </a:p>
          <a:p>
            <a:pPr marL="171450" lvl="0" indent="-44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u="sng">
                <a:solidFill>
                  <a:schemeClr val="hlink"/>
                </a:solidFill>
                <a:hlinkClick r:id="rId6"/>
              </a:rPr>
              <a:t>Frequently Asked Questions</a:t>
            </a:r>
            <a:endParaRPr/>
          </a:p>
        </p:txBody>
      </p:sp>
      <p:sp>
        <p:nvSpPr>
          <p:cNvPr id="685" name="Google Shape;685;p78"/>
          <p:cNvSpPr txBox="1">
            <a:spLocks noGrp="1"/>
          </p:cNvSpPr>
          <p:nvPr>
            <p:ph type="title"/>
          </p:nvPr>
        </p:nvSpPr>
        <p:spPr>
          <a:xfrm>
            <a:off x="2579077" y="169145"/>
            <a:ext cx="4728900" cy="3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E67AD"/>
              </a:buClr>
              <a:buSzPts val="2500"/>
              <a:buFont typeface="Calibri"/>
              <a:buNone/>
            </a:pPr>
            <a:r>
              <a:rPr lang="en-US"/>
              <a:t>Check-in Documentation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0738747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26"/>
          <p:cNvSpPr txBox="1">
            <a:spLocks noGrp="1"/>
          </p:cNvSpPr>
          <p:nvPr>
            <p:ph type="title"/>
          </p:nvPr>
        </p:nvSpPr>
        <p:spPr>
          <a:xfrm>
            <a:off x="2579075" y="169150"/>
            <a:ext cx="5632500" cy="341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Connect your Service to EGI Check-in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200796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67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Connettore 1 27">
            <a:extLst>
              <a:ext uri="{FF2B5EF4-FFF2-40B4-BE49-F238E27FC236}">
                <a16:creationId xmlns:a16="http://schemas.microsoft.com/office/drawing/2014/main" id="{53771DA9-D678-8549-9FDD-356CCA58E72C}"/>
              </a:ext>
            </a:extLst>
          </p:cNvPr>
          <p:cNvCxnSpPr>
            <a:cxnSpLocks/>
          </p:cNvCxnSpPr>
          <p:nvPr/>
        </p:nvCxnSpPr>
        <p:spPr>
          <a:xfrm flipV="1">
            <a:off x="5681709" y="2535190"/>
            <a:ext cx="1125005" cy="1225"/>
          </a:xfrm>
          <a:prstGeom prst="line">
            <a:avLst/>
          </a:prstGeom>
          <a:ln w="57150">
            <a:solidFill>
              <a:schemeClr val="bg1">
                <a:lumMod val="6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e 6">
            <a:extLst>
              <a:ext uri="{FF2B5EF4-FFF2-40B4-BE49-F238E27FC236}">
                <a16:creationId xmlns:a16="http://schemas.microsoft.com/office/drawing/2014/main" id="{5C087245-3BA0-6442-931F-D674F17DA9A0}"/>
              </a:ext>
            </a:extLst>
          </p:cNvPr>
          <p:cNvSpPr/>
          <p:nvPr/>
        </p:nvSpPr>
        <p:spPr>
          <a:xfrm>
            <a:off x="674068" y="164770"/>
            <a:ext cx="5001517" cy="4813959"/>
          </a:xfrm>
          <a:prstGeom prst="ellipse">
            <a:avLst/>
          </a:prstGeom>
          <a:solidFill>
            <a:srgbClr val="95E3D0">
              <a:alpha val="70000"/>
            </a:srgbClr>
          </a:solidFill>
          <a:ln w="57150">
            <a:solidFill>
              <a:schemeClr val="bg2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8" name="Elemento grafico 7" descr="Splash">
            <a:extLst>
              <a:ext uri="{FF2B5EF4-FFF2-40B4-BE49-F238E27FC236}">
                <a16:creationId xmlns:a16="http://schemas.microsoft.com/office/drawing/2014/main" id="{F265597B-DD6E-6444-B5DD-9D5A7316E1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655843" y="1609286"/>
            <a:ext cx="3037966" cy="3037966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09FE25BB-D88D-FB47-B978-125FF98120AB}"/>
              </a:ext>
            </a:extLst>
          </p:cNvPr>
          <p:cNvSpPr txBox="1"/>
          <p:nvPr/>
        </p:nvSpPr>
        <p:spPr>
          <a:xfrm>
            <a:off x="1208686" y="1164159"/>
            <a:ext cx="40149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BACKGROUND</a:t>
            </a:r>
          </a:p>
        </p:txBody>
      </p:sp>
      <p:cxnSp>
        <p:nvCxnSpPr>
          <p:cNvPr id="25" name="Connettore 1 24">
            <a:extLst>
              <a:ext uri="{FF2B5EF4-FFF2-40B4-BE49-F238E27FC236}">
                <a16:creationId xmlns:a16="http://schemas.microsoft.com/office/drawing/2014/main" id="{3FCAEDFA-BFC2-2948-B2F7-E58905F5548D}"/>
              </a:ext>
            </a:extLst>
          </p:cNvPr>
          <p:cNvCxnSpPr>
            <a:cxnSpLocks/>
          </p:cNvCxnSpPr>
          <p:nvPr/>
        </p:nvCxnSpPr>
        <p:spPr>
          <a:xfrm flipV="1">
            <a:off x="5473263" y="1418895"/>
            <a:ext cx="343378" cy="151757"/>
          </a:xfrm>
          <a:prstGeom prst="line">
            <a:avLst/>
          </a:prstGeom>
          <a:ln w="57150">
            <a:solidFill>
              <a:schemeClr val="bg1">
                <a:lumMod val="6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ttore 1 32">
            <a:extLst>
              <a:ext uri="{FF2B5EF4-FFF2-40B4-BE49-F238E27FC236}">
                <a16:creationId xmlns:a16="http://schemas.microsoft.com/office/drawing/2014/main" id="{58C20317-2BF8-6145-AC70-D16C874DBC90}"/>
              </a:ext>
            </a:extLst>
          </p:cNvPr>
          <p:cNvCxnSpPr>
            <a:cxnSpLocks/>
          </p:cNvCxnSpPr>
          <p:nvPr/>
        </p:nvCxnSpPr>
        <p:spPr>
          <a:xfrm>
            <a:off x="5438586" y="3648728"/>
            <a:ext cx="378055" cy="141812"/>
          </a:xfrm>
          <a:prstGeom prst="line">
            <a:avLst/>
          </a:prstGeom>
          <a:ln w="57150">
            <a:solidFill>
              <a:schemeClr val="bg1">
                <a:lumMod val="6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pslz="http://schemas.microsoft.com/office/powerpoint/2016/slidezoom" Requires="pslz">
          <p:graphicFrame>
            <p:nvGraphicFramePr>
              <p:cNvPr id="6" name="Anteprima della diapositiva 5">
                <a:extLst>
                  <a:ext uri="{FF2B5EF4-FFF2-40B4-BE49-F238E27FC236}">
                    <a16:creationId xmlns:a16="http://schemas.microsoft.com/office/drawing/2014/main" id="{FC524948-3989-0748-9A5C-F416702C5C8B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5758253" y="161038"/>
              <a:ext cx="1860260" cy="1543889"/>
            </p:xfrm>
            <a:graphic>
              <a:graphicData uri="http://schemas.microsoft.com/office/powerpoint/2016/slidezoom">
                <pslz:sldZm>
                  <pslz:sldZmObj sldId="296" cId="4190531675">
                    <pslz:zmPr id="{13876E12-0317-6F45-A71C-85A90A0706E1}" imageType="cover" transitionDur="1000" showBg="0">
                      <p166:blipFill xmlns:p166="http://schemas.microsoft.com/office/powerpoint/2016/6/main">
                        <a:blip r:embed="rId5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860260" cy="1543889"/>
                        </a:xfrm>
                        <a:prstGeom prst="rect">
                          <a:avLst/>
                        </a:prstGeom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6" name="Anteprima della diapositiva 5">
                <a:hlinkClick r:id="rId6" action="ppaction://hlinksldjump"/>
                <a:extLst>
                  <a:ext uri="{FF2B5EF4-FFF2-40B4-BE49-F238E27FC236}">
                    <a16:creationId xmlns:a16="http://schemas.microsoft.com/office/drawing/2014/main" id="{FC524948-3989-0748-9A5C-F416702C5C8B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758253" y="161038"/>
                <a:ext cx="1860260" cy="15438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slz="http://schemas.microsoft.com/office/powerpoint/2016/slidezoom" Requires="pslz">
          <p:graphicFrame>
            <p:nvGraphicFramePr>
              <p:cNvPr id="23" name="Anteprima della diapositiva 22">
                <a:extLst>
                  <a:ext uri="{FF2B5EF4-FFF2-40B4-BE49-F238E27FC236}">
                    <a16:creationId xmlns:a16="http://schemas.microsoft.com/office/drawing/2014/main" id="{0EF986D7-6F6D-1D4C-BA22-D74815798081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727924600"/>
                  </p:ext>
                </p:extLst>
              </p:nvPr>
            </p:nvGraphicFramePr>
            <p:xfrm>
              <a:off x="7062994" y="1882449"/>
              <a:ext cx="1536777" cy="1285875"/>
            </p:xfrm>
            <a:graphic>
              <a:graphicData uri="http://schemas.microsoft.com/office/powerpoint/2016/slidezoom">
                <pslz:sldZm>
                  <pslz:sldZmObj sldId="298" cId="2204692484">
                    <pslz:zmPr id="{80F6F9F0-B7FC-D448-B85E-6EF0BD4EE233}" imageType="cover" transitionDur="1000" showBg="0">
                      <p166:blipFill xmlns:p166="http://schemas.microsoft.com/office/powerpoint/2016/6/main">
                        <a:blip r:embed="rId7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536777" cy="1285875"/>
                        </a:xfrm>
                        <a:prstGeom prst="rect">
                          <a:avLst/>
                        </a:prstGeom>
                        <a:noFill/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23" name="Anteprima della diapositiva 22">
                <a:hlinkClick r:id="rId8" action="ppaction://hlinksldjump"/>
                <a:extLst>
                  <a:ext uri="{FF2B5EF4-FFF2-40B4-BE49-F238E27FC236}">
                    <a16:creationId xmlns:a16="http://schemas.microsoft.com/office/drawing/2014/main" id="{0EF986D7-6F6D-1D4C-BA22-D7481579808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062994" y="1882449"/>
                <a:ext cx="1536777" cy="1285875"/>
              </a:xfrm>
              <a:prstGeom prst="rect">
                <a:avLst/>
              </a:prstGeom>
              <a:noFill/>
            </p:spPr>
          </p:pic>
        </mc:Fallback>
      </mc:AlternateContent>
      <mc:AlternateContent xmlns:mc="http://schemas.openxmlformats.org/markup-compatibility/2006">
        <mc:Choice xmlns:pslz="http://schemas.microsoft.com/office/powerpoint/2016/slidezoom" Requires="pslz">
          <p:graphicFrame>
            <p:nvGraphicFramePr>
              <p:cNvPr id="30" name="Anteprima della diapositiva 29">
                <a:extLst>
                  <a:ext uri="{FF2B5EF4-FFF2-40B4-BE49-F238E27FC236}">
                    <a16:creationId xmlns:a16="http://schemas.microsoft.com/office/drawing/2014/main" id="{DA3B34B8-AC49-AF42-B71E-ECE6FD5BE4D0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298037524"/>
                  </p:ext>
                </p:extLst>
              </p:nvPr>
            </p:nvGraphicFramePr>
            <p:xfrm>
              <a:off x="5894198" y="3345846"/>
              <a:ext cx="1526323" cy="1285875"/>
            </p:xfrm>
            <a:graphic>
              <a:graphicData uri="http://schemas.microsoft.com/office/powerpoint/2016/slidezoom">
                <pslz:sldZm>
                  <pslz:sldZmObj sldId="300" cId="1786565986">
                    <pslz:zmPr id="{24C575F8-9D9B-5C45-8B89-4CEBF07F82EE}" imageType="cover" transitionDur="1000" showBg="0">
                      <p166:blipFill xmlns:p166="http://schemas.microsoft.com/office/powerpoint/2016/6/main">
                        <a:blip r:embed="rId9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526323" cy="1285875"/>
                        </a:xfrm>
                        <a:prstGeom prst="rect">
                          <a:avLst/>
                        </a:prstGeom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30" name="Anteprima della diapositiva 29">
                <a:hlinkClick r:id="rId10" action="ppaction://hlinksldjump"/>
                <a:extLst>
                  <a:ext uri="{FF2B5EF4-FFF2-40B4-BE49-F238E27FC236}">
                    <a16:creationId xmlns:a16="http://schemas.microsoft.com/office/drawing/2014/main" id="{DA3B34B8-AC49-AF42-B71E-ECE6FD5BE4D0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894198" y="3345846"/>
                <a:ext cx="1526323" cy="1285875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745753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po 7">
            <a:extLst>
              <a:ext uri="{FF2B5EF4-FFF2-40B4-BE49-F238E27FC236}">
                <a16:creationId xmlns:a16="http://schemas.microsoft.com/office/drawing/2014/main" id="{B0E049E3-C0F3-884B-BCCB-07161EB38DE1}"/>
              </a:ext>
            </a:extLst>
          </p:cNvPr>
          <p:cNvGrpSpPr/>
          <p:nvPr/>
        </p:nvGrpSpPr>
        <p:grpSpPr>
          <a:xfrm>
            <a:off x="-37409" y="778816"/>
            <a:ext cx="1860260" cy="1498736"/>
            <a:chOff x="5876584" y="162365"/>
            <a:chExt cx="1860260" cy="1498736"/>
          </a:xfrm>
        </p:grpSpPr>
        <p:sp>
          <p:nvSpPr>
            <p:cNvPr id="9" name="Ovale 8">
              <a:extLst>
                <a:ext uri="{FF2B5EF4-FFF2-40B4-BE49-F238E27FC236}">
                  <a16:creationId xmlns:a16="http://schemas.microsoft.com/office/drawing/2014/main" id="{5BF7CD7D-DC30-5148-8FC3-0F5CC6F45C99}"/>
                </a:ext>
              </a:extLst>
            </p:cNvPr>
            <p:cNvSpPr/>
            <p:nvPr/>
          </p:nvSpPr>
          <p:spPr>
            <a:xfrm>
              <a:off x="6028150" y="162365"/>
              <a:ext cx="1557129" cy="1498736"/>
            </a:xfrm>
            <a:prstGeom prst="ellipse">
              <a:avLst/>
            </a:prstGeom>
            <a:solidFill>
              <a:srgbClr val="95E3D0">
                <a:alpha val="70000"/>
              </a:srgbClr>
            </a:solidFill>
            <a:ln w="57150">
              <a:solidFill>
                <a:schemeClr val="bg2">
                  <a:lumMod val="75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0" name="CasellaDiTesto 9">
              <a:extLst>
                <a:ext uri="{FF2B5EF4-FFF2-40B4-BE49-F238E27FC236}">
                  <a16:creationId xmlns:a16="http://schemas.microsoft.com/office/drawing/2014/main" id="{84A15791-FFDB-704D-B977-42BF83B0A69E}"/>
                </a:ext>
              </a:extLst>
            </p:cNvPr>
            <p:cNvSpPr txBox="1"/>
            <p:nvPr/>
          </p:nvSpPr>
          <p:spPr>
            <a:xfrm>
              <a:off x="5876584" y="542401"/>
              <a:ext cx="186026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4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Authentication</a:t>
              </a:r>
              <a:br>
                <a:rPr lang="it-IT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</a:br>
              <a:r>
                <a:rPr lang="it-IT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and </a:t>
              </a:r>
              <a:br>
                <a:rPr lang="it-IT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</a:br>
              <a:r>
                <a:rPr lang="it-IT" sz="14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Authorization</a:t>
              </a:r>
              <a:endParaRPr lang="it-IT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</p:grpSp>
      <p:pic>
        <p:nvPicPr>
          <p:cNvPr id="12" name="Immagine 11">
            <a:extLst>
              <a:ext uri="{FF2B5EF4-FFF2-40B4-BE49-F238E27FC236}">
                <a16:creationId xmlns:a16="http://schemas.microsoft.com/office/drawing/2014/main" id="{7E6446FF-01E2-1C47-8D3E-B1C16ECBB2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0550" y="673989"/>
            <a:ext cx="7283450" cy="3310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5316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po 13">
            <a:extLst>
              <a:ext uri="{FF2B5EF4-FFF2-40B4-BE49-F238E27FC236}">
                <a16:creationId xmlns:a16="http://schemas.microsoft.com/office/drawing/2014/main" id="{EE69D6B4-99B8-0C4D-AA96-5846A3D305EF}"/>
              </a:ext>
            </a:extLst>
          </p:cNvPr>
          <p:cNvGrpSpPr/>
          <p:nvPr/>
        </p:nvGrpSpPr>
        <p:grpSpPr>
          <a:xfrm>
            <a:off x="7390396" y="155612"/>
            <a:ext cx="1557129" cy="1498736"/>
            <a:chOff x="7229953" y="1668455"/>
            <a:chExt cx="1557129" cy="1498736"/>
          </a:xfrm>
          <a:solidFill>
            <a:srgbClr val="0E67AD"/>
          </a:solidFill>
        </p:grpSpPr>
        <p:sp>
          <p:nvSpPr>
            <p:cNvPr id="15" name="Ovale 14">
              <a:extLst>
                <a:ext uri="{FF2B5EF4-FFF2-40B4-BE49-F238E27FC236}">
                  <a16:creationId xmlns:a16="http://schemas.microsoft.com/office/drawing/2014/main" id="{7253FB04-A3BD-F74C-B81E-2B829F30AD67}"/>
                </a:ext>
              </a:extLst>
            </p:cNvPr>
            <p:cNvSpPr/>
            <p:nvPr/>
          </p:nvSpPr>
          <p:spPr>
            <a:xfrm>
              <a:off x="7229953" y="1668455"/>
              <a:ext cx="1557129" cy="1498736"/>
            </a:xfrm>
            <a:prstGeom prst="ellipse">
              <a:avLst/>
            </a:prstGeom>
            <a:grpFill/>
            <a:ln w="57150">
              <a:solidFill>
                <a:schemeClr val="bg2">
                  <a:lumMod val="75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6" name="CasellaDiTesto 15">
              <a:extLst>
                <a:ext uri="{FF2B5EF4-FFF2-40B4-BE49-F238E27FC236}">
                  <a16:creationId xmlns:a16="http://schemas.microsoft.com/office/drawing/2014/main" id="{B99FD38C-1D21-0541-A563-5DC0ADC90858}"/>
                </a:ext>
              </a:extLst>
            </p:cNvPr>
            <p:cNvSpPr txBox="1"/>
            <p:nvPr/>
          </p:nvSpPr>
          <p:spPr>
            <a:xfrm>
              <a:off x="7294379" y="2265181"/>
              <a:ext cx="1425797" cy="30777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400" b="1" dirty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PROTOCOLS</a:t>
              </a:r>
            </a:p>
          </p:txBody>
        </p:sp>
      </p:grpSp>
      <p:pic>
        <p:nvPicPr>
          <p:cNvPr id="46" name="Google Shape;225;p31">
            <a:extLst>
              <a:ext uri="{FF2B5EF4-FFF2-40B4-BE49-F238E27FC236}">
                <a16:creationId xmlns:a16="http://schemas.microsoft.com/office/drawing/2014/main" id="{55A41B71-C209-0345-9887-A985DDC66B54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57215" y="1654348"/>
            <a:ext cx="4524168" cy="31971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2" name="Gruppo 51">
            <a:extLst>
              <a:ext uri="{FF2B5EF4-FFF2-40B4-BE49-F238E27FC236}">
                <a16:creationId xmlns:a16="http://schemas.microsoft.com/office/drawing/2014/main" id="{12E2E884-6613-A34D-9B49-DD6030C6AAC6}"/>
              </a:ext>
            </a:extLst>
          </p:cNvPr>
          <p:cNvGrpSpPr/>
          <p:nvPr/>
        </p:nvGrpSpPr>
        <p:grpSpPr>
          <a:xfrm>
            <a:off x="274331" y="1572108"/>
            <a:ext cx="1477108" cy="3261945"/>
            <a:chOff x="221041" y="1337142"/>
            <a:chExt cx="1477108" cy="3261945"/>
          </a:xfrm>
        </p:grpSpPr>
        <p:grpSp>
          <p:nvGrpSpPr>
            <p:cNvPr id="18" name="Gruppo 17">
              <a:extLst>
                <a:ext uri="{FF2B5EF4-FFF2-40B4-BE49-F238E27FC236}">
                  <a16:creationId xmlns:a16="http://schemas.microsoft.com/office/drawing/2014/main" id="{91814F53-831E-3949-9B5F-86B47F0C4E94}"/>
                </a:ext>
              </a:extLst>
            </p:cNvPr>
            <p:cNvGrpSpPr/>
            <p:nvPr/>
          </p:nvGrpSpPr>
          <p:grpSpPr>
            <a:xfrm>
              <a:off x="221041" y="1337142"/>
              <a:ext cx="1477108" cy="3261945"/>
              <a:chOff x="581001" y="1459524"/>
              <a:chExt cx="1477108" cy="3261945"/>
            </a:xfrm>
          </p:grpSpPr>
          <p:grpSp>
            <p:nvGrpSpPr>
              <p:cNvPr id="19" name="Gruppo 18">
                <a:extLst>
                  <a:ext uri="{FF2B5EF4-FFF2-40B4-BE49-F238E27FC236}">
                    <a16:creationId xmlns:a16="http://schemas.microsoft.com/office/drawing/2014/main" id="{E2CC9150-C4B8-1A41-BCA5-8328AF34D9F9}"/>
                  </a:ext>
                </a:extLst>
              </p:cNvPr>
              <p:cNvGrpSpPr/>
              <p:nvPr/>
            </p:nvGrpSpPr>
            <p:grpSpPr>
              <a:xfrm>
                <a:off x="581001" y="1459524"/>
                <a:ext cx="1477108" cy="3261945"/>
                <a:chOff x="581001" y="1459524"/>
                <a:chExt cx="1477108" cy="3261945"/>
              </a:xfrm>
            </p:grpSpPr>
            <p:grpSp>
              <p:nvGrpSpPr>
                <p:cNvPr id="21" name="Gruppo 20">
                  <a:extLst>
                    <a:ext uri="{FF2B5EF4-FFF2-40B4-BE49-F238E27FC236}">
                      <a16:creationId xmlns:a16="http://schemas.microsoft.com/office/drawing/2014/main" id="{2F4347FE-8B02-204A-8D3E-8545FD303766}"/>
                    </a:ext>
                  </a:extLst>
                </p:cNvPr>
                <p:cNvGrpSpPr/>
                <p:nvPr/>
              </p:nvGrpSpPr>
              <p:grpSpPr>
                <a:xfrm>
                  <a:off x="581001" y="1459524"/>
                  <a:ext cx="1477108" cy="3261945"/>
                  <a:chOff x="720969" y="1881555"/>
                  <a:chExt cx="1213339" cy="2743199"/>
                </a:xfrm>
              </p:grpSpPr>
              <p:sp>
                <p:nvSpPr>
                  <p:cNvPr id="23" name="Rettangolo 22">
                    <a:extLst>
                      <a:ext uri="{FF2B5EF4-FFF2-40B4-BE49-F238E27FC236}">
                        <a16:creationId xmlns:a16="http://schemas.microsoft.com/office/drawing/2014/main" id="{59578947-EE5B-D742-828D-5584941F865E}"/>
                      </a:ext>
                    </a:extLst>
                  </p:cNvPr>
                  <p:cNvSpPr/>
                  <p:nvPr/>
                </p:nvSpPr>
                <p:spPr>
                  <a:xfrm>
                    <a:off x="720969" y="2571750"/>
                    <a:ext cx="1213339" cy="2053004"/>
                  </a:xfrm>
                  <a:prstGeom prst="rect">
                    <a:avLst/>
                  </a:prstGeom>
                  <a:solidFill>
                    <a:srgbClr val="0E67AD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t-IT"/>
                  </a:p>
                </p:txBody>
              </p:sp>
              <p:sp>
                <p:nvSpPr>
                  <p:cNvPr id="24" name="Ovale 23">
                    <a:extLst>
                      <a:ext uri="{FF2B5EF4-FFF2-40B4-BE49-F238E27FC236}">
                        <a16:creationId xmlns:a16="http://schemas.microsoft.com/office/drawing/2014/main" id="{D1EAC661-9032-6545-BC40-06D2C8D85EA8}"/>
                      </a:ext>
                    </a:extLst>
                  </p:cNvPr>
                  <p:cNvSpPr/>
                  <p:nvPr/>
                </p:nvSpPr>
                <p:spPr>
                  <a:xfrm>
                    <a:off x="720969" y="1881555"/>
                    <a:ext cx="1213339" cy="1200150"/>
                  </a:xfrm>
                  <a:prstGeom prst="ellipse">
                    <a:avLst/>
                  </a:prstGeom>
                  <a:solidFill>
                    <a:srgbClr val="0E67AD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t-IT"/>
                  </a:p>
                </p:txBody>
              </p:sp>
            </p:grpSp>
            <p:sp>
              <p:nvSpPr>
                <p:cNvPr id="22" name="Ovale 21">
                  <a:extLst>
                    <a:ext uri="{FF2B5EF4-FFF2-40B4-BE49-F238E27FC236}">
                      <a16:creationId xmlns:a16="http://schemas.microsoft.com/office/drawing/2014/main" id="{D47831F1-4809-B64F-8924-96BD8F3A129E}"/>
                    </a:ext>
                  </a:extLst>
                </p:cNvPr>
                <p:cNvSpPr/>
                <p:nvPr/>
              </p:nvSpPr>
              <p:spPr>
                <a:xfrm>
                  <a:off x="685794" y="1590508"/>
                  <a:ext cx="1265102" cy="1170512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sp>
            <p:nvSpPr>
              <p:cNvPr id="20" name="CasellaDiTesto 19">
                <a:extLst>
                  <a:ext uri="{FF2B5EF4-FFF2-40B4-BE49-F238E27FC236}">
                    <a16:creationId xmlns:a16="http://schemas.microsoft.com/office/drawing/2014/main" id="{1C5F6464-AD0D-724F-8753-9626A52BEA3E}"/>
                  </a:ext>
                </a:extLst>
              </p:cNvPr>
              <p:cNvSpPr txBox="1"/>
              <p:nvPr/>
            </p:nvSpPr>
            <p:spPr>
              <a:xfrm>
                <a:off x="685794" y="1896783"/>
                <a:ext cx="126510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t-IT" sz="2800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David" panose="020E0502060401010101" pitchFamily="34" charset="-79"/>
                    <a:cs typeface="David" panose="020E0502060401010101" pitchFamily="34" charset="-79"/>
                  </a:rPr>
                  <a:t>SAML</a:t>
                </a:r>
              </a:p>
            </p:txBody>
          </p:sp>
        </p:grpSp>
        <p:sp>
          <p:nvSpPr>
            <p:cNvPr id="48" name="CasellaDiTesto 47">
              <a:extLst>
                <a:ext uri="{FF2B5EF4-FFF2-40B4-BE49-F238E27FC236}">
                  <a16:creationId xmlns:a16="http://schemas.microsoft.com/office/drawing/2014/main" id="{84A6969B-B555-294C-AFD1-CF61A949E3CF}"/>
                </a:ext>
              </a:extLst>
            </p:cNvPr>
            <p:cNvSpPr txBox="1"/>
            <p:nvPr/>
          </p:nvSpPr>
          <p:spPr>
            <a:xfrm>
              <a:off x="325834" y="2698930"/>
              <a:ext cx="1265102" cy="17851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000" dirty="0">
                  <a:solidFill>
                    <a:srgbClr val="00B6E8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Open standard data format for </a:t>
              </a:r>
              <a:r>
                <a:rPr lang="it-IT" sz="1000" dirty="0" err="1">
                  <a:solidFill>
                    <a:srgbClr val="00B6E8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exchanging</a:t>
              </a:r>
              <a:r>
                <a:rPr lang="it-IT" sz="1000" dirty="0">
                  <a:solidFill>
                    <a:srgbClr val="00B6E8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AA data </a:t>
              </a:r>
              <a:r>
                <a:rPr lang="it-IT" sz="1000" dirty="0" err="1">
                  <a:solidFill>
                    <a:srgbClr val="00B6E8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between</a:t>
              </a:r>
              <a:r>
                <a:rPr lang="it-IT" sz="1000" dirty="0">
                  <a:solidFill>
                    <a:srgbClr val="00B6E8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parties, in </a:t>
              </a:r>
              <a:r>
                <a:rPr lang="it-IT" sz="1000" dirty="0" err="1">
                  <a:solidFill>
                    <a:srgbClr val="00B6E8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particulat</a:t>
              </a:r>
              <a:r>
                <a:rPr lang="it-IT" sz="1000" dirty="0">
                  <a:solidFill>
                    <a:srgbClr val="00B6E8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</a:t>
              </a:r>
              <a:r>
                <a:rPr lang="it-IT" sz="1000" dirty="0" err="1">
                  <a:solidFill>
                    <a:srgbClr val="00B6E8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between</a:t>
              </a:r>
              <a:endParaRPr lang="it-IT" sz="1000" dirty="0">
                <a:solidFill>
                  <a:srgbClr val="00B6E8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  <a:p>
              <a:pPr algn="ctr"/>
              <a:endParaRPr lang="it-IT" sz="1000" dirty="0">
                <a:solidFill>
                  <a:srgbClr val="00B6E8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  <a:p>
              <a:pPr algn="ctr"/>
              <a:r>
                <a:rPr lang="it-IT" sz="1000" dirty="0">
                  <a:solidFill>
                    <a:srgbClr val="00B6E8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IDENTITY PROVIDER </a:t>
              </a:r>
            </a:p>
            <a:p>
              <a:pPr algn="ctr"/>
              <a:r>
                <a:rPr lang="it-IT" sz="1000" dirty="0">
                  <a:solidFill>
                    <a:srgbClr val="00B6E8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and  </a:t>
              </a:r>
            </a:p>
            <a:p>
              <a:pPr algn="ctr"/>
              <a:r>
                <a:rPr lang="it-IT" sz="1000" dirty="0">
                  <a:solidFill>
                    <a:srgbClr val="00B6E8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SERVICE PROVIDER</a:t>
              </a:r>
              <a:endParaRPr lang="it-IT" sz="1000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</p:grpSp>
      <p:grpSp>
        <p:nvGrpSpPr>
          <p:cNvPr id="53" name="Gruppo 52">
            <a:extLst>
              <a:ext uri="{FF2B5EF4-FFF2-40B4-BE49-F238E27FC236}">
                <a16:creationId xmlns:a16="http://schemas.microsoft.com/office/drawing/2014/main" id="{67953ACF-D070-414E-A343-DFF3E03FD22D}"/>
              </a:ext>
            </a:extLst>
          </p:cNvPr>
          <p:cNvGrpSpPr/>
          <p:nvPr/>
        </p:nvGrpSpPr>
        <p:grpSpPr>
          <a:xfrm>
            <a:off x="2162617" y="1572108"/>
            <a:ext cx="1477108" cy="3261945"/>
            <a:chOff x="2032165" y="1337142"/>
            <a:chExt cx="1477108" cy="3261945"/>
          </a:xfrm>
        </p:grpSpPr>
        <p:grpSp>
          <p:nvGrpSpPr>
            <p:cNvPr id="39" name="Gruppo 38">
              <a:extLst>
                <a:ext uri="{FF2B5EF4-FFF2-40B4-BE49-F238E27FC236}">
                  <a16:creationId xmlns:a16="http://schemas.microsoft.com/office/drawing/2014/main" id="{BEA7B290-CDDE-BE41-8D49-007E8EA2219C}"/>
                </a:ext>
              </a:extLst>
            </p:cNvPr>
            <p:cNvGrpSpPr/>
            <p:nvPr/>
          </p:nvGrpSpPr>
          <p:grpSpPr>
            <a:xfrm>
              <a:off x="2032165" y="1337142"/>
              <a:ext cx="1477108" cy="3261945"/>
              <a:chOff x="2520537" y="1471346"/>
              <a:chExt cx="1477108" cy="3261945"/>
            </a:xfrm>
          </p:grpSpPr>
          <p:grpSp>
            <p:nvGrpSpPr>
              <p:cNvPr id="40" name="Gruppo 39">
                <a:extLst>
                  <a:ext uri="{FF2B5EF4-FFF2-40B4-BE49-F238E27FC236}">
                    <a16:creationId xmlns:a16="http://schemas.microsoft.com/office/drawing/2014/main" id="{9536FC8D-E671-8C40-8C59-0C168D730E97}"/>
                  </a:ext>
                </a:extLst>
              </p:cNvPr>
              <p:cNvGrpSpPr/>
              <p:nvPr/>
            </p:nvGrpSpPr>
            <p:grpSpPr>
              <a:xfrm>
                <a:off x="2520537" y="1471346"/>
                <a:ext cx="1477108" cy="3261945"/>
                <a:chOff x="581001" y="1459524"/>
                <a:chExt cx="1477108" cy="3261945"/>
              </a:xfrm>
            </p:grpSpPr>
            <p:grpSp>
              <p:nvGrpSpPr>
                <p:cNvPr id="42" name="Gruppo 41">
                  <a:extLst>
                    <a:ext uri="{FF2B5EF4-FFF2-40B4-BE49-F238E27FC236}">
                      <a16:creationId xmlns:a16="http://schemas.microsoft.com/office/drawing/2014/main" id="{23657087-0DFD-7747-8522-B6E270B672D5}"/>
                    </a:ext>
                  </a:extLst>
                </p:cNvPr>
                <p:cNvGrpSpPr/>
                <p:nvPr/>
              </p:nvGrpSpPr>
              <p:grpSpPr>
                <a:xfrm>
                  <a:off x="581001" y="1459524"/>
                  <a:ext cx="1477108" cy="3261945"/>
                  <a:chOff x="720969" y="1881555"/>
                  <a:chExt cx="1213339" cy="2743199"/>
                </a:xfrm>
              </p:grpSpPr>
              <p:sp>
                <p:nvSpPr>
                  <p:cNvPr id="44" name="Rettangolo 43">
                    <a:extLst>
                      <a:ext uri="{FF2B5EF4-FFF2-40B4-BE49-F238E27FC236}">
                        <a16:creationId xmlns:a16="http://schemas.microsoft.com/office/drawing/2014/main" id="{F6E257E5-D43F-FA45-8AFC-2402C6D67CD5}"/>
                      </a:ext>
                    </a:extLst>
                  </p:cNvPr>
                  <p:cNvSpPr/>
                  <p:nvPr/>
                </p:nvSpPr>
                <p:spPr>
                  <a:xfrm>
                    <a:off x="720969" y="2571750"/>
                    <a:ext cx="1213339" cy="2053004"/>
                  </a:xfrm>
                  <a:prstGeom prst="rect">
                    <a:avLst/>
                  </a:prstGeom>
                  <a:solidFill>
                    <a:srgbClr val="4DA7DD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t-IT">
                      <a:solidFill>
                        <a:srgbClr val="00B6E8"/>
                      </a:solidFill>
                    </a:endParaRPr>
                  </a:p>
                </p:txBody>
              </p:sp>
              <p:sp>
                <p:nvSpPr>
                  <p:cNvPr id="45" name="Ovale 44">
                    <a:extLst>
                      <a:ext uri="{FF2B5EF4-FFF2-40B4-BE49-F238E27FC236}">
                        <a16:creationId xmlns:a16="http://schemas.microsoft.com/office/drawing/2014/main" id="{F2BE31CC-DBBB-4C4D-ABC2-1EFDED96A555}"/>
                      </a:ext>
                    </a:extLst>
                  </p:cNvPr>
                  <p:cNvSpPr/>
                  <p:nvPr/>
                </p:nvSpPr>
                <p:spPr>
                  <a:xfrm>
                    <a:off x="720969" y="1881555"/>
                    <a:ext cx="1213339" cy="1200150"/>
                  </a:xfrm>
                  <a:prstGeom prst="ellipse">
                    <a:avLst/>
                  </a:prstGeom>
                  <a:solidFill>
                    <a:srgbClr val="4DA7DD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t-IT">
                      <a:solidFill>
                        <a:srgbClr val="00B6E8"/>
                      </a:solidFill>
                    </a:endParaRPr>
                  </a:p>
                </p:txBody>
              </p:sp>
            </p:grpSp>
            <p:sp>
              <p:nvSpPr>
                <p:cNvPr id="43" name="Ovale 42">
                  <a:extLst>
                    <a:ext uri="{FF2B5EF4-FFF2-40B4-BE49-F238E27FC236}">
                      <a16:creationId xmlns:a16="http://schemas.microsoft.com/office/drawing/2014/main" id="{A84EF14F-771E-1E43-A42D-7C40993BEDFB}"/>
                    </a:ext>
                  </a:extLst>
                </p:cNvPr>
                <p:cNvSpPr/>
                <p:nvPr/>
              </p:nvSpPr>
              <p:spPr>
                <a:xfrm>
                  <a:off x="685794" y="1590508"/>
                  <a:ext cx="1265102" cy="1170512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>
                    <a:solidFill>
                      <a:srgbClr val="00B6E8"/>
                    </a:solidFill>
                  </a:endParaRPr>
                </a:p>
              </p:txBody>
            </p:sp>
          </p:grpSp>
          <p:sp>
            <p:nvSpPr>
              <p:cNvPr id="41" name="CasellaDiTesto 40">
                <a:extLst>
                  <a:ext uri="{FF2B5EF4-FFF2-40B4-BE49-F238E27FC236}">
                    <a16:creationId xmlns:a16="http://schemas.microsoft.com/office/drawing/2014/main" id="{CC890EA8-8FBB-F649-83A9-969236DFF9F2}"/>
                  </a:ext>
                </a:extLst>
              </p:cNvPr>
              <p:cNvSpPr txBox="1"/>
              <p:nvPr/>
            </p:nvSpPr>
            <p:spPr>
              <a:xfrm>
                <a:off x="2592029" y="1913050"/>
                <a:ext cx="126510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t-IT" sz="2800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David" panose="020E0502060401010101" pitchFamily="34" charset="-79"/>
                    <a:cs typeface="David" panose="020E0502060401010101" pitchFamily="34" charset="-79"/>
                  </a:rPr>
                  <a:t>OIDC</a:t>
                </a:r>
              </a:p>
            </p:txBody>
          </p:sp>
        </p:grpSp>
        <p:sp>
          <p:nvSpPr>
            <p:cNvPr id="50" name="CasellaDiTesto 49">
              <a:extLst>
                <a:ext uri="{FF2B5EF4-FFF2-40B4-BE49-F238E27FC236}">
                  <a16:creationId xmlns:a16="http://schemas.microsoft.com/office/drawing/2014/main" id="{3E2CE3A7-424B-F647-8BA7-EDC660D1DC4C}"/>
                </a:ext>
              </a:extLst>
            </p:cNvPr>
            <p:cNvSpPr txBox="1"/>
            <p:nvPr/>
          </p:nvSpPr>
          <p:spPr>
            <a:xfrm>
              <a:off x="2126807" y="2704793"/>
              <a:ext cx="1265102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000" dirty="0" err="1">
                  <a:solidFill>
                    <a:schemeClr val="tx2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OpenID</a:t>
              </a:r>
              <a:r>
                <a:rPr lang="it-IT" sz="1000" dirty="0">
                  <a:solidFill>
                    <a:schemeClr val="tx2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Connect </a:t>
              </a:r>
              <a:r>
                <a:rPr lang="it-IT" sz="1000" dirty="0" err="1">
                  <a:solidFill>
                    <a:schemeClr val="tx2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is</a:t>
              </a:r>
              <a:r>
                <a:rPr lang="it-IT" sz="1000" dirty="0">
                  <a:solidFill>
                    <a:schemeClr val="tx2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a </a:t>
              </a:r>
              <a:r>
                <a:rPr lang="it-IT" sz="1000" dirty="0" err="1">
                  <a:solidFill>
                    <a:schemeClr val="tx2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simple</a:t>
              </a:r>
              <a:r>
                <a:rPr lang="it-IT" sz="1000" dirty="0">
                  <a:solidFill>
                    <a:schemeClr val="tx2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</a:t>
              </a:r>
              <a:r>
                <a:rPr lang="it-IT" sz="1000" dirty="0" err="1">
                  <a:solidFill>
                    <a:schemeClr val="tx2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identity</a:t>
              </a:r>
              <a:r>
                <a:rPr lang="it-IT" sz="1000" dirty="0">
                  <a:solidFill>
                    <a:schemeClr val="tx2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</a:t>
              </a:r>
              <a:r>
                <a:rPr lang="it-IT" sz="1000" dirty="0" err="1">
                  <a:solidFill>
                    <a:schemeClr val="tx2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layer</a:t>
              </a:r>
              <a:r>
                <a:rPr lang="it-IT" sz="1000" dirty="0">
                  <a:solidFill>
                    <a:schemeClr val="tx2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on top of the </a:t>
              </a:r>
              <a:r>
                <a:rPr lang="it-IT" sz="1000" dirty="0" err="1">
                  <a:solidFill>
                    <a:schemeClr val="tx2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Oauth</a:t>
              </a:r>
              <a:r>
                <a:rPr lang="it-IT" sz="1000" dirty="0">
                  <a:solidFill>
                    <a:schemeClr val="tx2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2.0 </a:t>
              </a:r>
              <a:r>
                <a:rPr lang="it-IT" sz="1000" dirty="0" err="1">
                  <a:solidFill>
                    <a:schemeClr val="tx2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protocol</a:t>
              </a:r>
              <a:r>
                <a:rPr lang="it-IT" sz="1000" dirty="0">
                  <a:solidFill>
                    <a:schemeClr val="tx2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, </a:t>
              </a:r>
              <a:r>
                <a:rPr lang="it-IT" sz="1000" dirty="0" err="1">
                  <a:solidFill>
                    <a:schemeClr val="tx2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which</a:t>
              </a:r>
              <a:r>
                <a:rPr lang="it-IT" sz="1000" dirty="0">
                  <a:solidFill>
                    <a:schemeClr val="tx2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</a:t>
              </a:r>
              <a:r>
                <a:rPr lang="it-IT" sz="1000" dirty="0" err="1">
                  <a:solidFill>
                    <a:schemeClr val="tx2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allows</a:t>
              </a:r>
              <a:r>
                <a:rPr lang="it-IT" sz="1000" dirty="0">
                  <a:solidFill>
                    <a:schemeClr val="tx2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clients to </a:t>
              </a:r>
              <a:r>
                <a:rPr lang="it-IT" sz="1000" dirty="0" err="1">
                  <a:solidFill>
                    <a:schemeClr val="tx2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verify</a:t>
              </a:r>
              <a:r>
                <a:rPr lang="it-IT" sz="1000" dirty="0">
                  <a:solidFill>
                    <a:schemeClr val="tx2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the  </a:t>
              </a:r>
              <a:r>
                <a:rPr lang="it-IT" sz="1000" dirty="0" err="1">
                  <a:solidFill>
                    <a:schemeClr val="tx2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identity</a:t>
              </a:r>
              <a:r>
                <a:rPr lang="it-IT" sz="1000" dirty="0">
                  <a:solidFill>
                    <a:schemeClr val="tx2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of a </a:t>
              </a:r>
              <a:r>
                <a:rPr lang="it-IT" sz="1000" dirty="0" err="1">
                  <a:solidFill>
                    <a:schemeClr val="tx2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user</a:t>
              </a:r>
              <a:r>
                <a:rPr lang="it-IT" sz="1000" dirty="0">
                  <a:solidFill>
                    <a:schemeClr val="tx2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</a:t>
              </a:r>
              <a:r>
                <a:rPr lang="it-IT" sz="1000" dirty="0" err="1">
                  <a:solidFill>
                    <a:schemeClr val="tx2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based</a:t>
              </a:r>
              <a:r>
                <a:rPr lang="it-IT" sz="1000" dirty="0">
                  <a:solidFill>
                    <a:schemeClr val="tx2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on the </a:t>
              </a:r>
              <a:r>
                <a:rPr lang="it-IT" sz="1000" dirty="0" err="1">
                  <a:solidFill>
                    <a:schemeClr val="tx2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authentication</a:t>
              </a:r>
              <a:r>
                <a:rPr lang="it-IT" sz="1000" dirty="0">
                  <a:solidFill>
                    <a:schemeClr val="tx2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</a:t>
              </a:r>
              <a:r>
                <a:rPr lang="it-IT" sz="1000" dirty="0" err="1">
                  <a:solidFill>
                    <a:schemeClr val="tx2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performed</a:t>
              </a:r>
              <a:r>
                <a:rPr lang="it-IT" sz="1000" dirty="0">
                  <a:solidFill>
                    <a:schemeClr val="tx2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by an </a:t>
              </a:r>
              <a:r>
                <a:rPr lang="it-IT" sz="1000" dirty="0" err="1">
                  <a:solidFill>
                    <a:schemeClr val="tx2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authorization</a:t>
              </a:r>
              <a:r>
                <a:rPr lang="it-IT" sz="1000" dirty="0">
                  <a:solidFill>
                    <a:schemeClr val="tx2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server </a:t>
              </a:r>
            </a:p>
          </p:txBody>
        </p:sp>
      </p:grpSp>
      <p:pic>
        <p:nvPicPr>
          <p:cNvPr id="51" name="Google Shape;233;p32">
            <a:extLst>
              <a:ext uri="{FF2B5EF4-FFF2-40B4-BE49-F238E27FC236}">
                <a16:creationId xmlns:a16="http://schemas.microsoft.com/office/drawing/2014/main" id="{542B6610-EAC0-304B-81F9-A9CFEF4A75F1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t="7561"/>
          <a:stretch/>
        </p:blipFill>
        <p:spPr>
          <a:xfrm>
            <a:off x="4161701" y="2009367"/>
            <a:ext cx="4603175" cy="24616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3" name="Gruppo 62">
            <a:extLst>
              <a:ext uri="{FF2B5EF4-FFF2-40B4-BE49-F238E27FC236}">
                <a16:creationId xmlns:a16="http://schemas.microsoft.com/office/drawing/2014/main" id="{77F04315-FD5A-1F42-859C-7E55CAF9EB5C}"/>
              </a:ext>
            </a:extLst>
          </p:cNvPr>
          <p:cNvGrpSpPr/>
          <p:nvPr/>
        </p:nvGrpSpPr>
        <p:grpSpPr>
          <a:xfrm>
            <a:off x="4030761" y="1572108"/>
            <a:ext cx="1477108" cy="3261945"/>
            <a:chOff x="2032165" y="1337142"/>
            <a:chExt cx="1477108" cy="3261945"/>
          </a:xfrm>
        </p:grpSpPr>
        <p:grpSp>
          <p:nvGrpSpPr>
            <p:cNvPr id="64" name="Gruppo 63">
              <a:extLst>
                <a:ext uri="{FF2B5EF4-FFF2-40B4-BE49-F238E27FC236}">
                  <a16:creationId xmlns:a16="http://schemas.microsoft.com/office/drawing/2014/main" id="{B7E130CF-DE8D-A948-9BD9-9F24900A7CC4}"/>
                </a:ext>
              </a:extLst>
            </p:cNvPr>
            <p:cNvGrpSpPr/>
            <p:nvPr/>
          </p:nvGrpSpPr>
          <p:grpSpPr>
            <a:xfrm>
              <a:off x="2032165" y="1337142"/>
              <a:ext cx="1477108" cy="3261945"/>
              <a:chOff x="2520537" y="1471346"/>
              <a:chExt cx="1477108" cy="3261945"/>
            </a:xfrm>
          </p:grpSpPr>
          <p:grpSp>
            <p:nvGrpSpPr>
              <p:cNvPr id="66" name="Gruppo 65">
                <a:extLst>
                  <a:ext uri="{FF2B5EF4-FFF2-40B4-BE49-F238E27FC236}">
                    <a16:creationId xmlns:a16="http://schemas.microsoft.com/office/drawing/2014/main" id="{733B1BAB-E8BF-364A-ACD9-2C84FC21C9D6}"/>
                  </a:ext>
                </a:extLst>
              </p:cNvPr>
              <p:cNvGrpSpPr/>
              <p:nvPr/>
            </p:nvGrpSpPr>
            <p:grpSpPr>
              <a:xfrm>
                <a:off x="2520537" y="1471346"/>
                <a:ext cx="1477108" cy="3261945"/>
                <a:chOff x="581001" y="1459524"/>
                <a:chExt cx="1477108" cy="3261945"/>
              </a:xfrm>
            </p:grpSpPr>
            <p:grpSp>
              <p:nvGrpSpPr>
                <p:cNvPr id="68" name="Gruppo 67">
                  <a:extLst>
                    <a:ext uri="{FF2B5EF4-FFF2-40B4-BE49-F238E27FC236}">
                      <a16:creationId xmlns:a16="http://schemas.microsoft.com/office/drawing/2014/main" id="{D0BDCF48-E24A-D74B-92D5-DB80D0203499}"/>
                    </a:ext>
                  </a:extLst>
                </p:cNvPr>
                <p:cNvGrpSpPr/>
                <p:nvPr/>
              </p:nvGrpSpPr>
              <p:grpSpPr>
                <a:xfrm>
                  <a:off x="581001" y="1459524"/>
                  <a:ext cx="1477108" cy="3261945"/>
                  <a:chOff x="720969" y="1881555"/>
                  <a:chExt cx="1213339" cy="2743199"/>
                </a:xfrm>
              </p:grpSpPr>
              <p:sp>
                <p:nvSpPr>
                  <p:cNvPr id="70" name="Rettangolo 69">
                    <a:extLst>
                      <a:ext uri="{FF2B5EF4-FFF2-40B4-BE49-F238E27FC236}">
                        <a16:creationId xmlns:a16="http://schemas.microsoft.com/office/drawing/2014/main" id="{D14EDA16-7DD8-5B4D-8B6A-D05A612C7711}"/>
                      </a:ext>
                    </a:extLst>
                  </p:cNvPr>
                  <p:cNvSpPr/>
                  <p:nvPr/>
                </p:nvSpPr>
                <p:spPr>
                  <a:xfrm>
                    <a:off x="720969" y="2571750"/>
                    <a:ext cx="1213339" cy="2053004"/>
                  </a:xfrm>
                  <a:prstGeom prst="rect">
                    <a:avLst/>
                  </a:prstGeom>
                  <a:solidFill>
                    <a:schemeClr val="accent5">
                      <a:lumMod val="40000"/>
                      <a:lumOff val="6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t-IT">
                      <a:solidFill>
                        <a:srgbClr val="00B6E8"/>
                      </a:solidFill>
                    </a:endParaRPr>
                  </a:p>
                </p:txBody>
              </p:sp>
              <p:sp>
                <p:nvSpPr>
                  <p:cNvPr id="71" name="Ovale 70">
                    <a:extLst>
                      <a:ext uri="{FF2B5EF4-FFF2-40B4-BE49-F238E27FC236}">
                        <a16:creationId xmlns:a16="http://schemas.microsoft.com/office/drawing/2014/main" id="{E8B60F98-9EA9-AA47-9988-A38C07BA4D8F}"/>
                      </a:ext>
                    </a:extLst>
                  </p:cNvPr>
                  <p:cNvSpPr/>
                  <p:nvPr/>
                </p:nvSpPr>
                <p:spPr>
                  <a:xfrm>
                    <a:off x="720969" y="1881555"/>
                    <a:ext cx="1213339" cy="1200150"/>
                  </a:xfrm>
                  <a:prstGeom prst="ellipse">
                    <a:avLst/>
                  </a:prstGeom>
                  <a:solidFill>
                    <a:schemeClr val="accent5">
                      <a:lumMod val="40000"/>
                      <a:lumOff val="6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t-IT">
                      <a:solidFill>
                        <a:srgbClr val="00B6E8"/>
                      </a:solidFill>
                    </a:endParaRPr>
                  </a:p>
                </p:txBody>
              </p:sp>
            </p:grpSp>
            <p:sp>
              <p:nvSpPr>
                <p:cNvPr id="69" name="Ovale 68">
                  <a:extLst>
                    <a:ext uri="{FF2B5EF4-FFF2-40B4-BE49-F238E27FC236}">
                      <a16:creationId xmlns:a16="http://schemas.microsoft.com/office/drawing/2014/main" id="{83355ED6-3E85-5044-BAA4-1A881371DF38}"/>
                    </a:ext>
                  </a:extLst>
                </p:cNvPr>
                <p:cNvSpPr/>
                <p:nvPr/>
              </p:nvSpPr>
              <p:spPr>
                <a:xfrm>
                  <a:off x="685794" y="1590508"/>
                  <a:ext cx="1265102" cy="1170512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>
                    <a:solidFill>
                      <a:srgbClr val="00B6E8"/>
                    </a:solidFill>
                  </a:endParaRPr>
                </a:p>
              </p:txBody>
            </p:sp>
          </p:grpSp>
          <p:sp>
            <p:nvSpPr>
              <p:cNvPr id="67" name="CasellaDiTesto 66">
                <a:extLst>
                  <a:ext uri="{FF2B5EF4-FFF2-40B4-BE49-F238E27FC236}">
                    <a16:creationId xmlns:a16="http://schemas.microsoft.com/office/drawing/2014/main" id="{6F5C6D72-6A7E-CC4B-99E4-E4A9E9CE60BA}"/>
                  </a:ext>
                </a:extLst>
              </p:cNvPr>
              <p:cNvSpPr txBox="1"/>
              <p:nvPr/>
            </p:nvSpPr>
            <p:spPr>
              <a:xfrm>
                <a:off x="2694763" y="1754084"/>
                <a:ext cx="1072066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t-IT" sz="2800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David" panose="020E0502060401010101" pitchFamily="34" charset="-79"/>
                    <a:cs typeface="David" panose="020E0502060401010101" pitchFamily="34" charset="-79"/>
                  </a:rPr>
                  <a:t>X.509V3</a:t>
                </a:r>
              </a:p>
            </p:txBody>
          </p:sp>
        </p:grpSp>
        <p:sp>
          <p:nvSpPr>
            <p:cNvPr id="65" name="CasellaDiTesto 64">
              <a:extLst>
                <a:ext uri="{FF2B5EF4-FFF2-40B4-BE49-F238E27FC236}">
                  <a16:creationId xmlns:a16="http://schemas.microsoft.com/office/drawing/2014/main" id="{72E10CAA-8345-804D-9530-FFFD5F29DD2B}"/>
                </a:ext>
              </a:extLst>
            </p:cNvPr>
            <p:cNvSpPr txBox="1"/>
            <p:nvPr/>
          </p:nvSpPr>
          <p:spPr>
            <a:xfrm>
              <a:off x="2126807" y="2704793"/>
              <a:ext cx="1265102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spcBef>
                  <a:spcPts val="750"/>
                </a:spcBef>
              </a:pPr>
              <a:r>
                <a:rPr lang="en-US" sz="1000" dirty="0"/>
                <a:t>X.509 is a standard format for public key certificates, digital documents that securely associate cryptographic key pairs with identities such as websites, individuals, or organizations.</a:t>
              </a:r>
            </a:p>
          </p:txBody>
        </p:sp>
      </p:grpSp>
      <p:pic>
        <p:nvPicPr>
          <p:cNvPr id="72" name="Google Shape;196;p22">
            <a:extLst>
              <a:ext uri="{FF2B5EF4-FFF2-40B4-BE49-F238E27FC236}">
                <a16:creationId xmlns:a16="http://schemas.microsoft.com/office/drawing/2014/main" id="{D90A0790-96BE-B24D-B86C-F13462DABB4C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b="2534"/>
          <a:stretch/>
        </p:blipFill>
        <p:spPr>
          <a:xfrm>
            <a:off x="5756932" y="2251074"/>
            <a:ext cx="3082268" cy="21521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04692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po 5">
            <a:extLst>
              <a:ext uri="{FF2B5EF4-FFF2-40B4-BE49-F238E27FC236}">
                <a16:creationId xmlns:a16="http://schemas.microsoft.com/office/drawing/2014/main" id="{44956CF7-8265-7C4F-A636-75886F342A4F}"/>
              </a:ext>
            </a:extLst>
          </p:cNvPr>
          <p:cNvGrpSpPr/>
          <p:nvPr/>
        </p:nvGrpSpPr>
        <p:grpSpPr>
          <a:xfrm>
            <a:off x="179896" y="793285"/>
            <a:ext cx="1526241" cy="1229630"/>
            <a:chOff x="5879154" y="3395913"/>
            <a:chExt cx="1860260" cy="1498736"/>
          </a:xfrm>
        </p:grpSpPr>
        <p:sp>
          <p:nvSpPr>
            <p:cNvPr id="7" name="Ovale 6">
              <a:extLst>
                <a:ext uri="{FF2B5EF4-FFF2-40B4-BE49-F238E27FC236}">
                  <a16:creationId xmlns:a16="http://schemas.microsoft.com/office/drawing/2014/main" id="{D27A226D-3E06-9A47-BFEB-737B066C8543}"/>
                </a:ext>
              </a:extLst>
            </p:cNvPr>
            <p:cNvSpPr/>
            <p:nvPr/>
          </p:nvSpPr>
          <p:spPr>
            <a:xfrm>
              <a:off x="6028151" y="3395913"/>
              <a:ext cx="1557129" cy="1498736"/>
            </a:xfrm>
            <a:prstGeom prst="ellipse">
              <a:avLst/>
            </a:prstGeom>
            <a:solidFill>
              <a:srgbClr val="95E3D0">
                <a:alpha val="70000"/>
              </a:srgbClr>
            </a:solidFill>
            <a:ln w="57150">
              <a:solidFill>
                <a:schemeClr val="bg2">
                  <a:lumMod val="75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8" name="CasellaDiTesto 7">
              <a:extLst>
                <a:ext uri="{FF2B5EF4-FFF2-40B4-BE49-F238E27FC236}">
                  <a16:creationId xmlns:a16="http://schemas.microsoft.com/office/drawing/2014/main" id="{A16C7EFA-FB83-A041-94C7-66797A3203B8}"/>
                </a:ext>
              </a:extLst>
            </p:cNvPr>
            <p:cNvSpPr txBox="1"/>
            <p:nvPr/>
          </p:nvSpPr>
          <p:spPr>
            <a:xfrm>
              <a:off x="5879154" y="3846712"/>
              <a:ext cx="1860260" cy="6377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RESEARCH</a:t>
              </a:r>
              <a:br>
                <a:rPr lang="it-IT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</a:br>
              <a:r>
                <a:rPr lang="it-IT" sz="14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Infrastructure</a:t>
              </a:r>
              <a:endParaRPr lang="it-IT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</p:grpSp>
      <p:cxnSp>
        <p:nvCxnSpPr>
          <p:cNvPr id="35" name="Connettore 2 34">
            <a:extLst>
              <a:ext uri="{FF2B5EF4-FFF2-40B4-BE49-F238E27FC236}">
                <a16:creationId xmlns:a16="http://schemas.microsoft.com/office/drawing/2014/main" id="{3A0CBC8A-F1D2-AE4E-A1F5-279D7E4AE4D5}"/>
              </a:ext>
            </a:extLst>
          </p:cNvPr>
          <p:cNvCxnSpPr>
            <a:cxnSpLocks/>
          </p:cNvCxnSpPr>
          <p:nvPr/>
        </p:nvCxnSpPr>
        <p:spPr>
          <a:xfrm>
            <a:off x="2832410" y="4104870"/>
            <a:ext cx="2386361" cy="0"/>
          </a:xfrm>
          <a:prstGeom prst="straightConnector1">
            <a:avLst/>
          </a:prstGeom>
          <a:ln w="76200">
            <a:solidFill>
              <a:srgbClr val="95E3D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" name="Gruppo 36">
            <a:extLst>
              <a:ext uri="{FF2B5EF4-FFF2-40B4-BE49-F238E27FC236}">
                <a16:creationId xmlns:a16="http://schemas.microsoft.com/office/drawing/2014/main" id="{5580518E-A05D-034F-8653-E9D3EA6871FB}"/>
              </a:ext>
            </a:extLst>
          </p:cNvPr>
          <p:cNvGrpSpPr/>
          <p:nvPr/>
        </p:nvGrpSpPr>
        <p:grpSpPr>
          <a:xfrm>
            <a:off x="325378" y="3116949"/>
            <a:ext cx="995319" cy="987921"/>
            <a:chOff x="447622" y="3393644"/>
            <a:chExt cx="1277539" cy="1268045"/>
          </a:xfrm>
        </p:grpSpPr>
        <p:grpSp>
          <p:nvGrpSpPr>
            <p:cNvPr id="33" name="Gruppo 32">
              <a:extLst>
                <a:ext uri="{FF2B5EF4-FFF2-40B4-BE49-F238E27FC236}">
                  <a16:creationId xmlns:a16="http://schemas.microsoft.com/office/drawing/2014/main" id="{78844DDC-E44A-5F45-B65F-3AF710C03FDD}"/>
                </a:ext>
              </a:extLst>
            </p:cNvPr>
            <p:cNvGrpSpPr/>
            <p:nvPr/>
          </p:nvGrpSpPr>
          <p:grpSpPr>
            <a:xfrm>
              <a:off x="514528" y="3702684"/>
              <a:ext cx="1126273" cy="959005"/>
              <a:chOff x="2219093" y="3345366"/>
              <a:chExt cx="1126273" cy="959005"/>
            </a:xfrm>
          </p:grpSpPr>
          <p:sp>
            <p:nvSpPr>
              <p:cNvPr id="32" name="Anello 31">
                <a:extLst>
                  <a:ext uri="{FF2B5EF4-FFF2-40B4-BE49-F238E27FC236}">
                    <a16:creationId xmlns:a16="http://schemas.microsoft.com/office/drawing/2014/main" id="{05160064-7FEE-F246-84E4-BC4B9CAC2B21}"/>
                  </a:ext>
                </a:extLst>
              </p:cNvPr>
              <p:cNvSpPr/>
              <p:nvPr/>
            </p:nvSpPr>
            <p:spPr>
              <a:xfrm>
                <a:off x="2219093" y="3813717"/>
                <a:ext cx="1126273" cy="490654"/>
              </a:xfrm>
              <a:prstGeom prst="donut">
                <a:avLst>
                  <a:gd name="adj" fmla="val 17490"/>
                </a:avLst>
              </a:prstGeom>
              <a:solidFill>
                <a:srgbClr val="95E3D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>
                  <a:solidFill>
                    <a:schemeClr val="tx1"/>
                  </a:solidFill>
                </a:endParaRPr>
              </a:p>
            </p:txBody>
          </p:sp>
          <p:pic>
            <p:nvPicPr>
              <p:cNvPr id="31" name="Elemento grafico 30" descr="Raggruppa">
                <a:extLst>
                  <a:ext uri="{FF2B5EF4-FFF2-40B4-BE49-F238E27FC236}">
                    <a16:creationId xmlns:a16="http://schemas.microsoft.com/office/drawing/2014/main" id="{0BCD0E57-C866-6647-9D50-69C50269450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2325029" y="3345366"/>
                <a:ext cx="914400" cy="914400"/>
              </a:xfrm>
              <a:prstGeom prst="rect">
                <a:avLst/>
              </a:prstGeom>
            </p:spPr>
          </p:pic>
        </p:grpSp>
        <p:sp>
          <p:nvSpPr>
            <p:cNvPr id="36" name="CasellaDiTesto 35">
              <a:extLst>
                <a:ext uri="{FF2B5EF4-FFF2-40B4-BE49-F238E27FC236}">
                  <a16:creationId xmlns:a16="http://schemas.microsoft.com/office/drawing/2014/main" id="{7DE3515F-5FAC-A148-877E-EE6CC111BD9F}"/>
                </a:ext>
              </a:extLst>
            </p:cNvPr>
            <p:cNvSpPr txBox="1"/>
            <p:nvPr/>
          </p:nvSpPr>
          <p:spPr>
            <a:xfrm>
              <a:off x="447622" y="3393644"/>
              <a:ext cx="1277539" cy="5135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000" b="1" dirty="0">
                  <a:latin typeface="David" panose="020E0502060401010101" pitchFamily="34" charset="-79"/>
                  <a:cs typeface="David" panose="020E0502060401010101" pitchFamily="34" charset="-79"/>
                </a:rPr>
                <a:t>User Community A</a:t>
              </a:r>
            </a:p>
          </p:txBody>
        </p:sp>
      </p:grpSp>
      <p:grpSp>
        <p:nvGrpSpPr>
          <p:cNvPr id="53" name="Gruppo 52">
            <a:extLst>
              <a:ext uri="{FF2B5EF4-FFF2-40B4-BE49-F238E27FC236}">
                <a16:creationId xmlns:a16="http://schemas.microsoft.com/office/drawing/2014/main" id="{6A126462-C4C3-C149-A571-C12D571A5307}"/>
              </a:ext>
            </a:extLst>
          </p:cNvPr>
          <p:cNvGrpSpPr/>
          <p:nvPr/>
        </p:nvGrpSpPr>
        <p:grpSpPr>
          <a:xfrm>
            <a:off x="1134836" y="3734552"/>
            <a:ext cx="995319" cy="987921"/>
            <a:chOff x="447622" y="3393644"/>
            <a:chExt cx="1277539" cy="1268045"/>
          </a:xfrm>
        </p:grpSpPr>
        <p:grpSp>
          <p:nvGrpSpPr>
            <p:cNvPr id="54" name="Gruppo 53">
              <a:extLst>
                <a:ext uri="{FF2B5EF4-FFF2-40B4-BE49-F238E27FC236}">
                  <a16:creationId xmlns:a16="http://schemas.microsoft.com/office/drawing/2014/main" id="{AD44B947-6618-CD4C-8A82-7C470C901C75}"/>
                </a:ext>
              </a:extLst>
            </p:cNvPr>
            <p:cNvGrpSpPr/>
            <p:nvPr/>
          </p:nvGrpSpPr>
          <p:grpSpPr>
            <a:xfrm>
              <a:off x="514528" y="3702684"/>
              <a:ext cx="1126273" cy="959005"/>
              <a:chOff x="2219093" y="3345366"/>
              <a:chExt cx="1126273" cy="959005"/>
            </a:xfrm>
          </p:grpSpPr>
          <p:sp>
            <p:nvSpPr>
              <p:cNvPr id="56" name="Anello 55">
                <a:extLst>
                  <a:ext uri="{FF2B5EF4-FFF2-40B4-BE49-F238E27FC236}">
                    <a16:creationId xmlns:a16="http://schemas.microsoft.com/office/drawing/2014/main" id="{19B4F63B-AA9C-6C4A-8612-7B0F92D7142E}"/>
                  </a:ext>
                </a:extLst>
              </p:cNvPr>
              <p:cNvSpPr/>
              <p:nvPr/>
            </p:nvSpPr>
            <p:spPr>
              <a:xfrm>
                <a:off x="2219093" y="3813717"/>
                <a:ext cx="1126273" cy="490654"/>
              </a:xfrm>
              <a:prstGeom prst="donut">
                <a:avLst>
                  <a:gd name="adj" fmla="val 17490"/>
                </a:avLst>
              </a:prstGeom>
              <a:solidFill>
                <a:srgbClr val="95E3D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>
                  <a:solidFill>
                    <a:schemeClr val="tx1"/>
                  </a:solidFill>
                </a:endParaRPr>
              </a:p>
            </p:txBody>
          </p:sp>
          <p:pic>
            <p:nvPicPr>
              <p:cNvPr id="57" name="Elemento grafico 56" descr="Raggruppa">
                <a:extLst>
                  <a:ext uri="{FF2B5EF4-FFF2-40B4-BE49-F238E27FC236}">
                    <a16:creationId xmlns:a16="http://schemas.microsoft.com/office/drawing/2014/main" id="{94ADDD00-4FD9-014F-8526-ECE027F8805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2325029" y="3345366"/>
                <a:ext cx="914400" cy="914400"/>
              </a:xfrm>
              <a:prstGeom prst="rect">
                <a:avLst/>
              </a:prstGeom>
            </p:spPr>
          </p:pic>
        </p:grpSp>
        <p:sp>
          <p:nvSpPr>
            <p:cNvPr id="55" name="CasellaDiTesto 54">
              <a:extLst>
                <a:ext uri="{FF2B5EF4-FFF2-40B4-BE49-F238E27FC236}">
                  <a16:creationId xmlns:a16="http://schemas.microsoft.com/office/drawing/2014/main" id="{62240F65-D01F-0548-BE97-A19FB3B5C771}"/>
                </a:ext>
              </a:extLst>
            </p:cNvPr>
            <p:cNvSpPr txBox="1"/>
            <p:nvPr/>
          </p:nvSpPr>
          <p:spPr>
            <a:xfrm>
              <a:off x="447622" y="3393644"/>
              <a:ext cx="1277539" cy="5135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000" b="1" dirty="0">
                  <a:latin typeface="David" panose="020E0502060401010101" pitchFamily="34" charset="-79"/>
                  <a:cs typeface="David" panose="020E0502060401010101" pitchFamily="34" charset="-79"/>
                </a:rPr>
                <a:t>User Community B</a:t>
              </a:r>
            </a:p>
          </p:txBody>
        </p:sp>
      </p:grpSp>
      <p:sp>
        <p:nvSpPr>
          <p:cNvPr id="5" name="Rettangolo 4">
            <a:extLst>
              <a:ext uri="{FF2B5EF4-FFF2-40B4-BE49-F238E27FC236}">
                <a16:creationId xmlns:a16="http://schemas.microsoft.com/office/drawing/2014/main" id="{CECCBB6E-6C94-524D-BBAF-72ACA6EC563E}"/>
              </a:ext>
            </a:extLst>
          </p:cNvPr>
          <p:cNvSpPr/>
          <p:nvPr/>
        </p:nvSpPr>
        <p:spPr>
          <a:xfrm>
            <a:off x="1941770" y="367760"/>
            <a:ext cx="7341716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750"/>
              </a:spcBef>
              <a:buClr>
                <a:schemeClr val="dk1"/>
              </a:buClr>
              <a:buSzPts val="1100"/>
            </a:pPr>
            <a:endParaRPr lang="en-GB" sz="1600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it-IT" sz="1600" dirty="0" err="1"/>
              <a:t>RIs</a:t>
            </a:r>
            <a:r>
              <a:rPr lang="it-IT" sz="1600" dirty="0"/>
              <a:t> are </a:t>
            </a:r>
            <a:r>
              <a:rPr lang="it-IT" sz="1600" dirty="0" err="1"/>
              <a:t>facilities</a:t>
            </a:r>
            <a:r>
              <a:rPr lang="it-IT" sz="1600" dirty="0"/>
              <a:t> </a:t>
            </a:r>
            <a:r>
              <a:rPr lang="it-IT" sz="1600" dirty="0" err="1"/>
              <a:t>that</a:t>
            </a:r>
            <a:r>
              <a:rPr lang="it-IT" sz="1600" dirty="0"/>
              <a:t> </a:t>
            </a:r>
            <a:r>
              <a:rPr lang="it-IT" sz="1600" dirty="0" err="1"/>
              <a:t>provide</a:t>
            </a:r>
            <a:r>
              <a:rPr lang="it-IT" sz="1600" dirty="0"/>
              <a:t> </a:t>
            </a:r>
            <a:r>
              <a:rPr lang="it-IT" sz="1600" dirty="0" err="1"/>
              <a:t>resources</a:t>
            </a:r>
            <a:r>
              <a:rPr lang="it-IT" sz="1600" dirty="0"/>
              <a:t> and </a:t>
            </a:r>
            <a:r>
              <a:rPr lang="it-IT" sz="1600" dirty="0" err="1"/>
              <a:t>services</a:t>
            </a:r>
            <a:r>
              <a:rPr lang="it-IT" sz="1600" dirty="0"/>
              <a:t> for </a:t>
            </a:r>
            <a:r>
              <a:rPr lang="it-IT" sz="1600" dirty="0" err="1"/>
              <a:t>research</a:t>
            </a:r>
            <a:r>
              <a:rPr lang="it-IT" sz="1600" dirty="0"/>
              <a:t> </a:t>
            </a:r>
            <a:r>
              <a:rPr lang="it-IT" sz="1600" dirty="0" err="1"/>
              <a:t>communities</a:t>
            </a:r>
            <a:r>
              <a:rPr lang="it-IT" sz="1600" dirty="0"/>
              <a:t> to </a:t>
            </a:r>
            <a:r>
              <a:rPr lang="it-IT" sz="1600" dirty="0" err="1"/>
              <a:t>conduct</a:t>
            </a:r>
            <a:r>
              <a:rPr lang="it-IT" sz="1600" dirty="0"/>
              <a:t> </a:t>
            </a:r>
            <a:r>
              <a:rPr lang="it-IT" sz="1600" dirty="0" err="1"/>
              <a:t>research</a:t>
            </a:r>
            <a:r>
              <a:rPr lang="it-IT" sz="1600" dirty="0"/>
              <a:t> and </a:t>
            </a:r>
            <a:r>
              <a:rPr lang="it-IT" sz="1600" dirty="0" err="1"/>
              <a:t>foster</a:t>
            </a:r>
            <a:r>
              <a:rPr lang="it-IT" sz="1600" dirty="0"/>
              <a:t> </a:t>
            </a:r>
            <a:r>
              <a:rPr lang="it-IT" sz="1600" dirty="0" err="1"/>
              <a:t>innovation</a:t>
            </a:r>
            <a:r>
              <a:rPr lang="it-IT" sz="1600" dirty="0"/>
              <a:t>. </a:t>
            </a:r>
            <a:r>
              <a:rPr lang="it-IT" sz="1600" dirty="0" err="1"/>
              <a:t>They</a:t>
            </a:r>
            <a:r>
              <a:rPr lang="it-IT" sz="1600" dirty="0"/>
              <a:t> can be </a:t>
            </a:r>
            <a:r>
              <a:rPr lang="it-IT" sz="1600" dirty="0" err="1"/>
              <a:t>used</a:t>
            </a:r>
            <a:r>
              <a:rPr lang="it-IT" sz="1600" dirty="0"/>
              <a:t> </a:t>
            </a:r>
            <a:r>
              <a:rPr lang="it-IT" sz="1600" dirty="0" err="1"/>
              <a:t>beyond</a:t>
            </a:r>
            <a:r>
              <a:rPr lang="it-IT" sz="1600" dirty="0"/>
              <a:t> </a:t>
            </a:r>
            <a:r>
              <a:rPr lang="it-IT" sz="1600" dirty="0" err="1"/>
              <a:t>research</a:t>
            </a:r>
            <a:r>
              <a:rPr lang="it-IT" sz="1600" dirty="0"/>
              <a:t> e.g. for </a:t>
            </a:r>
            <a:r>
              <a:rPr lang="it-IT" sz="1600" dirty="0" err="1"/>
              <a:t>education</a:t>
            </a:r>
            <a:r>
              <a:rPr lang="it-IT" sz="1600" dirty="0"/>
              <a:t> or public </a:t>
            </a:r>
            <a:r>
              <a:rPr lang="it-IT" sz="1600" dirty="0" err="1"/>
              <a:t>services</a:t>
            </a:r>
            <a:r>
              <a:rPr lang="it-IT" sz="1600" dirty="0"/>
              <a:t> and </a:t>
            </a:r>
            <a:r>
              <a:rPr lang="it-IT" sz="1600" dirty="0" err="1"/>
              <a:t>they</a:t>
            </a:r>
            <a:r>
              <a:rPr lang="it-IT" sz="1600" dirty="0"/>
              <a:t> </a:t>
            </a:r>
            <a:r>
              <a:rPr lang="it-IT" sz="1600" dirty="0" err="1"/>
              <a:t>may</a:t>
            </a:r>
            <a:r>
              <a:rPr lang="it-IT" sz="1600" dirty="0"/>
              <a:t> be single-</a:t>
            </a:r>
            <a:r>
              <a:rPr lang="it-IT" sz="1600" dirty="0" err="1"/>
              <a:t>sited</a:t>
            </a:r>
            <a:r>
              <a:rPr lang="it-IT" sz="1600" dirty="0"/>
              <a:t>, </a:t>
            </a:r>
            <a:r>
              <a:rPr lang="it-IT" sz="1600" dirty="0" err="1"/>
              <a:t>distributed</a:t>
            </a:r>
            <a:r>
              <a:rPr lang="it-IT" sz="1600" dirty="0"/>
              <a:t>, or </a:t>
            </a:r>
            <a:r>
              <a:rPr lang="it-IT" sz="1600" dirty="0" err="1"/>
              <a:t>virtual</a:t>
            </a:r>
            <a:r>
              <a:rPr lang="it-IT" sz="1600" dirty="0"/>
              <a:t>.</a:t>
            </a:r>
          </a:p>
          <a:p>
            <a:r>
              <a:rPr lang="it-IT" sz="1600" dirty="0" err="1"/>
              <a:t>They</a:t>
            </a:r>
            <a:r>
              <a:rPr lang="it-IT" sz="1600" dirty="0"/>
              <a:t> include </a:t>
            </a:r>
            <a:r>
              <a:rPr lang="it-IT" sz="1600" dirty="0" err="1"/>
              <a:t>typically</a:t>
            </a:r>
            <a:r>
              <a:rPr lang="it-IT" sz="1600" dirty="0"/>
              <a:t>: </a:t>
            </a:r>
          </a:p>
          <a:p>
            <a:endParaRPr lang="it-IT" sz="1600" dirty="0"/>
          </a:p>
          <a:p>
            <a:pPr marL="285750" indent="-285750">
              <a:buFont typeface="Wingdings" pitchFamily="2" charset="2"/>
              <a:buChar char="§"/>
            </a:pPr>
            <a:r>
              <a:rPr lang="it-IT" sz="1600" dirty="0"/>
              <a:t>major </a:t>
            </a:r>
            <a:r>
              <a:rPr lang="it-IT" sz="1600" dirty="0" err="1"/>
              <a:t>scientific</a:t>
            </a:r>
            <a:r>
              <a:rPr lang="it-IT" sz="1600" dirty="0"/>
              <a:t> </a:t>
            </a:r>
            <a:r>
              <a:rPr lang="it-IT" sz="1600" dirty="0" err="1"/>
              <a:t>equipment</a:t>
            </a:r>
            <a:r>
              <a:rPr lang="it-IT" sz="1600" dirty="0"/>
              <a:t> or sets of </a:t>
            </a:r>
            <a:r>
              <a:rPr lang="it-IT" sz="1600" dirty="0" err="1"/>
              <a:t>instruments</a:t>
            </a:r>
            <a:endParaRPr lang="it-IT" sz="1600" dirty="0"/>
          </a:p>
          <a:p>
            <a:pPr marL="285750" indent="-285750">
              <a:buFont typeface="Wingdings" pitchFamily="2" charset="2"/>
              <a:buChar char="§"/>
            </a:pPr>
            <a:r>
              <a:rPr lang="it-IT" sz="1600" dirty="0" err="1"/>
              <a:t>collections</a:t>
            </a:r>
            <a:r>
              <a:rPr lang="it-IT" sz="1600" dirty="0"/>
              <a:t>, </a:t>
            </a:r>
            <a:r>
              <a:rPr lang="it-IT" sz="1600" dirty="0" err="1"/>
              <a:t>archives</a:t>
            </a:r>
            <a:r>
              <a:rPr lang="it-IT" sz="1600" dirty="0"/>
              <a:t> or </a:t>
            </a:r>
            <a:r>
              <a:rPr lang="it-IT" sz="1600" dirty="0" err="1"/>
              <a:t>scientific</a:t>
            </a:r>
            <a:r>
              <a:rPr lang="it-IT" sz="1600" dirty="0"/>
              <a:t> data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it-IT" sz="1600" dirty="0" err="1"/>
              <a:t>computing</a:t>
            </a:r>
            <a:r>
              <a:rPr lang="it-IT" sz="1600" dirty="0"/>
              <a:t> </a:t>
            </a:r>
            <a:r>
              <a:rPr lang="it-IT" sz="1600" dirty="0" err="1"/>
              <a:t>systems</a:t>
            </a:r>
            <a:r>
              <a:rPr lang="it-IT" sz="1600" dirty="0"/>
              <a:t> and </a:t>
            </a:r>
            <a:r>
              <a:rPr lang="it-IT" sz="1600" dirty="0" err="1"/>
              <a:t>communication</a:t>
            </a:r>
            <a:r>
              <a:rPr lang="it-IT" sz="1600" dirty="0"/>
              <a:t> networks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it-IT" sz="1600" dirty="0" err="1"/>
              <a:t>any</a:t>
            </a:r>
            <a:r>
              <a:rPr lang="it-IT" sz="1600" dirty="0"/>
              <a:t> </a:t>
            </a:r>
            <a:r>
              <a:rPr lang="it-IT" sz="1600" dirty="0" err="1"/>
              <a:t>other</a:t>
            </a:r>
            <a:r>
              <a:rPr lang="it-IT" sz="1600" dirty="0"/>
              <a:t> </a:t>
            </a:r>
            <a:r>
              <a:rPr lang="it-IT" sz="1600" dirty="0" err="1"/>
              <a:t>research</a:t>
            </a:r>
            <a:r>
              <a:rPr lang="it-IT" sz="1600" dirty="0"/>
              <a:t> and </a:t>
            </a:r>
            <a:r>
              <a:rPr lang="it-IT" sz="1600" dirty="0" err="1"/>
              <a:t>innovation</a:t>
            </a:r>
            <a:r>
              <a:rPr lang="it-IT" sz="1600" dirty="0"/>
              <a:t> </a:t>
            </a:r>
            <a:r>
              <a:rPr lang="it-IT" sz="1600" dirty="0" err="1"/>
              <a:t>infrastructure</a:t>
            </a:r>
            <a:r>
              <a:rPr lang="it-IT" sz="1600" dirty="0"/>
              <a:t> of a </a:t>
            </a:r>
            <a:r>
              <a:rPr lang="it-IT" sz="1600" dirty="0" err="1"/>
              <a:t>unique</a:t>
            </a:r>
            <a:r>
              <a:rPr lang="it-IT" sz="1600" dirty="0"/>
              <a:t> nature </a:t>
            </a:r>
            <a:r>
              <a:rPr lang="it-IT" sz="1600" dirty="0" err="1"/>
              <a:t>which</a:t>
            </a:r>
            <a:r>
              <a:rPr lang="it-IT" sz="1600" dirty="0"/>
              <a:t> </a:t>
            </a:r>
            <a:r>
              <a:rPr lang="it-IT" sz="1600" dirty="0" err="1"/>
              <a:t>is</a:t>
            </a:r>
            <a:r>
              <a:rPr lang="it-IT" sz="1600" dirty="0"/>
              <a:t> open to </a:t>
            </a:r>
            <a:r>
              <a:rPr lang="it-IT" sz="1600" dirty="0" err="1"/>
              <a:t>external</a:t>
            </a:r>
            <a:r>
              <a:rPr lang="it-IT" sz="1600" dirty="0"/>
              <a:t> </a:t>
            </a:r>
            <a:r>
              <a:rPr lang="it-IT" sz="1600" dirty="0" err="1"/>
              <a:t>users</a:t>
            </a:r>
            <a:endParaRPr lang="it-IT" sz="1600" dirty="0"/>
          </a:p>
          <a:p>
            <a:endParaRPr lang="it-IT" sz="1600" dirty="0"/>
          </a:p>
          <a:p>
            <a:endParaRPr lang="it-IT" sz="1600" dirty="0"/>
          </a:p>
        </p:txBody>
      </p:sp>
      <p:grpSp>
        <p:nvGrpSpPr>
          <p:cNvPr id="61" name="Gruppo 60">
            <a:extLst>
              <a:ext uri="{FF2B5EF4-FFF2-40B4-BE49-F238E27FC236}">
                <a16:creationId xmlns:a16="http://schemas.microsoft.com/office/drawing/2014/main" id="{BEF3A401-5CC4-3B45-8066-71D9272C854B}"/>
              </a:ext>
            </a:extLst>
          </p:cNvPr>
          <p:cNvGrpSpPr/>
          <p:nvPr/>
        </p:nvGrpSpPr>
        <p:grpSpPr>
          <a:xfrm>
            <a:off x="5534454" y="3589302"/>
            <a:ext cx="995319" cy="1031135"/>
            <a:chOff x="7452464" y="3064986"/>
            <a:chExt cx="995319" cy="1031135"/>
          </a:xfrm>
        </p:grpSpPr>
        <p:grpSp>
          <p:nvGrpSpPr>
            <p:cNvPr id="46" name="Gruppo 45">
              <a:extLst>
                <a:ext uri="{FF2B5EF4-FFF2-40B4-BE49-F238E27FC236}">
                  <a16:creationId xmlns:a16="http://schemas.microsoft.com/office/drawing/2014/main" id="{D5AA5295-B3CC-2544-8BE8-11B52204DD46}"/>
                </a:ext>
              </a:extLst>
            </p:cNvPr>
            <p:cNvGrpSpPr/>
            <p:nvPr/>
          </p:nvGrpSpPr>
          <p:grpSpPr>
            <a:xfrm>
              <a:off x="7579102" y="3322602"/>
              <a:ext cx="782301" cy="747518"/>
              <a:chOff x="5330659" y="3214284"/>
              <a:chExt cx="1187394" cy="1134599"/>
            </a:xfrm>
          </p:grpSpPr>
          <p:pic>
            <p:nvPicPr>
              <p:cNvPr id="39" name="Elemento grafico 38" descr="Database">
                <a:extLst>
                  <a:ext uri="{FF2B5EF4-FFF2-40B4-BE49-F238E27FC236}">
                    <a16:creationId xmlns:a16="http://schemas.microsoft.com/office/drawing/2014/main" id="{799E8DE5-6066-DB44-9880-DD7A0749B9F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5330659" y="3216997"/>
                <a:ext cx="593697" cy="593697"/>
              </a:xfrm>
              <a:prstGeom prst="rect">
                <a:avLst/>
              </a:prstGeom>
            </p:spPr>
          </p:pic>
          <p:pic>
            <p:nvPicPr>
              <p:cNvPr id="41" name="Elemento grafico 40" descr="Download dal cloud">
                <a:extLst>
                  <a:ext uri="{FF2B5EF4-FFF2-40B4-BE49-F238E27FC236}">
                    <a16:creationId xmlns:a16="http://schemas.microsoft.com/office/drawing/2014/main" id="{BE9AAB0D-1661-F248-9A44-5B45D2FA202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5372781" y="3797308"/>
                <a:ext cx="551575" cy="551575"/>
              </a:xfrm>
              <a:prstGeom prst="rect">
                <a:avLst/>
              </a:prstGeom>
            </p:spPr>
          </p:pic>
          <p:pic>
            <p:nvPicPr>
              <p:cNvPr id="43" name="Elemento grafico 42" descr="Sincronizzazione cloud">
                <a:extLst>
                  <a:ext uri="{FF2B5EF4-FFF2-40B4-BE49-F238E27FC236}">
                    <a16:creationId xmlns:a16="http://schemas.microsoft.com/office/drawing/2014/main" id="{7E8A6A36-C07E-B849-8623-B865BBE6408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p:blipFill>
            <p:spPr>
              <a:xfrm>
                <a:off x="5945417" y="3214284"/>
                <a:ext cx="551575" cy="551575"/>
              </a:xfrm>
              <a:prstGeom prst="rect">
                <a:avLst/>
              </a:prstGeom>
            </p:spPr>
          </p:pic>
          <p:pic>
            <p:nvPicPr>
              <p:cNvPr id="45" name="Elemento grafico 44" descr="Server">
                <a:extLst>
                  <a:ext uri="{FF2B5EF4-FFF2-40B4-BE49-F238E27FC236}">
                    <a16:creationId xmlns:a16="http://schemas.microsoft.com/office/drawing/2014/main" id="{1DF964A1-8E2F-2A48-ABA6-E295EC85E78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p:blipFill>
            <p:spPr>
              <a:xfrm>
                <a:off x="5924356" y="3702684"/>
                <a:ext cx="593697" cy="593697"/>
              </a:xfrm>
              <a:prstGeom prst="rect">
                <a:avLst/>
              </a:prstGeom>
            </p:spPr>
          </p:pic>
        </p:grpSp>
        <p:sp>
          <p:nvSpPr>
            <p:cNvPr id="58" name="Cornice 57">
              <a:extLst>
                <a:ext uri="{FF2B5EF4-FFF2-40B4-BE49-F238E27FC236}">
                  <a16:creationId xmlns:a16="http://schemas.microsoft.com/office/drawing/2014/main" id="{C24627A5-EE3E-AB41-B593-0D7867DFCF4C}"/>
                </a:ext>
              </a:extLst>
            </p:cNvPr>
            <p:cNvSpPr/>
            <p:nvPr/>
          </p:nvSpPr>
          <p:spPr>
            <a:xfrm>
              <a:off x="7452464" y="3064986"/>
              <a:ext cx="995319" cy="1031135"/>
            </a:xfrm>
            <a:prstGeom prst="frame">
              <a:avLst>
                <a:gd name="adj1" fmla="val 5207"/>
              </a:avLst>
            </a:prstGeom>
            <a:solidFill>
              <a:srgbClr val="95E3D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59" name="CasellaDiTesto 58">
              <a:extLst>
                <a:ext uri="{FF2B5EF4-FFF2-40B4-BE49-F238E27FC236}">
                  <a16:creationId xmlns:a16="http://schemas.microsoft.com/office/drawing/2014/main" id="{0D84DF7A-1554-2C48-931E-71B86A294F2B}"/>
                </a:ext>
              </a:extLst>
            </p:cNvPr>
            <p:cNvSpPr txBox="1"/>
            <p:nvPr/>
          </p:nvSpPr>
          <p:spPr>
            <a:xfrm>
              <a:off x="7676697" y="3136388"/>
              <a:ext cx="54685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200" b="1" dirty="0">
                  <a:latin typeface="David" panose="020E0502060401010101" pitchFamily="34" charset="-79"/>
                  <a:cs typeface="David" panose="020E0502060401010101" pitchFamily="34" charset="-79"/>
                </a:rPr>
                <a:t>RI 1</a:t>
              </a:r>
            </a:p>
          </p:txBody>
        </p:sp>
      </p:grpSp>
      <p:grpSp>
        <p:nvGrpSpPr>
          <p:cNvPr id="62" name="Gruppo 61">
            <a:extLst>
              <a:ext uri="{FF2B5EF4-FFF2-40B4-BE49-F238E27FC236}">
                <a16:creationId xmlns:a16="http://schemas.microsoft.com/office/drawing/2014/main" id="{71FB097F-596A-A149-A673-96BA10A71F78}"/>
              </a:ext>
            </a:extLst>
          </p:cNvPr>
          <p:cNvGrpSpPr/>
          <p:nvPr/>
        </p:nvGrpSpPr>
        <p:grpSpPr>
          <a:xfrm>
            <a:off x="6867167" y="3266993"/>
            <a:ext cx="995319" cy="1031135"/>
            <a:chOff x="7452464" y="3064986"/>
            <a:chExt cx="995319" cy="1031135"/>
          </a:xfrm>
        </p:grpSpPr>
        <p:grpSp>
          <p:nvGrpSpPr>
            <p:cNvPr id="63" name="Gruppo 62">
              <a:extLst>
                <a:ext uri="{FF2B5EF4-FFF2-40B4-BE49-F238E27FC236}">
                  <a16:creationId xmlns:a16="http://schemas.microsoft.com/office/drawing/2014/main" id="{EF0CA8A6-F77A-7246-9102-DF9B6AB687BE}"/>
                </a:ext>
              </a:extLst>
            </p:cNvPr>
            <p:cNvGrpSpPr/>
            <p:nvPr/>
          </p:nvGrpSpPr>
          <p:grpSpPr>
            <a:xfrm>
              <a:off x="7579102" y="3322602"/>
              <a:ext cx="782301" cy="747518"/>
              <a:chOff x="5330659" y="3214284"/>
              <a:chExt cx="1187394" cy="1134599"/>
            </a:xfrm>
          </p:grpSpPr>
          <p:pic>
            <p:nvPicPr>
              <p:cNvPr id="66" name="Elemento grafico 65" descr="Database">
                <a:extLst>
                  <a:ext uri="{FF2B5EF4-FFF2-40B4-BE49-F238E27FC236}">
                    <a16:creationId xmlns:a16="http://schemas.microsoft.com/office/drawing/2014/main" id="{510375BA-CC70-054B-B44F-2EB97BCF48C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p:blipFill>
            <p:spPr>
              <a:xfrm>
                <a:off x="5330659" y="3216997"/>
                <a:ext cx="593697" cy="593697"/>
              </a:xfrm>
              <a:prstGeom prst="rect">
                <a:avLst/>
              </a:prstGeom>
            </p:spPr>
          </p:pic>
          <p:pic>
            <p:nvPicPr>
              <p:cNvPr id="67" name="Elemento grafico 66" descr="Download dal cloud">
                <a:extLst>
                  <a:ext uri="{FF2B5EF4-FFF2-40B4-BE49-F238E27FC236}">
                    <a16:creationId xmlns:a16="http://schemas.microsoft.com/office/drawing/2014/main" id="{5E33BEDC-B505-2841-95A9-F84577BC1A5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p:blipFill>
            <p:spPr>
              <a:xfrm>
                <a:off x="5372781" y="3797308"/>
                <a:ext cx="551575" cy="551575"/>
              </a:xfrm>
              <a:prstGeom prst="rect">
                <a:avLst/>
              </a:prstGeom>
            </p:spPr>
          </p:pic>
          <p:pic>
            <p:nvPicPr>
              <p:cNvPr id="68" name="Elemento grafico 67" descr="Sincronizzazione cloud">
                <a:extLst>
                  <a:ext uri="{FF2B5EF4-FFF2-40B4-BE49-F238E27FC236}">
                    <a16:creationId xmlns:a16="http://schemas.microsoft.com/office/drawing/2014/main" id="{99429B1D-B52F-2F48-81D5-05F99E94350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p:blipFill>
            <p:spPr>
              <a:xfrm>
                <a:off x="5945417" y="3214284"/>
                <a:ext cx="551575" cy="551575"/>
              </a:xfrm>
              <a:prstGeom prst="rect">
                <a:avLst/>
              </a:prstGeom>
            </p:spPr>
          </p:pic>
          <p:pic>
            <p:nvPicPr>
              <p:cNvPr id="69" name="Elemento grafico 68" descr="Server">
                <a:extLst>
                  <a:ext uri="{FF2B5EF4-FFF2-40B4-BE49-F238E27FC236}">
                    <a16:creationId xmlns:a16="http://schemas.microsoft.com/office/drawing/2014/main" id="{DB583758-E7DC-6440-86B3-D04199D6B4B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/>
              </a:stretch>
            </p:blipFill>
            <p:spPr>
              <a:xfrm>
                <a:off x="5924356" y="3702684"/>
                <a:ext cx="593697" cy="593697"/>
              </a:xfrm>
              <a:prstGeom prst="rect">
                <a:avLst/>
              </a:prstGeom>
            </p:spPr>
          </p:pic>
        </p:grpSp>
        <p:sp>
          <p:nvSpPr>
            <p:cNvPr id="64" name="Cornice 63">
              <a:extLst>
                <a:ext uri="{FF2B5EF4-FFF2-40B4-BE49-F238E27FC236}">
                  <a16:creationId xmlns:a16="http://schemas.microsoft.com/office/drawing/2014/main" id="{0DF55BBC-7183-F44C-A13A-9FFB6DD3D6A8}"/>
                </a:ext>
              </a:extLst>
            </p:cNvPr>
            <p:cNvSpPr/>
            <p:nvPr/>
          </p:nvSpPr>
          <p:spPr>
            <a:xfrm>
              <a:off x="7452464" y="3064986"/>
              <a:ext cx="995319" cy="1031135"/>
            </a:xfrm>
            <a:prstGeom prst="frame">
              <a:avLst>
                <a:gd name="adj1" fmla="val 5207"/>
              </a:avLst>
            </a:prstGeom>
            <a:solidFill>
              <a:srgbClr val="95E3D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65" name="CasellaDiTesto 64">
              <a:extLst>
                <a:ext uri="{FF2B5EF4-FFF2-40B4-BE49-F238E27FC236}">
                  <a16:creationId xmlns:a16="http://schemas.microsoft.com/office/drawing/2014/main" id="{8DA2618E-25A2-5D45-8E55-86629AB648E3}"/>
                </a:ext>
              </a:extLst>
            </p:cNvPr>
            <p:cNvSpPr txBox="1"/>
            <p:nvPr/>
          </p:nvSpPr>
          <p:spPr>
            <a:xfrm>
              <a:off x="7676697" y="3136388"/>
              <a:ext cx="54685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200" b="1" dirty="0">
                  <a:latin typeface="David" panose="020E0502060401010101" pitchFamily="34" charset="-79"/>
                  <a:cs typeface="David" panose="020E0502060401010101" pitchFamily="34" charset="-79"/>
                </a:rPr>
                <a:t>RI 2</a:t>
              </a:r>
            </a:p>
          </p:txBody>
        </p:sp>
      </p:grpSp>
      <p:pic>
        <p:nvPicPr>
          <p:cNvPr id="71" name="Elemento grafico 70" descr="Elenco di controllo">
            <a:extLst>
              <a:ext uri="{FF2B5EF4-FFF2-40B4-BE49-F238E27FC236}">
                <a16:creationId xmlns:a16="http://schemas.microsoft.com/office/drawing/2014/main" id="{A8592F8B-20A1-6742-806A-4756C981AE2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3609547" y="4168695"/>
            <a:ext cx="623384" cy="623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5659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0"/>
          <p:cNvSpPr/>
          <p:nvPr/>
        </p:nvSpPr>
        <p:spPr>
          <a:xfrm>
            <a:off x="462915" y="2549641"/>
            <a:ext cx="8072700" cy="6384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Access to resources using different login credentials (institutional/social) via identity linking</a:t>
            </a:r>
            <a:endParaRPr/>
          </a:p>
        </p:txBody>
      </p:sp>
      <p:sp>
        <p:nvSpPr>
          <p:cNvPr id="103" name="Google Shape;103;p20"/>
          <p:cNvSpPr/>
          <p:nvPr/>
        </p:nvSpPr>
        <p:spPr>
          <a:xfrm>
            <a:off x="462914" y="3373393"/>
            <a:ext cx="8072700" cy="6231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Expressing the level of trust in the identity assertions</a:t>
            </a:r>
            <a:endParaRPr/>
          </a:p>
        </p:txBody>
      </p:sp>
      <p:sp>
        <p:nvSpPr>
          <p:cNvPr id="104" name="Google Shape;104;p20"/>
          <p:cNvSpPr/>
          <p:nvPr/>
        </p:nvSpPr>
        <p:spPr>
          <a:xfrm>
            <a:off x="462915" y="4164227"/>
            <a:ext cx="8072700" cy="6672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Aggregation and harmonisation of authorisation information (VOs/groups, roles, assurance) from multiple sources</a:t>
            </a:r>
            <a:endParaRPr/>
          </a:p>
        </p:txBody>
      </p:sp>
      <p:sp>
        <p:nvSpPr>
          <p:cNvPr id="105" name="Google Shape;105;p20"/>
          <p:cNvSpPr/>
          <p:nvPr/>
        </p:nvSpPr>
        <p:spPr>
          <a:xfrm>
            <a:off x="462914" y="733199"/>
            <a:ext cx="8072100" cy="6813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Single sign-on to services through eduGAIN, social media and other institutional or community-managed identity providers</a:t>
            </a:r>
            <a:endParaRPr/>
          </a:p>
        </p:txBody>
      </p:sp>
      <p:sp>
        <p:nvSpPr>
          <p:cNvPr id="106" name="Google Shape;106;p20"/>
          <p:cNvSpPr/>
          <p:nvPr/>
        </p:nvSpPr>
        <p:spPr>
          <a:xfrm>
            <a:off x="462915" y="1594023"/>
            <a:ext cx="8072700" cy="7404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Only one account needed for federated access to multiple heterogeneous (web and non-web) service providers using different technologies (SAML, OpenID Connect, OAuth 2.0, X509)</a:t>
            </a:r>
            <a:endParaRPr/>
          </a:p>
        </p:txBody>
      </p:sp>
      <p:sp>
        <p:nvSpPr>
          <p:cNvPr id="10" name="Google Shape;91;p13">
            <a:extLst>
              <a:ext uri="{FF2B5EF4-FFF2-40B4-BE49-F238E27FC236}">
                <a16:creationId xmlns:a16="http://schemas.microsoft.com/office/drawing/2014/main" id="{A4A3212E-D791-2143-AD78-59CD8778E7F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579077" y="169145"/>
            <a:ext cx="4728796" cy="341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E67AD"/>
              </a:buClr>
              <a:buSzPts val="2500"/>
              <a:buFont typeface="Calibri"/>
              <a:buNone/>
            </a:pPr>
            <a:r>
              <a:rPr lang="en-US" dirty="0"/>
              <a:t>Motivation behind Check-in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875635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BD2990D-9941-7D4E-8154-6F6C3D94EA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27000" y="-51765921"/>
            <a:ext cx="2057402" cy="109383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2400" b="1" i="0" u="none" strike="noStrike" cap="none" normalizeH="0" baseline="0">
                <a:ln>
                  <a:noFill/>
                </a:ln>
                <a:solidFill>
                  <a:srgbClr val="0E67AD"/>
                </a:solidFill>
                <a:effectLst/>
                <a:latin typeface="Calibri" panose="020F0502020204030204" pitchFamily="34" charset="0"/>
              </a:rPr>
              <a:t>Check-in service architecture and interfaces</a:t>
            </a:r>
            <a:br>
              <a:rPr kumimoji="0" lang="it-IT" altLang="it-IT" sz="2400" b="1" i="0" u="none" strike="noStrike" cap="none" normalizeH="0" baseline="0">
                <a:ln>
                  <a:noFill/>
                </a:ln>
                <a:solidFill>
                  <a:srgbClr val="0E67AD"/>
                </a:solidFill>
                <a:effectLst/>
                <a:latin typeface="Calibri" panose="020F0502020204030204" pitchFamily="34" charset="0"/>
              </a:rPr>
            </a:br>
            <a:br>
              <a:rPr kumimoji="0" lang="it-IT" altLang="it-IT" sz="2400" b="1" i="0" u="none" strike="noStrike" cap="none" normalizeH="0" baseline="0">
                <a:ln>
                  <a:noFill/>
                </a:ln>
                <a:solidFill>
                  <a:srgbClr val="0E67AD"/>
                </a:solidFill>
                <a:effectLst/>
                <a:latin typeface="Calibri" panose="020F0502020204030204" pitchFamily="34" charset="0"/>
              </a:rPr>
            </a:br>
            <a:br>
              <a:rPr kumimoji="0" lang="it-IT" altLang="it-IT" sz="2400" b="1" i="0" u="none" strike="noStrike" cap="none" normalizeH="0" baseline="0">
                <a:ln>
                  <a:noFill/>
                </a:ln>
                <a:solidFill>
                  <a:srgbClr val="0E67AD"/>
                </a:solidFill>
                <a:effectLst/>
                <a:latin typeface="Calibri" panose="020F0502020204030204" pitchFamily="34" charset="0"/>
              </a:rPr>
            </a:br>
            <a:endParaRPr kumimoji="0" lang="it-IT" altLang="it-IT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 </a:t>
            </a:r>
            <a:r>
              <a:rPr kumimoji="0" lang="it-IT" altLang="it-IT" sz="126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    </a:t>
            </a:r>
            <a:br>
              <a:rPr kumimoji="0" lang="it-IT" alt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it-IT" alt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6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Implementation of the AARC blueprint architecture</a:t>
            </a:r>
            <a:endParaRPr kumimoji="0" lang="it-IT" altLang="it-IT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it-IT" altLang="it-IT" sz="16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  <a:cs typeface="Arial" panose="020B0604020202020204" pitchFamily="34" charset="0"/>
              </a:rPr>
              <a:t>Single point of integration for Identity Providers (IdPs) and Service Providers (SPs)</a:t>
            </a:r>
            <a:endParaRPr kumimoji="0" lang="it-IT" altLang="it-IT" sz="1600" b="0" i="0" u="none" strike="noStrike" cap="none" normalizeH="0" baseline="0">
              <a:ln>
                <a:noFill/>
              </a:ln>
              <a:solidFill>
                <a:srgbClr val="FFFFFF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it-IT" altLang="it-IT" sz="16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  <a:cs typeface="Arial" panose="020B0604020202020204" pitchFamily="34" charset="0"/>
              </a:rPr>
              <a:t>Registered in eduGAIN as an SP complying with REFEDS Research &amp; Scholarship and Sirtfi security framework</a:t>
            </a:r>
            <a:endParaRPr kumimoji="0" lang="it-IT" altLang="it-IT" sz="1600" b="0" i="0" u="none" strike="noStrike" cap="none" normalizeH="0" baseline="0">
              <a:ln>
                <a:noFill/>
              </a:ln>
              <a:solidFill>
                <a:srgbClr val="FFFFFF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it-IT" altLang="it-IT" sz="16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  <a:cs typeface="Arial" panose="020B0604020202020204" pitchFamily="34" charset="0"/>
              </a:rPr>
              <a:t>All connected end-services can have one statically configured IdP</a:t>
            </a:r>
            <a:endParaRPr kumimoji="0" lang="it-IT" altLang="it-IT" sz="1600" b="0" i="0" u="none" strike="noStrike" cap="none" normalizeH="0" baseline="0">
              <a:ln>
                <a:noFill/>
              </a:ln>
              <a:solidFill>
                <a:srgbClr val="FFFFFF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it-IT" altLang="it-IT" sz="16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  <a:cs typeface="Arial" panose="020B0604020202020204" pitchFamily="34" charset="0"/>
              </a:rPr>
              <a:t>No need to run an IdP Discovery Service on each end-service</a:t>
            </a:r>
            <a:endParaRPr kumimoji="0" lang="it-IT" altLang="it-IT" sz="1600" b="0" i="0" u="none" strike="noStrike" cap="none" normalizeH="0" baseline="0">
              <a:ln>
                <a:noFill/>
              </a:ln>
              <a:solidFill>
                <a:srgbClr val="FFFFFF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it-IT" altLang="it-IT" sz="16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  <a:cs typeface="Arial" panose="020B0604020202020204" pitchFamily="34" charset="0"/>
              </a:rPr>
              <a:t>All connected SPs get harmonised user identifiers and accompanying authorization attribute sets from different IdPs that can be uniformly interpreted</a:t>
            </a:r>
            <a:endParaRPr kumimoji="0" lang="it-IT" altLang="it-IT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126" name="Picture 6">
            <a:extLst>
              <a:ext uri="{FF2B5EF4-FFF2-40B4-BE49-F238E27FC236}">
                <a16:creationId xmlns:a16="http://schemas.microsoft.com/office/drawing/2014/main" id="{0D9496D2-44B8-5F49-9B89-E15B510EBA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282" y="829193"/>
            <a:ext cx="3803904" cy="375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ttangolo 6">
            <a:extLst>
              <a:ext uri="{FF2B5EF4-FFF2-40B4-BE49-F238E27FC236}">
                <a16:creationId xmlns:a16="http://schemas.microsoft.com/office/drawing/2014/main" id="{BE1CB8F3-92AC-D542-9CEE-C26C58D20264}"/>
              </a:ext>
            </a:extLst>
          </p:cNvPr>
          <p:cNvSpPr/>
          <p:nvPr/>
        </p:nvSpPr>
        <p:spPr>
          <a:xfrm>
            <a:off x="4549468" y="863040"/>
            <a:ext cx="4572000" cy="3718967"/>
          </a:xfrm>
          <a:prstGeom prst="rect">
            <a:avLst/>
          </a:prstGeom>
          <a:solidFill>
            <a:srgbClr val="0E67AD"/>
          </a:solidFill>
        </p:spPr>
        <p:txBody>
          <a:bodyPr wrap="square">
            <a:spAutoFit/>
          </a:bodyPr>
          <a:lstStyle/>
          <a:p>
            <a:r>
              <a:rPr lang="it-IT" sz="1600" dirty="0" err="1">
                <a:solidFill>
                  <a:srgbClr val="FFFFFF"/>
                </a:solidFill>
                <a:latin typeface="Calibri" panose="020F0502020204030204" pitchFamily="34" charset="0"/>
              </a:rPr>
              <a:t>Implementation</a:t>
            </a:r>
            <a:r>
              <a:rPr lang="it-IT" sz="1600" dirty="0">
                <a:solidFill>
                  <a:srgbClr val="FFFFFF"/>
                </a:solidFill>
                <a:latin typeface="Calibri" panose="020F0502020204030204" pitchFamily="34" charset="0"/>
              </a:rPr>
              <a:t> of the AARC </a:t>
            </a:r>
            <a:r>
              <a:rPr lang="it-IT" sz="1600" dirty="0" err="1">
                <a:solidFill>
                  <a:srgbClr val="FFFFFF"/>
                </a:solidFill>
                <a:latin typeface="Calibri" panose="020F0502020204030204" pitchFamily="34" charset="0"/>
              </a:rPr>
              <a:t>blueprint</a:t>
            </a:r>
            <a:r>
              <a:rPr lang="it-IT" sz="1600" dirty="0">
                <a:solidFill>
                  <a:srgbClr val="FFFFFF"/>
                </a:solidFill>
                <a:latin typeface="Calibri" panose="020F0502020204030204" pitchFamily="34" charset="0"/>
              </a:rPr>
              <a:t> </a:t>
            </a:r>
            <a:r>
              <a:rPr lang="it-IT" sz="1600" dirty="0" err="1">
                <a:solidFill>
                  <a:srgbClr val="FFFFFF"/>
                </a:solidFill>
                <a:latin typeface="Calibri" panose="020F0502020204030204" pitchFamily="34" charset="0"/>
              </a:rPr>
              <a:t>architecture</a:t>
            </a:r>
            <a:endParaRPr lang="it-IT" sz="1600" dirty="0"/>
          </a:p>
          <a:p>
            <a:pPr marL="742950" lvl="1" indent="-285750" fontAlgn="base">
              <a:spcBef>
                <a:spcPts val="560"/>
              </a:spcBef>
              <a:buFont typeface="Arial" panose="020B0604020202020204" pitchFamily="34" charset="0"/>
              <a:buChar char="•"/>
            </a:pPr>
            <a:r>
              <a:rPr lang="it-IT" sz="1600" dirty="0">
                <a:solidFill>
                  <a:srgbClr val="FFFFFF"/>
                </a:solidFill>
                <a:latin typeface="Calibri" panose="020F0502020204030204" pitchFamily="34" charset="0"/>
              </a:rPr>
              <a:t>Single </a:t>
            </a:r>
            <a:r>
              <a:rPr lang="it-IT" sz="1600" dirty="0" err="1">
                <a:solidFill>
                  <a:srgbClr val="FFFFFF"/>
                </a:solidFill>
                <a:latin typeface="Calibri" panose="020F0502020204030204" pitchFamily="34" charset="0"/>
              </a:rPr>
              <a:t>point</a:t>
            </a:r>
            <a:r>
              <a:rPr lang="it-IT" sz="1600" dirty="0">
                <a:solidFill>
                  <a:srgbClr val="FFFFFF"/>
                </a:solidFill>
                <a:latin typeface="Calibri" panose="020F0502020204030204" pitchFamily="34" charset="0"/>
              </a:rPr>
              <a:t> of </a:t>
            </a:r>
            <a:r>
              <a:rPr lang="it-IT" sz="1600" dirty="0" err="1">
                <a:solidFill>
                  <a:srgbClr val="FFFFFF"/>
                </a:solidFill>
                <a:latin typeface="Calibri" panose="020F0502020204030204" pitchFamily="34" charset="0"/>
              </a:rPr>
              <a:t>integration</a:t>
            </a:r>
            <a:r>
              <a:rPr lang="it-IT" sz="1600" dirty="0">
                <a:solidFill>
                  <a:srgbClr val="FFFFFF"/>
                </a:solidFill>
                <a:latin typeface="Calibri" panose="020F0502020204030204" pitchFamily="34" charset="0"/>
              </a:rPr>
              <a:t> for Identity Providers (</a:t>
            </a:r>
            <a:r>
              <a:rPr lang="it-IT" sz="1600" dirty="0" err="1">
                <a:solidFill>
                  <a:srgbClr val="FFFFFF"/>
                </a:solidFill>
                <a:latin typeface="Calibri" panose="020F0502020204030204" pitchFamily="34" charset="0"/>
              </a:rPr>
              <a:t>IdPs</a:t>
            </a:r>
            <a:r>
              <a:rPr lang="it-IT" sz="1600" dirty="0">
                <a:solidFill>
                  <a:srgbClr val="FFFFFF"/>
                </a:solidFill>
                <a:latin typeface="Calibri" panose="020F0502020204030204" pitchFamily="34" charset="0"/>
              </a:rPr>
              <a:t>) and Service Providers (</a:t>
            </a:r>
            <a:r>
              <a:rPr lang="it-IT" sz="1600" dirty="0" err="1">
                <a:solidFill>
                  <a:srgbClr val="FFFFFF"/>
                </a:solidFill>
                <a:latin typeface="Calibri" panose="020F0502020204030204" pitchFamily="34" charset="0"/>
              </a:rPr>
              <a:t>SPs</a:t>
            </a:r>
            <a:r>
              <a:rPr lang="it-IT" sz="1600" dirty="0">
                <a:solidFill>
                  <a:srgbClr val="FFFFFF"/>
                </a:solidFill>
                <a:latin typeface="Calibri" panose="020F0502020204030204" pitchFamily="34" charset="0"/>
              </a:rPr>
              <a:t>)</a:t>
            </a:r>
            <a:endParaRPr lang="it-IT" sz="1600" dirty="0">
              <a:solidFill>
                <a:srgbClr val="FFFFFF"/>
              </a:solidFill>
              <a:latin typeface="Arial" panose="020B0604020202020204" pitchFamily="34" charset="0"/>
            </a:endParaRPr>
          </a:p>
          <a:p>
            <a:pPr marL="742950" lvl="1" indent="-285750" fontAlgn="base">
              <a:spcBef>
                <a:spcPts val="240"/>
              </a:spcBef>
              <a:buFont typeface="Arial" panose="020B0604020202020204" pitchFamily="34" charset="0"/>
              <a:buChar char="•"/>
            </a:pPr>
            <a:r>
              <a:rPr lang="it-IT" sz="1600" dirty="0" err="1">
                <a:solidFill>
                  <a:srgbClr val="FFFFFF"/>
                </a:solidFill>
                <a:latin typeface="Calibri" panose="020F0502020204030204" pitchFamily="34" charset="0"/>
              </a:rPr>
              <a:t>Registered</a:t>
            </a:r>
            <a:r>
              <a:rPr lang="it-IT" sz="1600" dirty="0">
                <a:solidFill>
                  <a:srgbClr val="FFFFFF"/>
                </a:solidFill>
                <a:latin typeface="Calibri" panose="020F0502020204030204" pitchFamily="34" charset="0"/>
              </a:rPr>
              <a:t> in </a:t>
            </a:r>
            <a:r>
              <a:rPr lang="it-IT" sz="1600" dirty="0" err="1">
                <a:solidFill>
                  <a:srgbClr val="FFFFFF"/>
                </a:solidFill>
                <a:latin typeface="Calibri" panose="020F0502020204030204" pitchFamily="34" charset="0"/>
              </a:rPr>
              <a:t>eduGAIN</a:t>
            </a:r>
            <a:r>
              <a:rPr lang="it-IT" sz="1600" dirty="0">
                <a:solidFill>
                  <a:srgbClr val="FFFFFF"/>
                </a:solidFill>
                <a:latin typeface="Calibri" panose="020F0502020204030204" pitchFamily="34" charset="0"/>
              </a:rPr>
              <a:t> </a:t>
            </a:r>
            <a:r>
              <a:rPr lang="it-IT" sz="1600" dirty="0" err="1">
                <a:solidFill>
                  <a:srgbClr val="FFFFFF"/>
                </a:solidFill>
                <a:latin typeface="Calibri" panose="020F0502020204030204" pitchFamily="34" charset="0"/>
              </a:rPr>
              <a:t>as</a:t>
            </a:r>
            <a:r>
              <a:rPr lang="it-IT" sz="1600" dirty="0">
                <a:solidFill>
                  <a:srgbClr val="FFFFFF"/>
                </a:solidFill>
                <a:latin typeface="Calibri" panose="020F0502020204030204" pitchFamily="34" charset="0"/>
              </a:rPr>
              <a:t> an SP </a:t>
            </a:r>
            <a:r>
              <a:rPr lang="it-IT" sz="1600" dirty="0" err="1">
                <a:solidFill>
                  <a:srgbClr val="FFFFFF"/>
                </a:solidFill>
                <a:latin typeface="Calibri" panose="020F0502020204030204" pitchFamily="34" charset="0"/>
              </a:rPr>
              <a:t>complying</a:t>
            </a:r>
            <a:r>
              <a:rPr lang="it-IT" sz="1600" dirty="0">
                <a:solidFill>
                  <a:srgbClr val="FFFFFF"/>
                </a:solidFill>
                <a:latin typeface="Calibri" panose="020F0502020204030204" pitchFamily="34" charset="0"/>
              </a:rPr>
              <a:t> with REFEDS </a:t>
            </a:r>
            <a:r>
              <a:rPr lang="it-IT" sz="1600" dirty="0" err="1">
                <a:solidFill>
                  <a:srgbClr val="FFFFFF"/>
                </a:solidFill>
                <a:latin typeface="Calibri" panose="020F0502020204030204" pitchFamily="34" charset="0"/>
              </a:rPr>
              <a:t>Research</a:t>
            </a:r>
            <a:r>
              <a:rPr lang="it-IT" sz="1600" dirty="0">
                <a:solidFill>
                  <a:srgbClr val="FFFFFF"/>
                </a:solidFill>
                <a:latin typeface="Calibri" panose="020F0502020204030204" pitchFamily="34" charset="0"/>
              </a:rPr>
              <a:t> &amp; </a:t>
            </a:r>
            <a:r>
              <a:rPr lang="it-IT" sz="1600" dirty="0" err="1">
                <a:solidFill>
                  <a:srgbClr val="FFFFFF"/>
                </a:solidFill>
                <a:latin typeface="Calibri" panose="020F0502020204030204" pitchFamily="34" charset="0"/>
              </a:rPr>
              <a:t>Scholarship</a:t>
            </a:r>
            <a:r>
              <a:rPr lang="it-IT" sz="1600" dirty="0">
                <a:solidFill>
                  <a:srgbClr val="FFFFFF"/>
                </a:solidFill>
                <a:latin typeface="Calibri" panose="020F0502020204030204" pitchFamily="34" charset="0"/>
              </a:rPr>
              <a:t> and </a:t>
            </a:r>
            <a:r>
              <a:rPr lang="it-IT" sz="1600" dirty="0" err="1">
                <a:solidFill>
                  <a:srgbClr val="FFFFFF"/>
                </a:solidFill>
                <a:latin typeface="Calibri" panose="020F0502020204030204" pitchFamily="34" charset="0"/>
              </a:rPr>
              <a:t>Sirtfi</a:t>
            </a:r>
            <a:r>
              <a:rPr lang="it-IT" sz="1600" dirty="0">
                <a:solidFill>
                  <a:srgbClr val="FFFFFF"/>
                </a:solidFill>
                <a:latin typeface="Calibri" panose="020F0502020204030204" pitchFamily="34" charset="0"/>
              </a:rPr>
              <a:t> security </a:t>
            </a:r>
            <a:r>
              <a:rPr lang="it-IT" sz="1600" dirty="0" err="1">
                <a:solidFill>
                  <a:srgbClr val="FFFFFF"/>
                </a:solidFill>
                <a:latin typeface="Calibri" panose="020F0502020204030204" pitchFamily="34" charset="0"/>
              </a:rPr>
              <a:t>framework</a:t>
            </a:r>
            <a:endParaRPr lang="it-IT" sz="1600" dirty="0">
              <a:solidFill>
                <a:srgbClr val="FFFFFF"/>
              </a:solidFill>
              <a:latin typeface="Arial" panose="020B0604020202020204" pitchFamily="34" charset="0"/>
            </a:endParaRPr>
          </a:p>
          <a:p>
            <a:pPr marL="742950" lvl="1" indent="-285750" fontAlgn="base">
              <a:spcBef>
                <a:spcPts val="240"/>
              </a:spcBef>
              <a:buFont typeface="Arial" panose="020B0604020202020204" pitchFamily="34" charset="0"/>
              <a:buChar char="•"/>
            </a:pPr>
            <a:r>
              <a:rPr lang="it-IT" sz="1600" dirty="0" err="1">
                <a:solidFill>
                  <a:srgbClr val="FFFFFF"/>
                </a:solidFill>
                <a:latin typeface="Calibri" panose="020F0502020204030204" pitchFamily="34" charset="0"/>
              </a:rPr>
              <a:t>All</a:t>
            </a:r>
            <a:r>
              <a:rPr lang="it-IT" sz="1600" dirty="0">
                <a:solidFill>
                  <a:srgbClr val="FFFFFF"/>
                </a:solidFill>
                <a:latin typeface="Calibri" panose="020F0502020204030204" pitchFamily="34" charset="0"/>
              </a:rPr>
              <a:t> </a:t>
            </a:r>
            <a:r>
              <a:rPr lang="it-IT" sz="1600" dirty="0" err="1">
                <a:solidFill>
                  <a:srgbClr val="FFFFFF"/>
                </a:solidFill>
                <a:latin typeface="Calibri" panose="020F0502020204030204" pitchFamily="34" charset="0"/>
              </a:rPr>
              <a:t>connected</a:t>
            </a:r>
            <a:r>
              <a:rPr lang="it-IT" sz="1600" dirty="0">
                <a:solidFill>
                  <a:srgbClr val="FFFFFF"/>
                </a:solidFill>
                <a:latin typeface="Calibri" panose="020F0502020204030204" pitchFamily="34" charset="0"/>
              </a:rPr>
              <a:t> end-</a:t>
            </a:r>
            <a:r>
              <a:rPr lang="it-IT" sz="1600" dirty="0" err="1">
                <a:solidFill>
                  <a:srgbClr val="FFFFFF"/>
                </a:solidFill>
                <a:latin typeface="Calibri" panose="020F0502020204030204" pitchFamily="34" charset="0"/>
              </a:rPr>
              <a:t>services</a:t>
            </a:r>
            <a:r>
              <a:rPr lang="it-IT" sz="1600" dirty="0">
                <a:solidFill>
                  <a:srgbClr val="FFFFFF"/>
                </a:solidFill>
                <a:latin typeface="Calibri" panose="020F0502020204030204" pitchFamily="34" charset="0"/>
              </a:rPr>
              <a:t> can </a:t>
            </a:r>
            <a:r>
              <a:rPr lang="it-IT" sz="1600" dirty="0" err="1">
                <a:solidFill>
                  <a:srgbClr val="FFFFFF"/>
                </a:solidFill>
                <a:latin typeface="Calibri" panose="020F0502020204030204" pitchFamily="34" charset="0"/>
              </a:rPr>
              <a:t>have</a:t>
            </a:r>
            <a:r>
              <a:rPr lang="it-IT" sz="1600" dirty="0">
                <a:solidFill>
                  <a:srgbClr val="FFFFFF"/>
                </a:solidFill>
                <a:latin typeface="Calibri" panose="020F0502020204030204" pitchFamily="34" charset="0"/>
              </a:rPr>
              <a:t> </a:t>
            </a:r>
            <a:r>
              <a:rPr lang="it-IT" sz="1600" dirty="0" err="1">
                <a:solidFill>
                  <a:srgbClr val="FFFFFF"/>
                </a:solidFill>
                <a:latin typeface="Calibri" panose="020F0502020204030204" pitchFamily="34" charset="0"/>
              </a:rPr>
              <a:t>one</a:t>
            </a:r>
            <a:r>
              <a:rPr lang="it-IT" sz="1600" dirty="0">
                <a:solidFill>
                  <a:srgbClr val="FFFFFF"/>
                </a:solidFill>
                <a:latin typeface="Calibri" panose="020F0502020204030204" pitchFamily="34" charset="0"/>
              </a:rPr>
              <a:t> </a:t>
            </a:r>
            <a:r>
              <a:rPr lang="it-IT" sz="1600" dirty="0" err="1">
                <a:solidFill>
                  <a:srgbClr val="FFFFFF"/>
                </a:solidFill>
                <a:latin typeface="Calibri" panose="020F0502020204030204" pitchFamily="34" charset="0"/>
              </a:rPr>
              <a:t>statically</a:t>
            </a:r>
            <a:r>
              <a:rPr lang="it-IT" sz="1600" dirty="0">
                <a:solidFill>
                  <a:srgbClr val="FFFFFF"/>
                </a:solidFill>
                <a:latin typeface="Calibri" panose="020F0502020204030204" pitchFamily="34" charset="0"/>
              </a:rPr>
              <a:t> </a:t>
            </a:r>
            <a:r>
              <a:rPr lang="it-IT" sz="1600" dirty="0" err="1">
                <a:solidFill>
                  <a:srgbClr val="FFFFFF"/>
                </a:solidFill>
                <a:latin typeface="Calibri" panose="020F0502020204030204" pitchFamily="34" charset="0"/>
              </a:rPr>
              <a:t>configured</a:t>
            </a:r>
            <a:r>
              <a:rPr lang="it-IT" sz="1600" dirty="0">
                <a:solidFill>
                  <a:srgbClr val="FFFFFF"/>
                </a:solidFill>
                <a:latin typeface="Calibri" panose="020F0502020204030204" pitchFamily="34" charset="0"/>
              </a:rPr>
              <a:t> </a:t>
            </a:r>
            <a:r>
              <a:rPr lang="it-IT" sz="1600" dirty="0" err="1">
                <a:solidFill>
                  <a:srgbClr val="FFFFFF"/>
                </a:solidFill>
                <a:latin typeface="Calibri" panose="020F0502020204030204" pitchFamily="34" charset="0"/>
              </a:rPr>
              <a:t>IdP</a:t>
            </a:r>
            <a:endParaRPr lang="it-IT" sz="1600" dirty="0">
              <a:solidFill>
                <a:srgbClr val="FFFFFF"/>
              </a:solidFill>
              <a:latin typeface="Arial" panose="020B0604020202020204" pitchFamily="34" charset="0"/>
            </a:endParaRPr>
          </a:p>
          <a:p>
            <a:pPr marL="742950" lvl="1" indent="-285750" fontAlgn="base">
              <a:spcBef>
                <a:spcPts val="240"/>
              </a:spcBef>
              <a:buFont typeface="Arial" panose="020B0604020202020204" pitchFamily="34" charset="0"/>
              <a:buChar char="•"/>
            </a:pPr>
            <a:r>
              <a:rPr lang="it-IT" sz="1600" dirty="0">
                <a:solidFill>
                  <a:srgbClr val="FFFFFF"/>
                </a:solidFill>
                <a:latin typeface="Calibri" panose="020F0502020204030204" pitchFamily="34" charset="0"/>
              </a:rPr>
              <a:t>No </a:t>
            </a:r>
            <a:r>
              <a:rPr lang="it-IT" sz="1600" dirty="0" err="1">
                <a:solidFill>
                  <a:srgbClr val="FFFFFF"/>
                </a:solidFill>
                <a:latin typeface="Calibri" panose="020F0502020204030204" pitchFamily="34" charset="0"/>
              </a:rPr>
              <a:t>need</a:t>
            </a:r>
            <a:r>
              <a:rPr lang="it-IT" sz="1600" dirty="0">
                <a:solidFill>
                  <a:srgbClr val="FFFFFF"/>
                </a:solidFill>
                <a:latin typeface="Calibri" panose="020F0502020204030204" pitchFamily="34" charset="0"/>
              </a:rPr>
              <a:t> to </a:t>
            </a:r>
            <a:r>
              <a:rPr lang="it-IT" sz="1600" dirty="0" err="1">
                <a:solidFill>
                  <a:srgbClr val="FFFFFF"/>
                </a:solidFill>
                <a:latin typeface="Calibri" panose="020F0502020204030204" pitchFamily="34" charset="0"/>
              </a:rPr>
              <a:t>run</a:t>
            </a:r>
            <a:r>
              <a:rPr lang="it-IT" sz="1600" dirty="0">
                <a:solidFill>
                  <a:srgbClr val="FFFFFF"/>
                </a:solidFill>
                <a:latin typeface="Calibri" panose="020F0502020204030204" pitchFamily="34" charset="0"/>
              </a:rPr>
              <a:t> an </a:t>
            </a:r>
            <a:r>
              <a:rPr lang="it-IT" sz="1600" dirty="0" err="1">
                <a:solidFill>
                  <a:srgbClr val="FFFFFF"/>
                </a:solidFill>
                <a:latin typeface="Calibri" panose="020F0502020204030204" pitchFamily="34" charset="0"/>
              </a:rPr>
              <a:t>IdP</a:t>
            </a:r>
            <a:r>
              <a:rPr lang="it-IT" sz="1600" dirty="0">
                <a:solidFill>
                  <a:srgbClr val="FFFFFF"/>
                </a:solidFill>
                <a:latin typeface="Calibri" panose="020F0502020204030204" pitchFamily="34" charset="0"/>
              </a:rPr>
              <a:t> </a:t>
            </a:r>
            <a:r>
              <a:rPr lang="it-IT" sz="1600" dirty="0" err="1">
                <a:solidFill>
                  <a:srgbClr val="FFFFFF"/>
                </a:solidFill>
                <a:latin typeface="Calibri" panose="020F0502020204030204" pitchFamily="34" charset="0"/>
              </a:rPr>
              <a:t>Discovery</a:t>
            </a:r>
            <a:r>
              <a:rPr lang="it-IT" sz="1600" dirty="0">
                <a:solidFill>
                  <a:srgbClr val="FFFFFF"/>
                </a:solidFill>
                <a:latin typeface="Calibri" panose="020F0502020204030204" pitchFamily="34" charset="0"/>
              </a:rPr>
              <a:t> Service on </a:t>
            </a:r>
            <a:r>
              <a:rPr lang="it-IT" sz="1600" dirty="0" err="1">
                <a:solidFill>
                  <a:srgbClr val="FFFFFF"/>
                </a:solidFill>
                <a:latin typeface="Calibri" panose="020F0502020204030204" pitchFamily="34" charset="0"/>
              </a:rPr>
              <a:t>each</a:t>
            </a:r>
            <a:r>
              <a:rPr lang="it-IT" sz="1600" dirty="0">
                <a:solidFill>
                  <a:srgbClr val="FFFFFF"/>
                </a:solidFill>
                <a:latin typeface="Calibri" panose="020F0502020204030204" pitchFamily="34" charset="0"/>
              </a:rPr>
              <a:t> end-service</a:t>
            </a:r>
            <a:endParaRPr lang="it-IT" sz="1600" dirty="0">
              <a:solidFill>
                <a:srgbClr val="FFFFFF"/>
              </a:solidFill>
              <a:latin typeface="Arial" panose="020B0604020202020204" pitchFamily="34" charset="0"/>
            </a:endParaRPr>
          </a:p>
          <a:p>
            <a:pPr marL="742950" lvl="1" indent="-285750" fontAlgn="base">
              <a:spcBef>
                <a:spcPts val="240"/>
              </a:spcBef>
              <a:buFont typeface="Arial" panose="020B0604020202020204" pitchFamily="34" charset="0"/>
              <a:buChar char="•"/>
            </a:pPr>
            <a:r>
              <a:rPr lang="it-IT" sz="1600" dirty="0" err="1">
                <a:solidFill>
                  <a:srgbClr val="FFFFFF"/>
                </a:solidFill>
                <a:latin typeface="Calibri" panose="020F0502020204030204" pitchFamily="34" charset="0"/>
              </a:rPr>
              <a:t>All</a:t>
            </a:r>
            <a:r>
              <a:rPr lang="it-IT" sz="1600" dirty="0">
                <a:solidFill>
                  <a:srgbClr val="FFFFFF"/>
                </a:solidFill>
                <a:latin typeface="Calibri" panose="020F0502020204030204" pitchFamily="34" charset="0"/>
              </a:rPr>
              <a:t> </a:t>
            </a:r>
            <a:r>
              <a:rPr lang="it-IT" sz="1600" dirty="0" err="1">
                <a:solidFill>
                  <a:srgbClr val="FFFFFF"/>
                </a:solidFill>
                <a:latin typeface="Calibri" panose="020F0502020204030204" pitchFamily="34" charset="0"/>
              </a:rPr>
              <a:t>connected</a:t>
            </a:r>
            <a:r>
              <a:rPr lang="it-IT" sz="1600" dirty="0">
                <a:solidFill>
                  <a:srgbClr val="FFFFFF"/>
                </a:solidFill>
                <a:latin typeface="Calibri" panose="020F0502020204030204" pitchFamily="34" charset="0"/>
              </a:rPr>
              <a:t> </a:t>
            </a:r>
            <a:r>
              <a:rPr lang="it-IT" sz="1600" dirty="0" err="1">
                <a:solidFill>
                  <a:srgbClr val="FFFFFF"/>
                </a:solidFill>
                <a:latin typeface="Calibri" panose="020F0502020204030204" pitchFamily="34" charset="0"/>
              </a:rPr>
              <a:t>SPs</a:t>
            </a:r>
            <a:r>
              <a:rPr lang="it-IT" sz="1600" dirty="0">
                <a:solidFill>
                  <a:srgbClr val="FFFFFF"/>
                </a:solidFill>
                <a:latin typeface="Calibri" panose="020F0502020204030204" pitchFamily="34" charset="0"/>
              </a:rPr>
              <a:t> </a:t>
            </a:r>
            <a:r>
              <a:rPr lang="it-IT" sz="1600" dirty="0" err="1">
                <a:solidFill>
                  <a:srgbClr val="FFFFFF"/>
                </a:solidFill>
                <a:latin typeface="Calibri" panose="020F0502020204030204" pitchFamily="34" charset="0"/>
              </a:rPr>
              <a:t>get</a:t>
            </a:r>
            <a:r>
              <a:rPr lang="it-IT" sz="1600" dirty="0">
                <a:solidFill>
                  <a:srgbClr val="FFFFFF"/>
                </a:solidFill>
                <a:latin typeface="Calibri" panose="020F0502020204030204" pitchFamily="34" charset="0"/>
              </a:rPr>
              <a:t> </a:t>
            </a:r>
            <a:r>
              <a:rPr lang="it-IT" sz="1600" dirty="0" err="1">
                <a:solidFill>
                  <a:srgbClr val="FFFFFF"/>
                </a:solidFill>
                <a:latin typeface="Calibri" panose="020F0502020204030204" pitchFamily="34" charset="0"/>
              </a:rPr>
              <a:t>harmonised</a:t>
            </a:r>
            <a:r>
              <a:rPr lang="it-IT" sz="1600" dirty="0">
                <a:solidFill>
                  <a:srgbClr val="FFFFFF"/>
                </a:solidFill>
                <a:latin typeface="Calibri" panose="020F0502020204030204" pitchFamily="34" charset="0"/>
              </a:rPr>
              <a:t> </a:t>
            </a:r>
            <a:r>
              <a:rPr lang="it-IT" sz="1600" dirty="0" err="1">
                <a:solidFill>
                  <a:srgbClr val="FFFFFF"/>
                </a:solidFill>
                <a:latin typeface="Calibri" panose="020F0502020204030204" pitchFamily="34" charset="0"/>
              </a:rPr>
              <a:t>user</a:t>
            </a:r>
            <a:r>
              <a:rPr lang="it-IT" sz="1600" dirty="0">
                <a:solidFill>
                  <a:srgbClr val="FFFFFF"/>
                </a:solidFill>
                <a:latin typeface="Calibri" panose="020F0502020204030204" pitchFamily="34" charset="0"/>
              </a:rPr>
              <a:t> </a:t>
            </a:r>
            <a:r>
              <a:rPr lang="it-IT" sz="1600" dirty="0" err="1">
                <a:solidFill>
                  <a:srgbClr val="FFFFFF"/>
                </a:solidFill>
                <a:latin typeface="Calibri" panose="020F0502020204030204" pitchFamily="34" charset="0"/>
              </a:rPr>
              <a:t>identifiers</a:t>
            </a:r>
            <a:r>
              <a:rPr lang="it-IT" sz="1600" dirty="0">
                <a:solidFill>
                  <a:srgbClr val="FFFFFF"/>
                </a:solidFill>
                <a:latin typeface="Calibri" panose="020F0502020204030204" pitchFamily="34" charset="0"/>
              </a:rPr>
              <a:t> and </a:t>
            </a:r>
            <a:r>
              <a:rPr lang="it-IT" sz="1600" dirty="0" err="1">
                <a:solidFill>
                  <a:srgbClr val="FFFFFF"/>
                </a:solidFill>
                <a:latin typeface="Calibri" panose="020F0502020204030204" pitchFamily="34" charset="0"/>
              </a:rPr>
              <a:t>accompanying</a:t>
            </a:r>
            <a:r>
              <a:rPr lang="it-IT" sz="1600" dirty="0">
                <a:solidFill>
                  <a:srgbClr val="FFFFFF"/>
                </a:solidFill>
                <a:latin typeface="Calibri" panose="020F0502020204030204" pitchFamily="34" charset="0"/>
              </a:rPr>
              <a:t> </a:t>
            </a:r>
            <a:r>
              <a:rPr lang="it-IT" sz="1600" dirty="0" err="1">
                <a:solidFill>
                  <a:srgbClr val="FFFFFF"/>
                </a:solidFill>
                <a:latin typeface="Calibri" panose="020F0502020204030204" pitchFamily="34" charset="0"/>
              </a:rPr>
              <a:t>authorization</a:t>
            </a:r>
            <a:r>
              <a:rPr lang="it-IT" sz="1600" dirty="0">
                <a:solidFill>
                  <a:srgbClr val="FFFFFF"/>
                </a:solidFill>
                <a:latin typeface="Calibri" panose="020F0502020204030204" pitchFamily="34" charset="0"/>
              </a:rPr>
              <a:t> </a:t>
            </a:r>
            <a:r>
              <a:rPr lang="it-IT" sz="1600" dirty="0" err="1">
                <a:solidFill>
                  <a:srgbClr val="FFFFFF"/>
                </a:solidFill>
                <a:latin typeface="Calibri" panose="020F0502020204030204" pitchFamily="34" charset="0"/>
              </a:rPr>
              <a:t>attribute</a:t>
            </a:r>
            <a:r>
              <a:rPr lang="it-IT" sz="1600" dirty="0">
                <a:solidFill>
                  <a:srgbClr val="FFFFFF"/>
                </a:solidFill>
                <a:latin typeface="Calibri" panose="020F0502020204030204" pitchFamily="34" charset="0"/>
              </a:rPr>
              <a:t> sets from </a:t>
            </a:r>
            <a:r>
              <a:rPr lang="it-IT" sz="1600" dirty="0" err="1">
                <a:solidFill>
                  <a:srgbClr val="FFFFFF"/>
                </a:solidFill>
                <a:latin typeface="Calibri" panose="020F0502020204030204" pitchFamily="34" charset="0"/>
              </a:rPr>
              <a:t>different</a:t>
            </a:r>
            <a:r>
              <a:rPr lang="it-IT" sz="1600" dirty="0">
                <a:solidFill>
                  <a:srgbClr val="FFFFFF"/>
                </a:solidFill>
                <a:latin typeface="Calibri" panose="020F0502020204030204" pitchFamily="34" charset="0"/>
              </a:rPr>
              <a:t> </a:t>
            </a:r>
            <a:r>
              <a:rPr lang="it-IT" sz="1600" dirty="0" err="1">
                <a:solidFill>
                  <a:srgbClr val="FFFFFF"/>
                </a:solidFill>
                <a:latin typeface="Calibri" panose="020F0502020204030204" pitchFamily="34" charset="0"/>
              </a:rPr>
              <a:t>IdPs</a:t>
            </a:r>
            <a:r>
              <a:rPr lang="it-IT" sz="1600" dirty="0">
                <a:solidFill>
                  <a:srgbClr val="FFFFFF"/>
                </a:solidFill>
                <a:latin typeface="Calibri" panose="020F0502020204030204" pitchFamily="34" charset="0"/>
              </a:rPr>
              <a:t> </a:t>
            </a:r>
            <a:r>
              <a:rPr lang="it-IT" sz="1600" dirty="0" err="1">
                <a:solidFill>
                  <a:srgbClr val="FFFFFF"/>
                </a:solidFill>
                <a:latin typeface="Calibri" panose="020F0502020204030204" pitchFamily="34" charset="0"/>
              </a:rPr>
              <a:t>that</a:t>
            </a:r>
            <a:r>
              <a:rPr lang="it-IT" sz="1600" dirty="0">
                <a:solidFill>
                  <a:srgbClr val="FFFFFF"/>
                </a:solidFill>
                <a:latin typeface="Calibri" panose="020F0502020204030204" pitchFamily="34" charset="0"/>
              </a:rPr>
              <a:t> can be </a:t>
            </a:r>
            <a:r>
              <a:rPr lang="it-IT" sz="1600" dirty="0" err="1">
                <a:solidFill>
                  <a:srgbClr val="FFFFFF"/>
                </a:solidFill>
                <a:latin typeface="Calibri" panose="020F0502020204030204" pitchFamily="34" charset="0"/>
              </a:rPr>
              <a:t>uniformly</a:t>
            </a:r>
            <a:r>
              <a:rPr lang="it-IT" sz="1600" dirty="0">
                <a:solidFill>
                  <a:srgbClr val="FFFFFF"/>
                </a:solidFill>
                <a:latin typeface="Calibri" panose="020F0502020204030204" pitchFamily="34" charset="0"/>
              </a:rPr>
              <a:t> </a:t>
            </a:r>
            <a:r>
              <a:rPr lang="it-IT" sz="1600" dirty="0" err="1">
                <a:solidFill>
                  <a:srgbClr val="FFFFFF"/>
                </a:solidFill>
                <a:latin typeface="Calibri" panose="020F0502020204030204" pitchFamily="34" charset="0"/>
              </a:rPr>
              <a:t>interpreted</a:t>
            </a:r>
            <a:endParaRPr lang="it-IT" sz="16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250BC14-BFC4-444E-8531-283DA3459EA0}"/>
              </a:ext>
            </a:extLst>
          </p:cNvPr>
          <p:cNvSpPr/>
          <p:nvPr/>
        </p:nvSpPr>
        <p:spPr>
          <a:xfrm>
            <a:off x="2474258" y="0"/>
            <a:ext cx="6494929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500" b="1" dirty="0">
                <a:solidFill>
                  <a:srgbClr val="0E67AD"/>
                </a:solidFill>
                <a:latin typeface="Calibri" panose="020F0502020204030204" pitchFamily="34" charset="0"/>
              </a:rPr>
              <a:t>Check-in service </a:t>
            </a:r>
            <a:r>
              <a:rPr lang="it-IT" sz="2500" b="1" dirty="0" err="1">
                <a:solidFill>
                  <a:srgbClr val="0E67AD"/>
                </a:solidFill>
                <a:latin typeface="Calibri" panose="020F0502020204030204" pitchFamily="34" charset="0"/>
              </a:rPr>
              <a:t>architecture</a:t>
            </a:r>
            <a:r>
              <a:rPr lang="it-IT" sz="2500" b="1" dirty="0">
                <a:solidFill>
                  <a:srgbClr val="0E67AD"/>
                </a:solidFill>
                <a:latin typeface="Calibri" panose="020F0502020204030204" pitchFamily="34" charset="0"/>
              </a:rPr>
              <a:t> and </a:t>
            </a:r>
            <a:r>
              <a:rPr lang="it-IT" sz="2500" b="1" dirty="0" err="1">
                <a:solidFill>
                  <a:srgbClr val="0E67AD"/>
                </a:solidFill>
                <a:latin typeface="Calibri" panose="020F0502020204030204" pitchFamily="34" charset="0"/>
              </a:rPr>
              <a:t>interfaces</a:t>
            </a:r>
            <a:endParaRPr lang="it-IT" sz="2500" dirty="0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55F2E7D7-B9D9-E744-9586-7A65F102A0F3}"/>
              </a:ext>
            </a:extLst>
          </p:cNvPr>
          <p:cNvSpPr/>
          <p:nvPr/>
        </p:nvSpPr>
        <p:spPr>
          <a:xfrm>
            <a:off x="4453217" y="238708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/>
              <a:t> </a:t>
            </a: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203175CA-98E0-764D-B634-B5408784099B}"/>
              </a:ext>
            </a:extLst>
          </p:cNvPr>
          <p:cNvSpPr/>
          <p:nvPr/>
        </p:nvSpPr>
        <p:spPr>
          <a:xfrm>
            <a:off x="4453217" y="238708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0386402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uppo 21">
            <a:extLst>
              <a:ext uri="{FF2B5EF4-FFF2-40B4-BE49-F238E27FC236}">
                <a16:creationId xmlns:a16="http://schemas.microsoft.com/office/drawing/2014/main" id="{510FB3A4-177D-AF47-A1F1-ACF89EE192FF}"/>
              </a:ext>
            </a:extLst>
          </p:cNvPr>
          <p:cNvGrpSpPr/>
          <p:nvPr/>
        </p:nvGrpSpPr>
        <p:grpSpPr>
          <a:xfrm>
            <a:off x="3458335" y="2742869"/>
            <a:ext cx="1839330" cy="1944947"/>
            <a:chOff x="3652335" y="3036936"/>
            <a:chExt cx="1839330" cy="1944947"/>
          </a:xfrm>
        </p:grpSpPr>
        <p:sp>
          <p:nvSpPr>
            <p:cNvPr id="5" name="Ovale 4">
              <a:extLst>
                <a:ext uri="{FF2B5EF4-FFF2-40B4-BE49-F238E27FC236}">
                  <a16:creationId xmlns:a16="http://schemas.microsoft.com/office/drawing/2014/main" id="{E017F857-FD5A-E345-9F4E-1F593CC870C7}"/>
                </a:ext>
              </a:extLst>
            </p:cNvPr>
            <p:cNvSpPr/>
            <p:nvPr/>
          </p:nvSpPr>
          <p:spPr>
            <a:xfrm>
              <a:off x="3783122" y="3100405"/>
              <a:ext cx="1577756" cy="1518591"/>
            </a:xfrm>
            <a:prstGeom prst="ellipse">
              <a:avLst/>
            </a:prstGeom>
            <a:solidFill>
              <a:srgbClr val="0070C0">
                <a:alpha val="69804"/>
              </a:srgbClr>
            </a:solidFill>
            <a:ln w="57150">
              <a:solidFill>
                <a:schemeClr val="bg2">
                  <a:lumMod val="75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6" name="Elemento grafico 5" descr="Indicatore di livello">
              <a:extLst>
                <a:ext uri="{FF2B5EF4-FFF2-40B4-BE49-F238E27FC236}">
                  <a16:creationId xmlns:a16="http://schemas.microsoft.com/office/drawing/2014/main" id="{1B4FF888-F3A4-CF45-8E85-C6D2210A866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968824" y="3036936"/>
              <a:ext cx="1240006" cy="1240006"/>
            </a:xfrm>
            <a:prstGeom prst="rect">
              <a:avLst/>
            </a:prstGeom>
          </p:spPr>
        </p:pic>
        <p:sp>
          <p:nvSpPr>
            <p:cNvPr id="7" name="CasellaDiTesto 6">
              <a:extLst>
                <a:ext uri="{FF2B5EF4-FFF2-40B4-BE49-F238E27FC236}">
                  <a16:creationId xmlns:a16="http://schemas.microsoft.com/office/drawing/2014/main" id="{C6D629C4-008E-B748-94FB-C62FD3388B98}"/>
                </a:ext>
              </a:extLst>
            </p:cNvPr>
            <p:cNvSpPr txBox="1"/>
            <p:nvPr/>
          </p:nvSpPr>
          <p:spPr>
            <a:xfrm>
              <a:off x="3652335" y="4643329"/>
              <a:ext cx="183933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HOW IT WORKS</a:t>
              </a:r>
            </a:p>
          </p:txBody>
        </p:sp>
      </p:grpSp>
      <p:grpSp>
        <p:nvGrpSpPr>
          <p:cNvPr id="23" name="Gruppo 22">
            <a:extLst>
              <a:ext uri="{FF2B5EF4-FFF2-40B4-BE49-F238E27FC236}">
                <a16:creationId xmlns:a16="http://schemas.microsoft.com/office/drawing/2014/main" id="{D99DA018-AC19-AF43-AC1E-DC473F60571B}"/>
              </a:ext>
            </a:extLst>
          </p:cNvPr>
          <p:cNvGrpSpPr/>
          <p:nvPr/>
        </p:nvGrpSpPr>
        <p:grpSpPr>
          <a:xfrm>
            <a:off x="6219087" y="3168402"/>
            <a:ext cx="1189152" cy="1000456"/>
            <a:chOff x="6017609" y="1703197"/>
            <a:chExt cx="1189152" cy="1000456"/>
          </a:xfrm>
        </p:grpSpPr>
        <p:sp>
          <p:nvSpPr>
            <p:cNvPr id="12" name="Ovale 11">
              <a:extLst>
                <a:ext uri="{FF2B5EF4-FFF2-40B4-BE49-F238E27FC236}">
                  <a16:creationId xmlns:a16="http://schemas.microsoft.com/office/drawing/2014/main" id="{6C657442-F568-1844-972A-717162525A30}"/>
                </a:ext>
              </a:extLst>
            </p:cNvPr>
            <p:cNvSpPr/>
            <p:nvPr/>
          </p:nvSpPr>
          <p:spPr>
            <a:xfrm>
              <a:off x="6092468" y="1703197"/>
              <a:ext cx="1039434" cy="1000456"/>
            </a:xfrm>
            <a:prstGeom prst="ellipse">
              <a:avLst/>
            </a:prstGeom>
            <a:solidFill>
              <a:srgbClr val="0070C0">
                <a:alpha val="69804"/>
              </a:srgbClr>
            </a:solidFill>
            <a:ln w="57150">
              <a:solidFill>
                <a:schemeClr val="bg2">
                  <a:lumMod val="75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1" name="CasellaDiTesto 20">
              <a:extLst>
                <a:ext uri="{FF2B5EF4-FFF2-40B4-BE49-F238E27FC236}">
                  <a16:creationId xmlns:a16="http://schemas.microsoft.com/office/drawing/2014/main" id="{11E206CD-B3FA-684C-B2DD-DDA2646A5A3C}"/>
                </a:ext>
              </a:extLst>
            </p:cNvPr>
            <p:cNvSpPr txBox="1"/>
            <p:nvPr/>
          </p:nvSpPr>
          <p:spPr>
            <a:xfrm>
              <a:off x="6017609" y="1875068"/>
              <a:ext cx="118915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400" b="1" dirty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Use </a:t>
              </a:r>
              <a:r>
                <a:rPr lang="it-IT" sz="1400" b="1" dirty="0" err="1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cases</a:t>
              </a:r>
              <a:br>
                <a:rPr lang="it-IT" sz="1400" b="1" dirty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</a:br>
              <a:r>
                <a:rPr lang="it-IT" sz="1400" b="1" dirty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Community</a:t>
              </a:r>
            </a:p>
          </p:txBody>
        </p:sp>
      </p:grpSp>
      <p:cxnSp>
        <p:nvCxnSpPr>
          <p:cNvPr id="24" name="Connettore 1 23">
            <a:extLst>
              <a:ext uri="{FF2B5EF4-FFF2-40B4-BE49-F238E27FC236}">
                <a16:creationId xmlns:a16="http://schemas.microsoft.com/office/drawing/2014/main" id="{FC590031-C0FA-344A-B133-96D5C3E91089}"/>
              </a:ext>
            </a:extLst>
          </p:cNvPr>
          <p:cNvCxnSpPr>
            <a:cxnSpLocks/>
          </p:cNvCxnSpPr>
          <p:nvPr/>
        </p:nvCxnSpPr>
        <p:spPr>
          <a:xfrm flipV="1">
            <a:off x="5131511" y="3668630"/>
            <a:ext cx="792399" cy="1"/>
          </a:xfrm>
          <a:prstGeom prst="line">
            <a:avLst/>
          </a:prstGeom>
          <a:ln w="57150">
            <a:solidFill>
              <a:schemeClr val="bg1">
                <a:lumMod val="6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ttore 1 25">
            <a:extLst>
              <a:ext uri="{FF2B5EF4-FFF2-40B4-BE49-F238E27FC236}">
                <a16:creationId xmlns:a16="http://schemas.microsoft.com/office/drawing/2014/main" id="{64DC41F4-05B7-4C47-AC4C-257A0D404E81}"/>
              </a:ext>
            </a:extLst>
          </p:cNvPr>
          <p:cNvCxnSpPr>
            <a:cxnSpLocks/>
          </p:cNvCxnSpPr>
          <p:nvPr/>
        </p:nvCxnSpPr>
        <p:spPr>
          <a:xfrm flipH="1">
            <a:off x="2805951" y="3679660"/>
            <a:ext cx="783171" cy="1"/>
          </a:xfrm>
          <a:prstGeom prst="line">
            <a:avLst/>
          </a:prstGeom>
          <a:ln w="57150">
            <a:solidFill>
              <a:schemeClr val="bg1">
                <a:lumMod val="6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ttore 1 28">
            <a:extLst>
              <a:ext uri="{FF2B5EF4-FFF2-40B4-BE49-F238E27FC236}">
                <a16:creationId xmlns:a16="http://schemas.microsoft.com/office/drawing/2014/main" id="{B4E3CCB1-3FC4-B649-A171-24E1B4238F7B}"/>
              </a:ext>
            </a:extLst>
          </p:cNvPr>
          <p:cNvCxnSpPr>
            <a:cxnSpLocks/>
          </p:cNvCxnSpPr>
          <p:nvPr/>
        </p:nvCxnSpPr>
        <p:spPr>
          <a:xfrm flipV="1">
            <a:off x="4951655" y="2721357"/>
            <a:ext cx="346010" cy="328304"/>
          </a:xfrm>
          <a:prstGeom prst="line">
            <a:avLst/>
          </a:prstGeom>
          <a:ln w="57150">
            <a:solidFill>
              <a:schemeClr val="bg1">
                <a:lumMod val="6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ttore 1 33">
            <a:extLst>
              <a:ext uri="{FF2B5EF4-FFF2-40B4-BE49-F238E27FC236}">
                <a16:creationId xmlns:a16="http://schemas.microsoft.com/office/drawing/2014/main" id="{09539F2F-7A9F-B341-BFBD-0C8584AC8ADB}"/>
              </a:ext>
            </a:extLst>
          </p:cNvPr>
          <p:cNvCxnSpPr>
            <a:cxnSpLocks/>
          </p:cNvCxnSpPr>
          <p:nvPr/>
        </p:nvCxnSpPr>
        <p:spPr>
          <a:xfrm flipH="1" flipV="1">
            <a:off x="3518317" y="2679961"/>
            <a:ext cx="327312" cy="311796"/>
          </a:xfrm>
          <a:prstGeom prst="line">
            <a:avLst/>
          </a:prstGeom>
          <a:ln w="57150">
            <a:solidFill>
              <a:schemeClr val="bg1">
                <a:lumMod val="6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pslz="http://schemas.microsoft.com/office/powerpoint/2016/slidezoom" Requires="pslz">
          <p:graphicFrame>
            <p:nvGraphicFramePr>
              <p:cNvPr id="37" name="Anteprima della diapositiva 36">
                <a:extLst>
                  <a:ext uri="{FF2B5EF4-FFF2-40B4-BE49-F238E27FC236}">
                    <a16:creationId xmlns:a16="http://schemas.microsoft.com/office/drawing/2014/main" id="{047334FD-003F-D948-BF48-8D391043F191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262859347"/>
                  </p:ext>
                </p:extLst>
              </p:nvPr>
            </p:nvGraphicFramePr>
            <p:xfrm>
              <a:off x="1157481" y="3024579"/>
              <a:ext cx="1331799" cy="1285875"/>
            </p:xfrm>
            <a:graphic>
              <a:graphicData uri="http://schemas.microsoft.com/office/powerpoint/2016/slidezoom">
                <pslz:sldZm>
                  <pslz:sldZmObj sldId="259" cId="3475027410">
                    <pslz:zmPr id="{9CE49136-4CE9-8740-8531-D97FBCD3DA44}" imageType="cover" transitionDur="1000" showBg="0">
                      <p166:blipFill xmlns:p166="http://schemas.microsoft.com/office/powerpoint/2016/6/main">
                        <a:blip r:embed="rId4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331799" cy="1285875"/>
                        </a:xfrm>
                        <a:prstGeom prst="rect">
                          <a:avLst/>
                        </a:prstGeom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37" name="Anteprima della diapositiva 36">
                <a:hlinkClick r:id="rId5" action="ppaction://hlinksldjump"/>
                <a:extLst>
                  <a:ext uri="{FF2B5EF4-FFF2-40B4-BE49-F238E27FC236}">
                    <a16:creationId xmlns:a16="http://schemas.microsoft.com/office/drawing/2014/main" id="{047334FD-003F-D948-BF48-8D391043F19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57481" y="3024579"/>
                <a:ext cx="1331799" cy="12858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slz="http://schemas.microsoft.com/office/powerpoint/2016/slidezoom" Requires="pslz">
          <p:graphicFrame>
            <p:nvGraphicFramePr>
              <p:cNvPr id="39" name="Anteprima della diapositiva 38">
                <a:extLst>
                  <a:ext uri="{FF2B5EF4-FFF2-40B4-BE49-F238E27FC236}">
                    <a16:creationId xmlns:a16="http://schemas.microsoft.com/office/drawing/2014/main" id="{7439D1CB-1CC1-6543-A4A2-2160EBE13CAB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523077506"/>
                  </p:ext>
                </p:extLst>
              </p:nvPr>
            </p:nvGraphicFramePr>
            <p:xfrm>
              <a:off x="2250404" y="1385579"/>
              <a:ext cx="1440800" cy="1285875"/>
            </p:xfrm>
            <a:graphic>
              <a:graphicData uri="http://schemas.microsoft.com/office/powerpoint/2016/slidezoom">
                <pslz:sldZm>
                  <pslz:sldZmObj sldId="260" cId="3262756031">
                    <pslz:zmPr id="{AE0DC03E-7233-8F49-AFF6-AE8E1DC55817}" imageType="cover" transitionDur="1000" showBg="0">
                      <p166:blipFill xmlns:p166="http://schemas.microsoft.com/office/powerpoint/2016/6/main">
                        <a:blip r:embed="rId6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440800" cy="1285875"/>
                        </a:xfrm>
                        <a:prstGeom prst="rect">
                          <a:avLst/>
                        </a:prstGeom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39" name="Anteprima della diapositiva 38">
                <a:hlinkClick r:id="rId7" action="ppaction://hlinksldjump"/>
                <a:extLst>
                  <a:ext uri="{FF2B5EF4-FFF2-40B4-BE49-F238E27FC236}">
                    <a16:creationId xmlns:a16="http://schemas.microsoft.com/office/drawing/2014/main" id="{7439D1CB-1CC1-6543-A4A2-2160EBE13CAB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250404" y="1385579"/>
                <a:ext cx="1440800" cy="12858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slz="http://schemas.microsoft.com/office/powerpoint/2016/slidezoom" Requires="pslz">
          <p:graphicFrame>
            <p:nvGraphicFramePr>
              <p:cNvPr id="41" name="Anteprima della diapositiva 40">
                <a:extLst>
                  <a:ext uri="{FF2B5EF4-FFF2-40B4-BE49-F238E27FC236}">
                    <a16:creationId xmlns:a16="http://schemas.microsoft.com/office/drawing/2014/main" id="{D488412B-150C-2C40-A154-16023840E10C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071396863"/>
                  </p:ext>
                </p:extLst>
              </p:nvPr>
            </p:nvGraphicFramePr>
            <p:xfrm>
              <a:off x="5124660" y="1403747"/>
              <a:ext cx="1487277" cy="1285875"/>
            </p:xfrm>
            <a:graphic>
              <a:graphicData uri="http://schemas.microsoft.com/office/powerpoint/2016/slidezoom">
                <pslz:sldZm>
                  <pslz:sldZmObj sldId="261" cId="3306349838">
                    <pslz:zmPr id="{053257AA-1297-D84E-BD85-0699847FC405}" imageType="cover" transitionDur="1000" showBg="0">
                      <p166:blipFill xmlns:p166="http://schemas.microsoft.com/office/powerpoint/2016/6/main">
                        <a:blip r:embed="rId8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487277" cy="1285875"/>
                        </a:xfrm>
                        <a:prstGeom prst="rect">
                          <a:avLst/>
                        </a:prstGeom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41" name="Anteprima della diapositiva 40">
                <a:hlinkClick r:id="rId9" action="ppaction://hlinksldjump"/>
                <a:extLst>
                  <a:ext uri="{FF2B5EF4-FFF2-40B4-BE49-F238E27FC236}">
                    <a16:creationId xmlns:a16="http://schemas.microsoft.com/office/drawing/2014/main" id="{D488412B-150C-2C40-A154-16023840E10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124660" y="1403747"/>
                <a:ext cx="1487277" cy="12858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slz="http://schemas.microsoft.com/office/powerpoint/2016/slidezoom" Requires="pslz">
          <p:graphicFrame>
            <p:nvGraphicFramePr>
              <p:cNvPr id="54" name="Anteprima della diapositiva 53">
                <a:extLst>
                  <a:ext uri="{FF2B5EF4-FFF2-40B4-BE49-F238E27FC236}">
                    <a16:creationId xmlns:a16="http://schemas.microsoft.com/office/drawing/2014/main" id="{26D515EB-4BB2-AE47-A38C-B0C53CCE2974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493868785"/>
                  </p:ext>
                </p:extLst>
              </p:nvPr>
            </p:nvGraphicFramePr>
            <p:xfrm>
              <a:off x="7389127" y="2325866"/>
              <a:ext cx="834051" cy="928472"/>
            </p:xfrm>
            <a:graphic>
              <a:graphicData uri="http://schemas.microsoft.com/office/powerpoint/2016/slidezoom">
                <pslz:sldZm>
                  <pslz:sldZmObj sldId="262" cId="227282163">
                    <pslz:zmPr id="{D15017EF-A2FD-1A41-935B-2F11C38B29C4}" imageType="cover" transitionDur="1000" showBg="0">
                      <p166:blipFill xmlns:p166="http://schemas.microsoft.com/office/powerpoint/2016/6/main">
                        <a:blip r:embed="rId10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834051" cy="928472"/>
                        </a:xfrm>
                        <a:prstGeom prst="rect">
                          <a:avLst/>
                        </a:prstGeom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54" name="Anteprima della diapositiva 53">
                <a:hlinkClick r:id="rId11" action="ppaction://hlinksldjump"/>
                <a:extLst>
                  <a:ext uri="{FF2B5EF4-FFF2-40B4-BE49-F238E27FC236}">
                    <a16:creationId xmlns:a16="http://schemas.microsoft.com/office/drawing/2014/main" id="{26D515EB-4BB2-AE47-A38C-B0C53CCE2974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389127" y="2325866"/>
                <a:ext cx="834051" cy="92847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slz="http://schemas.microsoft.com/office/powerpoint/2016/slidezoom" Requires="pslz">
          <p:graphicFrame>
            <p:nvGraphicFramePr>
              <p:cNvPr id="56" name="Anteprima della diapositiva 55">
                <a:extLst>
                  <a:ext uri="{FF2B5EF4-FFF2-40B4-BE49-F238E27FC236}">
                    <a16:creationId xmlns:a16="http://schemas.microsoft.com/office/drawing/2014/main" id="{1C6363D9-CA10-4840-B5D2-C58CA3569A9D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626806054"/>
                  </p:ext>
                </p:extLst>
              </p:nvPr>
            </p:nvGraphicFramePr>
            <p:xfrm>
              <a:off x="8044742" y="3230089"/>
              <a:ext cx="733888" cy="832680"/>
            </p:xfrm>
            <a:graphic>
              <a:graphicData uri="http://schemas.microsoft.com/office/powerpoint/2016/slidezoom">
                <pslz:sldZm>
                  <pslz:sldZmObj sldId="263" cId="3450644315">
                    <pslz:zmPr id="{1B45DF5A-28A9-A241-B33A-70343C059D70}" imageType="cover" transitionDur="1000" showBg="0">
                      <p166:blipFill xmlns:p166="http://schemas.microsoft.com/office/powerpoint/2016/6/main">
                        <a:blip r:embed="rId12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733888" cy="832680"/>
                        </a:xfrm>
                        <a:prstGeom prst="rect">
                          <a:avLst/>
                        </a:prstGeom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56" name="Anteprima della diapositiva 55">
                <a:hlinkClick r:id="rId13" action="ppaction://hlinksldjump"/>
                <a:extLst>
                  <a:ext uri="{FF2B5EF4-FFF2-40B4-BE49-F238E27FC236}">
                    <a16:creationId xmlns:a16="http://schemas.microsoft.com/office/drawing/2014/main" id="{1C6363D9-CA10-4840-B5D2-C58CA3569A9D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8044742" y="3230089"/>
                <a:ext cx="733888" cy="83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slz="http://schemas.microsoft.com/office/powerpoint/2016/slidezoom" Requires="pslz">
          <p:graphicFrame>
            <p:nvGraphicFramePr>
              <p:cNvPr id="58" name="Anteprima della diapositiva 57">
                <a:extLst>
                  <a:ext uri="{FF2B5EF4-FFF2-40B4-BE49-F238E27FC236}">
                    <a16:creationId xmlns:a16="http://schemas.microsoft.com/office/drawing/2014/main" id="{EA9211A9-6055-2D4F-8196-E4D365A7AAAD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135645590"/>
                  </p:ext>
                </p:extLst>
              </p:nvPr>
            </p:nvGraphicFramePr>
            <p:xfrm>
              <a:off x="7408239" y="4031661"/>
              <a:ext cx="850479" cy="964966"/>
            </p:xfrm>
            <a:graphic>
              <a:graphicData uri="http://schemas.microsoft.com/office/powerpoint/2016/slidezoom">
                <pslz:sldZm>
                  <pslz:sldZmObj sldId="267" cId="3043927804">
                    <pslz:zmPr id="{CABDCDFF-99FA-D642-9105-7BEE7A6C99C8}" imageType="cover" transitionDur="1000" showBg="0">
                      <p166:blipFill xmlns:p166="http://schemas.microsoft.com/office/powerpoint/2016/6/main">
                        <a:blip r:embed="rId14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850479" cy="964966"/>
                        </a:xfrm>
                        <a:prstGeom prst="rect">
                          <a:avLst/>
                        </a:prstGeom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58" name="Anteprima della diapositiva 57">
                <a:hlinkClick r:id="rId15" action="ppaction://hlinksldjump"/>
                <a:extLst>
                  <a:ext uri="{FF2B5EF4-FFF2-40B4-BE49-F238E27FC236}">
                    <a16:creationId xmlns:a16="http://schemas.microsoft.com/office/drawing/2014/main" id="{EA9211A9-6055-2D4F-8196-E4D365A7AAAD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408239" y="4031661"/>
                <a:ext cx="850479" cy="964966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039468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2"/>
          <p:cNvSpPr txBox="1">
            <a:spLocks noGrp="1"/>
          </p:cNvSpPr>
          <p:nvPr>
            <p:ph type="title"/>
          </p:nvPr>
        </p:nvSpPr>
        <p:spPr>
          <a:xfrm>
            <a:off x="2579077" y="169145"/>
            <a:ext cx="4728900" cy="3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E67AD"/>
              </a:buClr>
              <a:buSzPts val="2500"/>
              <a:buFont typeface="Calibri"/>
              <a:buNone/>
            </a:pPr>
            <a:r>
              <a:rPr lang="en-GB"/>
              <a:t>Identity Provider Discovery</a:t>
            </a:r>
            <a:endParaRPr/>
          </a:p>
        </p:txBody>
      </p:sp>
      <p:sp>
        <p:nvSpPr>
          <p:cNvPr id="119" name="Google Shape;119;p22"/>
          <p:cNvSpPr txBox="1">
            <a:spLocks noGrp="1"/>
          </p:cNvSpPr>
          <p:nvPr>
            <p:ph type="subTitle" idx="2"/>
          </p:nvPr>
        </p:nvSpPr>
        <p:spPr>
          <a:xfrm>
            <a:off x="2579076" y="628358"/>
            <a:ext cx="4728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None/>
            </a:pPr>
            <a:endParaRPr/>
          </a:p>
        </p:txBody>
      </p:sp>
      <p:pic>
        <p:nvPicPr>
          <p:cNvPr id="120" name="Google Shape;120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19725" y="510777"/>
            <a:ext cx="7042991" cy="46327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75027410"/>
      </p:ext>
    </p:extLst>
  </p:cSld>
  <p:clrMapOvr>
    <a:masterClrMapping/>
  </p:clrMapOvr>
</p:sld>
</file>

<file path=ppt/theme/theme1.xml><?xml version="1.0" encoding="utf-8"?>
<a:theme xmlns:a="http://schemas.openxmlformats.org/drawingml/2006/main" name="HOM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GI_Powerpoint_Template_16-9 MK" id="{954D123D-40CE-4DCD-8684-A86BF51AF5B1}" vid="{0D7A7F13-B78D-4B6D-B37C-96B02A7D623F}"/>
    </a:ext>
  </a:extLst>
</a:theme>
</file>

<file path=ppt/theme/theme2.xml><?xml version="1.0" encoding="utf-8"?>
<a:theme xmlns:a="http://schemas.openxmlformats.org/drawingml/2006/main" name="CONTENT">
  <a:themeElements>
    <a:clrScheme name="Gradazioni di grigio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GI_Powerpoint_Template_16-9 MK" id="{954D123D-40CE-4DCD-8684-A86BF51AF5B1}" vid="{4396AB53-ADF7-4515-B455-D52E94D9B8BA}"/>
    </a:ext>
  </a:extLst>
</a:theme>
</file>

<file path=ppt/theme/theme3.xml><?xml version="1.0" encoding="utf-8"?>
<a:theme xmlns:a="http://schemas.openxmlformats.org/drawingml/2006/main" name="SECTION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GI_Powerpoint_Template_16-9 MK" id="{954D123D-40CE-4DCD-8684-A86BF51AF5B1}" vid="{71F0978B-9F86-4233-8225-1DECC6111229}"/>
    </a:ext>
  </a:extLst>
</a:theme>
</file>

<file path=ppt/theme/theme4.xml><?xml version="1.0" encoding="utf-8"?>
<a:theme xmlns:a="http://schemas.openxmlformats.org/drawingml/2006/main" name="END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GI_Powerpoint_Template_16-9 MK" id="{954D123D-40CE-4DCD-8684-A86BF51AF5B1}" vid="{3287D5CC-FA01-4047-B069-583CC3621E52}"/>
    </a:ext>
  </a:extLst>
</a:theme>
</file>

<file path=ppt/theme/theme5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HOME</Template>
  <TotalTime>3428</TotalTime>
  <Words>734</Words>
  <Application>Microsoft Macintosh PowerPoint</Application>
  <PresentationFormat>Presentazione su schermo (16:9)</PresentationFormat>
  <Paragraphs>120</Paragraphs>
  <Slides>16</Slides>
  <Notes>15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4</vt:i4>
      </vt:variant>
      <vt:variant>
        <vt:lpstr>Titoli diapositive</vt:lpstr>
      </vt:variant>
      <vt:variant>
        <vt:i4>16</vt:i4>
      </vt:variant>
    </vt:vector>
  </HeadingPairs>
  <TitlesOfParts>
    <vt:vector size="26" baseType="lpstr">
      <vt:lpstr>Arial</vt:lpstr>
      <vt:lpstr>Calibri</vt:lpstr>
      <vt:lpstr>Courier New</vt:lpstr>
      <vt:lpstr>David</vt:lpstr>
      <vt:lpstr>Noto Sans Symbols</vt:lpstr>
      <vt:lpstr>Wingdings</vt:lpstr>
      <vt:lpstr>HOME</vt:lpstr>
      <vt:lpstr>CONTENT</vt:lpstr>
      <vt:lpstr>SECTION</vt:lpstr>
      <vt:lpstr>END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Motivation behind Check-in</vt:lpstr>
      <vt:lpstr>Presentazione standard di PowerPoint</vt:lpstr>
      <vt:lpstr>Presentazione standard di PowerPoint</vt:lpstr>
      <vt:lpstr>Identity Provider Discovery</vt:lpstr>
      <vt:lpstr>User enrollment</vt:lpstr>
      <vt:lpstr>Group Management</vt:lpstr>
      <vt:lpstr>Featured use case – For communities in need of a ready-to-use group management solution</vt:lpstr>
      <vt:lpstr>Featured use case – For communities operating their own AAI</vt:lpstr>
      <vt:lpstr>Non-web use cases &amp; delegated access</vt:lpstr>
      <vt:lpstr>Check-in Documentation</vt:lpstr>
      <vt:lpstr>Connect your Service to EGI Check-in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EGI AAI – Check-in</dc:title>
  <dc:creator>Microsoft Office User</dc:creator>
  <cp:lastModifiedBy>Valeria Ardizzone</cp:lastModifiedBy>
  <cp:revision>109</cp:revision>
  <dcterms:created xsi:type="dcterms:W3CDTF">2019-05-05T22:14:31Z</dcterms:created>
  <dcterms:modified xsi:type="dcterms:W3CDTF">2020-05-27T11:35:30Z</dcterms:modified>
</cp:coreProperties>
</file>