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1" r:id="rId1"/>
    <p:sldMasterId id="2147483659" r:id="rId2"/>
    <p:sldMasterId id="2147483661" r:id="rId3"/>
    <p:sldMasterId id="2147483657" r:id="rId4"/>
    <p:sldMasterId id="2147483676" r:id="rId5"/>
  </p:sldMasterIdLst>
  <p:notesMasterIdLst>
    <p:notesMasterId r:id="rId29"/>
  </p:notesMasterIdLst>
  <p:sldIdLst>
    <p:sldId id="256" r:id="rId6"/>
    <p:sldId id="260" r:id="rId7"/>
    <p:sldId id="257" r:id="rId8"/>
    <p:sldId id="284" r:id="rId9"/>
    <p:sldId id="261" r:id="rId10"/>
    <p:sldId id="280" r:id="rId11"/>
    <p:sldId id="286" r:id="rId12"/>
    <p:sldId id="262" r:id="rId13"/>
    <p:sldId id="263" r:id="rId14"/>
    <p:sldId id="268" r:id="rId15"/>
    <p:sldId id="267" r:id="rId16"/>
    <p:sldId id="264" r:id="rId17"/>
    <p:sldId id="269" r:id="rId18"/>
    <p:sldId id="283" r:id="rId19"/>
    <p:sldId id="265" r:id="rId20"/>
    <p:sldId id="266" r:id="rId21"/>
    <p:sldId id="281" r:id="rId22"/>
    <p:sldId id="276" r:id="rId23"/>
    <p:sldId id="275" r:id="rId24"/>
    <p:sldId id="278" r:id="rId25"/>
    <p:sldId id="287" r:id="rId26"/>
    <p:sldId id="288" r:id="rId27"/>
    <p:sldId id="273" r:id="rId2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67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61" autoAdjust="0"/>
    <p:restoredTop sz="94634"/>
  </p:normalViewPr>
  <p:slideViewPr>
    <p:cSldViewPr snapToGrid="0" snapToObjects="1">
      <p:cViewPr varScale="1">
        <p:scale>
          <a:sx n="171" d="100"/>
          <a:sy n="171" d="100"/>
        </p:scale>
        <p:origin x="208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28" d="100"/>
          <a:sy n="128" d="100"/>
        </p:scale>
        <p:origin x="3056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7F3A9-D079-3F40-8212-0C805A027999}" type="datetimeFigureOut">
              <a:rPr lang="fr-FR" smtClean="0"/>
              <a:t>03/06/2020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A970DC-2EC8-A749-8068-8BEBD6B145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5044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93688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81751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66154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47102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63052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822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05401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45439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87178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0866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5266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873773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33384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8" name="Google Shape;15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59453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8693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4858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5137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29085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2210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88920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9094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9919" y="2490809"/>
            <a:ext cx="4543746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700" b="0" i="1" baseline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Click here to add subtitle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6886817B-5870-754B-B75F-48D6133689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919" y="1948714"/>
            <a:ext cx="4815417" cy="52168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000" b="1" i="0" baseline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sp>
        <p:nvSpPr>
          <p:cNvPr id="13" name="Tijdelijke aanduiding voor tekst 6">
            <a:extLst>
              <a:ext uri="{FF2B5EF4-FFF2-40B4-BE49-F238E27FC236}">
                <a16:creationId xmlns:a16="http://schemas.microsoft.com/office/drawing/2014/main" id="{B5C41B2D-AB28-B54E-AEC8-B8A3796E50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4634" y="3636204"/>
            <a:ext cx="1936583" cy="2509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noProof="0" dirty="0"/>
              <a:t>Affiliation</a:t>
            </a:r>
          </a:p>
        </p:txBody>
      </p:sp>
      <p:sp>
        <p:nvSpPr>
          <p:cNvPr id="5" name="Tijdelijke aanduiding voor tekst 6">
            <a:extLst>
              <a:ext uri="{FF2B5EF4-FFF2-40B4-BE49-F238E27FC236}">
                <a16:creationId xmlns:a16="http://schemas.microsoft.com/office/drawing/2014/main" id="{6AA082AB-5D0B-F54F-9A8F-0BD3E09BC9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4634" y="3353555"/>
            <a:ext cx="1936583" cy="2509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 baseline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noProof="0" dirty="0"/>
              <a:t>Author</a:t>
            </a:r>
          </a:p>
        </p:txBody>
      </p:sp>
    </p:spTree>
    <p:extLst>
      <p:ext uri="{BB962C8B-B14F-4D97-AF65-F5344CB8AC3E}">
        <p14:creationId xmlns:p14="http://schemas.microsoft.com/office/powerpoint/2010/main" val="173604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6E6AB01-364C-A348-B0D9-595BB5BE71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500" b="1" i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4F12D91-78F4-A74E-9C0F-3B4CEA1976E7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 b="0" i="1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Click here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665418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6B20CF5-E585-CD41-BAD6-1969BBA40D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6645" y="1369219"/>
            <a:ext cx="8754341" cy="3197370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514350" indent="-171450">
              <a:buFont typeface="Wingdings" pitchFamily="2" charset="2"/>
              <a:buChar char="§"/>
              <a:defRPr sz="18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6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3pPr>
            <a:lvl4pPr marL="1200150" indent="-171450">
              <a:buSzPct val="70000"/>
              <a:buFont typeface="Wingdings" pitchFamily="2" charset="2"/>
              <a:buChar char="Ø"/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4pPr>
            <a:lvl5pPr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5pPr>
          </a:lstStyle>
          <a:p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3AB6673-AF44-DE40-B68F-16EEAD288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500" b="1" i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33673A8-8F9C-C041-B054-ED5A8A225531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 b="0" i="1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Click here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772114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FF08398-7D6E-1745-A009-A04C250785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500" b="1" i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CA42994-4D10-FB4B-AF6F-1389DBDC12CE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 b="0" i="1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Click here to add subtitle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BA7832F3-1090-2E45-9B95-4D3B563702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6646" y="1369219"/>
            <a:ext cx="4317423" cy="3197370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514350" indent="-171450">
              <a:buFont typeface="Wingdings" pitchFamily="2" charset="2"/>
              <a:buChar char="§"/>
              <a:defRPr sz="18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6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3pPr>
            <a:lvl4pPr marL="1200150" indent="-171450">
              <a:buSzPct val="70000"/>
              <a:buFont typeface="Wingdings" pitchFamily="2" charset="2"/>
              <a:buChar char="Ø"/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4pPr>
            <a:lvl5pPr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5pPr>
          </a:lstStyle>
          <a:p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123DC00C-1673-BE4D-AE5A-3845A7DDE9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49932" y="1369219"/>
            <a:ext cx="4317422" cy="3197370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514350" indent="-171450">
              <a:buFont typeface="Wingdings" pitchFamily="2" charset="2"/>
              <a:buChar char="§"/>
              <a:defRPr sz="18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6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3pPr>
            <a:lvl4pPr marL="1200150" indent="-171450">
              <a:buSzPct val="70000"/>
              <a:buFont typeface="Wingdings" pitchFamily="2" charset="2"/>
              <a:buChar char="Ø"/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4pPr>
            <a:lvl5pPr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5pPr>
          </a:lstStyle>
          <a:p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2519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EDD765F8-18BA-604D-87EB-B3D9760817D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6646" y="1369217"/>
            <a:ext cx="2811410" cy="3197371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514350" indent="-171450">
              <a:buFont typeface="Wingdings" pitchFamily="2" charset="2"/>
              <a:buChar char="§"/>
              <a:defRPr sz="18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6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3pPr>
            <a:lvl4pPr marL="1200150" indent="-171450">
              <a:buSzPct val="70000"/>
              <a:buFont typeface="Wingdings" pitchFamily="2" charset="2"/>
              <a:buChar char="Ø"/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4pPr>
            <a:lvl5pPr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5pPr>
          </a:lstStyle>
          <a:p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2E696ECA-C7AD-E046-8192-A4064C213E7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80000" y="1369217"/>
            <a:ext cx="2783999" cy="3197370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514350" indent="-171450">
              <a:buFont typeface="Wingdings" pitchFamily="2" charset="2"/>
              <a:buChar char="§"/>
              <a:defRPr sz="18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6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3pPr>
            <a:lvl4pPr marL="1200150" indent="-171450">
              <a:buSzPct val="70000"/>
              <a:buFont typeface="Wingdings" pitchFamily="2" charset="2"/>
              <a:buChar char="Ø"/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4pPr>
            <a:lvl5pPr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5pPr>
          </a:lstStyle>
          <a:p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88AEF36E-6085-904D-B43A-C8B09DEB599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55944" y="1369216"/>
            <a:ext cx="2783999" cy="3197369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514350" indent="-171450">
              <a:buFont typeface="Wingdings" pitchFamily="2" charset="2"/>
              <a:buChar char="§"/>
              <a:defRPr sz="18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6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3pPr>
            <a:lvl4pPr marL="1200150" indent="-171450">
              <a:buSzPct val="70000"/>
              <a:buFont typeface="Wingdings" pitchFamily="2" charset="2"/>
              <a:buChar char="Ø"/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4pPr>
            <a:lvl5pPr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5pPr>
          </a:lstStyle>
          <a:p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F62DA08-BE0A-2046-8251-B39621E4E2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500" b="1" i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0924F88-117B-D846-847D-5FDFD16C4BF5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 b="0" i="1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dirty="0"/>
              <a:t>Click here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60832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75654FC1-4DBD-4648-80C9-79E7F28D7D2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649933" y="1370013"/>
            <a:ext cx="4275858" cy="319722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Picture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B29CE2F-9C11-D341-A1F9-C96EE6E745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500" b="1" i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4C4797D-C6F7-B144-9F21-53F552684590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 b="0" i="1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Click here to add subtitle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6E553D1D-90EB-B442-9B3E-7227D57ABEC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6646" y="1369219"/>
            <a:ext cx="4317423" cy="3197370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514350" indent="-171450">
              <a:buFont typeface="Wingdings" pitchFamily="2" charset="2"/>
              <a:buChar char="§"/>
              <a:defRPr sz="18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6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3pPr>
            <a:lvl4pPr marL="1200150" indent="-171450">
              <a:buSzPct val="70000"/>
              <a:buFont typeface="Wingdings" pitchFamily="2" charset="2"/>
              <a:buChar char="Ø"/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4pPr>
            <a:lvl5pPr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5pPr>
          </a:lstStyle>
          <a:p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6639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D9CA633-2F9C-664C-91A2-CBC0582498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9077" y="2169395"/>
            <a:ext cx="4728796" cy="34163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500" b="1" i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0750E88-DE78-B344-A38C-37E46FB010FA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2579076" y="2628608"/>
            <a:ext cx="472879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 b="0" i="1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Click here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4073493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C57C4CBE-7185-2242-8FA9-260F7D09F53D}"/>
              </a:ext>
            </a:extLst>
          </p:cNvPr>
          <p:cNvSpPr txBox="1">
            <a:spLocks/>
          </p:cNvSpPr>
          <p:nvPr userDrawn="1"/>
        </p:nvSpPr>
        <p:spPr>
          <a:xfrm>
            <a:off x="723100" y="4558808"/>
            <a:ext cx="2173781" cy="309008"/>
          </a:xfrm>
          <a:prstGeom prst="rect">
            <a:avLst/>
          </a:prstGeom>
        </p:spPr>
        <p:txBody>
          <a:bodyPr vert="horz" lIns="90000" tIns="45720" rIns="91440" bIns="45720" rtlCol="0" anchor="ctr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1" i="0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The work of the EGI Foundation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0" i="1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is partly funded by the European Commission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0" i="1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under H2020 Framework Programme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088D24F-60F4-1C44-85FB-0B192A9159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6761" y="4558808"/>
            <a:ext cx="471315" cy="30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039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6174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A8E404E7-63E9-2242-BBFB-D06D4DB627CF}"/>
              </a:ext>
            </a:extLst>
          </p:cNvPr>
          <p:cNvSpPr txBox="1">
            <a:spLocks/>
          </p:cNvSpPr>
          <p:nvPr userDrawn="1"/>
        </p:nvSpPr>
        <p:spPr>
          <a:xfrm>
            <a:off x="546242" y="816345"/>
            <a:ext cx="1656681" cy="358195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900" b="1" i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www.egi.eu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fr-FR" sz="900" b="0" i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@EGI_eInfra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32A06AE-5534-2247-95EB-15164C92F1EE}"/>
              </a:ext>
            </a:extLst>
          </p:cNvPr>
          <p:cNvSpPr txBox="1">
            <a:spLocks/>
          </p:cNvSpPr>
          <p:nvPr userDrawn="1"/>
        </p:nvSpPr>
        <p:spPr>
          <a:xfrm>
            <a:off x="723100" y="4558808"/>
            <a:ext cx="2173781" cy="309008"/>
          </a:xfrm>
          <a:prstGeom prst="rect">
            <a:avLst/>
          </a:prstGeom>
        </p:spPr>
        <p:txBody>
          <a:bodyPr vert="horz" lIns="90000" tIns="45720" rIns="91440" bIns="45720" rtlCol="0" anchor="ctr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1" i="0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The work of the EGI Foundation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0" i="1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is partly funded by the European Commission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0" i="1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under H2020 Framework Programme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E14889E-1665-1547-8E8A-6D5323DA4D4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6761" y="4558808"/>
            <a:ext cx="471315" cy="30900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2C523F4-A1E9-9843-8E6C-4332A3FE729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12418" y="1050147"/>
            <a:ext cx="133824" cy="11895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91F133D-02FF-3640-814A-5EEEEF2B27B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360238" y="2080636"/>
            <a:ext cx="2136858" cy="164144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C57BD74-4B25-9B43-A1D3-16EFBA65244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32986" y="892073"/>
            <a:ext cx="113256" cy="118955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974DD3A4-4A2A-E84A-877B-26F2A6E8109A}"/>
              </a:ext>
            </a:extLst>
          </p:cNvPr>
          <p:cNvSpPr txBox="1">
            <a:spLocks/>
          </p:cNvSpPr>
          <p:nvPr userDrawn="1"/>
        </p:nvSpPr>
        <p:spPr>
          <a:xfrm>
            <a:off x="2624575" y="53846"/>
            <a:ext cx="4091495" cy="443675"/>
          </a:xfrm>
          <a:prstGeom prst="rect">
            <a:avLst/>
          </a:prstGeom>
        </p:spPr>
        <p:txBody>
          <a:bodyPr vert="horz" lIns="90000" tIns="45720" rIns="91440" bIns="45720" rtlCol="0" anchor="ctr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b="1" i="0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EGI: Advanced Computing for Research</a:t>
            </a:r>
          </a:p>
        </p:txBody>
      </p:sp>
    </p:spTree>
    <p:extLst>
      <p:ext uri="{BB962C8B-B14F-4D97-AF65-F5344CB8AC3E}">
        <p14:creationId xmlns:p14="http://schemas.microsoft.com/office/powerpoint/2010/main" val="4121751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F56D0993-87BD-914A-898D-CE55F5B8BC53}"/>
              </a:ext>
            </a:extLst>
          </p:cNvPr>
          <p:cNvSpPr txBox="1">
            <a:spLocks/>
          </p:cNvSpPr>
          <p:nvPr userDrawn="1"/>
        </p:nvSpPr>
        <p:spPr>
          <a:xfrm>
            <a:off x="6359778" y="4909725"/>
            <a:ext cx="980136" cy="156744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800" b="0" i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@EGI_eInfra</a:t>
            </a:r>
            <a:endParaRPr lang="en" sz="800" b="0" i="0" dirty="0">
              <a:solidFill>
                <a:srgbClr val="0E67AD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7BEC144-BA49-F442-A3B7-E811A2F546EF}"/>
              </a:ext>
            </a:extLst>
          </p:cNvPr>
          <p:cNvSpPr txBox="1">
            <a:spLocks/>
          </p:cNvSpPr>
          <p:nvPr userDrawn="1"/>
        </p:nvSpPr>
        <p:spPr>
          <a:xfrm>
            <a:off x="5481272" y="4909682"/>
            <a:ext cx="716899" cy="161981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800" b="1" i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www.egi.eu</a:t>
            </a:r>
            <a:endParaRPr lang="en" sz="800" b="0" i="0" dirty="0">
              <a:solidFill>
                <a:srgbClr val="0E67AD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123B8488-E0AB-FC4D-9454-1BBB1AE64C3C}"/>
              </a:ext>
            </a:extLst>
          </p:cNvPr>
          <p:cNvCxnSpPr/>
          <p:nvPr userDrawn="1"/>
        </p:nvCxnSpPr>
        <p:spPr>
          <a:xfrm>
            <a:off x="6150117" y="4965272"/>
            <a:ext cx="0" cy="178228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34279270-E6A4-4441-95D3-64FC5CAB321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552255" y="61362"/>
            <a:ext cx="523131" cy="402662"/>
          </a:xfrm>
          <a:prstGeom prst="rect">
            <a:avLst/>
          </a:prstGeom>
        </p:spPr>
      </p:pic>
      <p:sp>
        <p:nvSpPr>
          <p:cNvPr id="12" name="Tekstvak 21">
            <a:extLst>
              <a:ext uri="{FF2B5EF4-FFF2-40B4-BE49-F238E27FC236}">
                <a16:creationId xmlns:a16="http://schemas.microsoft.com/office/drawing/2014/main" id="{F5352241-5F2F-0A48-9EB0-0DA421D76094}"/>
              </a:ext>
            </a:extLst>
          </p:cNvPr>
          <p:cNvSpPr txBox="1"/>
          <p:nvPr userDrawn="1"/>
        </p:nvSpPr>
        <p:spPr>
          <a:xfrm>
            <a:off x="7425809" y="4923184"/>
            <a:ext cx="74571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F02416D8-EABE-4396-949C-5DBC483A602B}" type="datetime1">
              <a:rPr lang="en-GB" sz="900" b="1" i="0" noProof="0" smtClean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03/06/2020</a:t>
            </a:fld>
            <a:endParaRPr lang="en-GB" sz="900" b="1" i="0" noProof="0" dirty="0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kstvak 21">
            <a:extLst>
              <a:ext uri="{FF2B5EF4-FFF2-40B4-BE49-F238E27FC236}">
                <a16:creationId xmlns:a16="http://schemas.microsoft.com/office/drawing/2014/main" id="{B6E74D17-90D6-C24F-9E1B-8E7F5BF73C6A}"/>
              </a:ext>
            </a:extLst>
          </p:cNvPr>
          <p:cNvSpPr txBox="1"/>
          <p:nvPr userDrawn="1"/>
        </p:nvSpPr>
        <p:spPr>
          <a:xfrm>
            <a:off x="8783491" y="4915226"/>
            <a:ext cx="38985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72553E7-13AD-41CB-B8D3-4C5279D6D1DB}" type="slidenum">
              <a:rPr lang="nl-NL" sz="900" b="1" i="0" smtClean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‹#›</a:t>
            </a:fld>
            <a:endParaRPr lang="nl-NL" sz="900" b="1" i="0" dirty="0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0727BBB-22D1-5246-B6F9-701F11FF5F20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276638" y="4965272"/>
            <a:ext cx="119690" cy="10639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AFB4FE2-03A4-1147-861C-30301D806413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429503" y="4965701"/>
            <a:ext cx="93380" cy="9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88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6" r:id="rId2"/>
    <p:sldLayoutId id="2147483667" r:id="rId3"/>
    <p:sldLayoutId id="2147483665" r:id="rId4"/>
    <p:sldLayoutId id="2147483668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54C065DA-4EE3-7F46-BA61-9340C5EC91A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52255" y="61362"/>
            <a:ext cx="523131" cy="402662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A7641659-EE62-4C4B-800E-E5E173852CBC}"/>
              </a:ext>
            </a:extLst>
          </p:cNvPr>
          <p:cNvSpPr txBox="1">
            <a:spLocks/>
          </p:cNvSpPr>
          <p:nvPr userDrawn="1"/>
        </p:nvSpPr>
        <p:spPr>
          <a:xfrm>
            <a:off x="6359778" y="4909725"/>
            <a:ext cx="980136" cy="156744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800" b="0" i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@EGI_eInfra</a:t>
            </a:r>
            <a:endParaRPr lang="en" sz="800" b="0" i="0" dirty="0">
              <a:solidFill>
                <a:srgbClr val="0E67AD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983F160-3051-5343-A279-ABC4F18B0298}"/>
              </a:ext>
            </a:extLst>
          </p:cNvPr>
          <p:cNvSpPr txBox="1">
            <a:spLocks/>
          </p:cNvSpPr>
          <p:nvPr userDrawn="1"/>
        </p:nvSpPr>
        <p:spPr>
          <a:xfrm>
            <a:off x="5481272" y="4909682"/>
            <a:ext cx="716899" cy="161981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800" b="1" i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www.egi.eu</a:t>
            </a:r>
            <a:endParaRPr lang="en" sz="800" b="0" i="0" dirty="0">
              <a:solidFill>
                <a:srgbClr val="0E67AD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271D831B-67D2-6044-BF76-06D259999B31}"/>
              </a:ext>
            </a:extLst>
          </p:cNvPr>
          <p:cNvCxnSpPr/>
          <p:nvPr userDrawn="1"/>
        </p:nvCxnSpPr>
        <p:spPr>
          <a:xfrm>
            <a:off x="6150117" y="4965272"/>
            <a:ext cx="0" cy="178228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vak 21">
            <a:extLst>
              <a:ext uri="{FF2B5EF4-FFF2-40B4-BE49-F238E27FC236}">
                <a16:creationId xmlns:a16="http://schemas.microsoft.com/office/drawing/2014/main" id="{6117C417-ED11-F64A-AD0F-5BA397A38596}"/>
              </a:ext>
            </a:extLst>
          </p:cNvPr>
          <p:cNvSpPr txBox="1"/>
          <p:nvPr userDrawn="1"/>
        </p:nvSpPr>
        <p:spPr>
          <a:xfrm>
            <a:off x="7425809" y="4923184"/>
            <a:ext cx="74571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E350F5A-1D90-4578-B64F-335D9A596FE0}" type="datetime1">
              <a:rPr lang="en-GB" sz="900" b="1" i="0" smtClean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03/06/2020</a:t>
            </a:fld>
            <a:endParaRPr lang="nl-NL" sz="900" b="1" i="0" dirty="0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kstvak 21">
            <a:extLst>
              <a:ext uri="{FF2B5EF4-FFF2-40B4-BE49-F238E27FC236}">
                <a16:creationId xmlns:a16="http://schemas.microsoft.com/office/drawing/2014/main" id="{B7475368-A2F5-2046-8239-8FAF1B0AFDB8}"/>
              </a:ext>
            </a:extLst>
          </p:cNvPr>
          <p:cNvSpPr txBox="1"/>
          <p:nvPr userDrawn="1"/>
        </p:nvSpPr>
        <p:spPr>
          <a:xfrm>
            <a:off x="8783491" y="4915226"/>
            <a:ext cx="38985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72553E7-13AD-41CB-B8D3-4C5279D6D1DB}" type="slidenum">
              <a:rPr lang="nl-NL" sz="900" b="1" i="0" smtClean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‹#›</a:t>
            </a:fld>
            <a:endParaRPr lang="nl-NL" sz="900" b="1" i="0" dirty="0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57154051-348C-1843-AA1C-AB809BB8391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276638" y="4965272"/>
            <a:ext cx="119690" cy="106391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3F0BAA26-6D8B-7747-A346-37C94F6F4BB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429503" y="4965701"/>
            <a:ext cx="93380" cy="9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019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btitle 2">
            <a:extLst>
              <a:ext uri="{FF2B5EF4-FFF2-40B4-BE49-F238E27FC236}">
                <a16:creationId xmlns:a16="http://schemas.microsoft.com/office/drawing/2014/main" id="{DA78F590-4BBF-9C4B-A00E-C89294A682AA}"/>
              </a:ext>
            </a:extLst>
          </p:cNvPr>
          <p:cNvSpPr txBox="1">
            <a:spLocks/>
          </p:cNvSpPr>
          <p:nvPr userDrawn="1"/>
        </p:nvSpPr>
        <p:spPr>
          <a:xfrm>
            <a:off x="6481460" y="3988285"/>
            <a:ext cx="1691495" cy="3571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1" i="0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This work by the EGI Foundation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0" i="1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is licensed under a Creative Commons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0" i="1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Attribution 4.0 International License.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EFEBF892-042C-8C47-80FB-62A87810487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73609" y="2067920"/>
            <a:ext cx="2268644" cy="1742674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04EF890C-0E49-E449-8651-D45A73400420}"/>
              </a:ext>
            </a:extLst>
          </p:cNvPr>
          <p:cNvSpPr txBox="1">
            <a:spLocks/>
          </p:cNvSpPr>
          <p:nvPr userDrawn="1"/>
        </p:nvSpPr>
        <p:spPr>
          <a:xfrm>
            <a:off x="1962684" y="3078738"/>
            <a:ext cx="2609316" cy="41395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300" b="1" i="1" kern="1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GB" sz="2000" noProof="0" dirty="0">
                <a:latin typeface="Calibri" panose="020F0502020204030204" pitchFamily="34" charset="0"/>
                <a:ea typeface="Open Sans Semibold" panose="020B0606030504020204" pitchFamily="34" charset="0"/>
                <a:cs typeface="Calibri" panose="020F0502020204030204" pitchFamily="34" charset="0"/>
              </a:rPr>
              <a:t>Questions?</a:t>
            </a:r>
          </a:p>
        </p:txBody>
      </p:sp>
      <p:sp>
        <p:nvSpPr>
          <p:cNvPr id="19" name="Titre 6">
            <a:extLst>
              <a:ext uri="{FF2B5EF4-FFF2-40B4-BE49-F238E27FC236}">
                <a16:creationId xmlns:a16="http://schemas.microsoft.com/office/drawing/2014/main" id="{D4D314C7-0F84-AB4E-BE7F-35172DF12265}"/>
              </a:ext>
            </a:extLst>
          </p:cNvPr>
          <p:cNvSpPr txBox="1">
            <a:spLocks/>
          </p:cNvSpPr>
          <p:nvPr userDrawn="1"/>
        </p:nvSpPr>
        <p:spPr>
          <a:xfrm>
            <a:off x="1962684" y="2233154"/>
            <a:ext cx="2811618" cy="75251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700" b="1" i="0" kern="1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en-GB" sz="2000" noProof="0" dirty="0">
                <a:latin typeface="Calibri" panose="020F0502020204030204" pitchFamily="34" charset="0"/>
                <a:cs typeface="Calibri" panose="020F0502020204030204" pitchFamily="34" charset="0"/>
              </a:rPr>
              <a:t>Thank you</a:t>
            </a:r>
            <a:br>
              <a:rPr lang="en-GB" sz="2000" noProof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 noProof="0" dirty="0">
                <a:latin typeface="Calibri" panose="020F0502020204030204" pitchFamily="34" charset="0"/>
                <a:cs typeface="Calibri" panose="020F0502020204030204" pitchFamily="34" charset="0"/>
              </a:rPr>
              <a:t>for your attention.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3C4C258-560F-7E41-A4DF-4F971543C08A}"/>
              </a:ext>
            </a:extLst>
          </p:cNvPr>
          <p:cNvSpPr txBox="1">
            <a:spLocks/>
          </p:cNvSpPr>
          <p:nvPr userDrawn="1"/>
        </p:nvSpPr>
        <p:spPr>
          <a:xfrm>
            <a:off x="546242" y="828045"/>
            <a:ext cx="1656681" cy="358195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900" b="1" i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www.egi.eu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fr-FR" sz="900" b="0" i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@EGI_eInfra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F9534ACA-D415-764D-8B5D-37ACE43416D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12418" y="1074373"/>
            <a:ext cx="133824" cy="11895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3997F26F-FA34-1E4E-B306-AC13B5F01D8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32986" y="903773"/>
            <a:ext cx="113256" cy="118955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46439F1B-1DA1-CD4A-8099-15205076493A}"/>
              </a:ext>
            </a:extLst>
          </p:cNvPr>
          <p:cNvSpPr txBox="1">
            <a:spLocks/>
          </p:cNvSpPr>
          <p:nvPr userDrawn="1"/>
        </p:nvSpPr>
        <p:spPr>
          <a:xfrm>
            <a:off x="2624575" y="53846"/>
            <a:ext cx="4091495" cy="443675"/>
          </a:xfrm>
          <a:prstGeom prst="rect">
            <a:avLst/>
          </a:prstGeom>
        </p:spPr>
        <p:txBody>
          <a:bodyPr vert="horz" lIns="90000" tIns="45720" rIns="91440" bIns="45720" rtlCol="0" anchor="ctr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b="1" i="0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EGI: Advanced Computing for Research</a:t>
            </a:r>
          </a:p>
        </p:txBody>
      </p:sp>
    </p:spTree>
    <p:extLst>
      <p:ext uri="{BB962C8B-B14F-4D97-AF65-F5344CB8AC3E}">
        <p14:creationId xmlns:p14="http://schemas.microsoft.com/office/powerpoint/2010/main" val="1741258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btitle 2">
            <a:extLst>
              <a:ext uri="{FF2B5EF4-FFF2-40B4-BE49-F238E27FC236}">
                <a16:creationId xmlns:a16="http://schemas.microsoft.com/office/drawing/2014/main" id="{DA78F590-4BBF-9C4B-A00E-C89294A682AA}"/>
              </a:ext>
            </a:extLst>
          </p:cNvPr>
          <p:cNvSpPr txBox="1">
            <a:spLocks/>
          </p:cNvSpPr>
          <p:nvPr/>
        </p:nvSpPr>
        <p:spPr>
          <a:xfrm>
            <a:off x="3173143" y="4631930"/>
            <a:ext cx="1691495" cy="26273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" sz="450" b="1" i="0">
                <a:solidFill>
                  <a:srgbClr val="0E67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work by the EGI Foundation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" sz="450" b="0" i="1">
                <a:solidFill>
                  <a:srgbClr val="0E67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licensed under a Creative Commons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" sz="450" b="0" i="1">
                <a:solidFill>
                  <a:srgbClr val="0E67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Attribution 4.0 International License.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E3B0DF7-DADF-FC48-B0CB-EA39A42495BB}"/>
              </a:ext>
            </a:extLst>
          </p:cNvPr>
          <p:cNvSpPr txBox="1">
            <a:spLocks/>
          </p:cNvSpPr>
          <p:nvPr/>
        </p:nvSpPr>
        <p:spPr>
          <a:xfrm>
            <a:off x="5453445" y="4585657"/>
            <a:ext cx="1656681" cy="309009"/>
          </a:xfrm>
          <a:prstGeom prst="rect">
            <a:avLst/>
          </a:prstGeom>
        </p:spPr>
        <p:txBody>
          <a:bodyPr vert="horz" lIns="67500" tIns="34290" rIns="68580" bIns="3429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600" b="1" i="0">
                <a:solidFill>
                  <a:srgbClr val="0E67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www.egi.eu</a:t>
            </a:r>
          </a:p>
          <a:p>
            <a:pPr>
              <a:lnSpc>
                <a:spcPct val="100000"/>
              </a:lnSpc>
              <a:spcBef>
                <a:spcPts val="225"/>
              </a:spcBef>
            </a:pPr>
            <a:r>
              <a:rPr lang="fr-FR" sz="600" b="0" i="0">
                <a:solidFill>
                  <a:srgbClr val="0E67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@EGI_eInfra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A935DA90-B176-964E-8EDD-583D258B67CA}"/>
              </a:ext>
            </a:extLst>
          </p:cNvPr>
          <p:cNvSpPr txBox="1">
            <a:spLocks/>
          </p:cNvSpPr>
          <p:nvPr/>
        </p:nvSpPr>
        <p:spPr>
          <a:xfrm>
            <a:off x="927494" y="4585658"/>
            <a:ext cx="2173781" cy="309008"/>
          </a:xfrm>
          <a:prstGeom prst="rect">
            <a:avLst/>
          </a:prstGeom>
        </p:spPr>
        <p:txBody>
          <a:bodyPr vert="horz" lIns="67500" tIns="34290" rIns="68580" bIns="34290" rtlCol="0" anchor="ctr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" sz="450" b="1" i="0">
                <a:solidFill>
                  <a:srgbClr val="0E67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work of the EGI Foundation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" sz="450" b="0" i="1">
                <a:solidFill>
                  <a:srgbClr val="0E67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partly funded by the European Commission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" sz="450" b="0" i="1">
                <a:solidFill>
                  <a:srgbClr val="0E67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under H2020 Framework Programme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F9F2AC43-31CF-C44B-81E7-8FEA129357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1973" y="237234"/>
            <a:ext cx="2802290" cy="1614448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9FABA685-3549-C643-AA20-0513CA2F26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203" y="4612947"/>
            <a:ext cx="517422" cy="254428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8382FF65-52DF-3340-9CEB-04A597B3AC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6571" y="4740161"/>
            <a:ext cx="142715" cy="95144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7573DB91-A60A-644C-BB32-D01460EF5D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8505" y="4624151"/>
            <a:ext cx="120781" cy="95144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10F94B96-1349-B54E-B8E7-CE3D491D10CD}"/>
              </a:ext>
            </a:extLst>
          </p:cNvPr>
          <p:cNvSpPr txBox="1">
            <a:spLocks/>
          </p:cNvSpPr>
          <p:nvPr/>
        </p:nvSpPr>
        <p:spPr>
          <a:xfrm>
            <a:off x="1962684" y="3520282"/>
            <a:ext cx="2609316" cy="30944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300" b="1" i="1" kern="1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892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57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8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fr-FR" sz="135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Questions?</a:t>
            </a:r>
            <a:endParaRPr lang="en" sz="1350"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10" name="Titre 6">
            <a:extLst>
              <a:ext uri="{FF2B5EF4-FFF2-40B4-BE49-F238E27FC236}">
                <a16:creationId xmlns:a16="http://schemas.microsoft.com/office/drawing/2014/main" id="{DDBAE206-B5BD-584F-9AC3-0545D442E457}"/>
              </a:ext>
            </a:extLst>
          </p:cNvPr>
          <p:cNvSpPr txBox="1">
            <a:spLocks/>
          </p:cNvSpPr>
          <p:nvPr/>
        </p:nvSpPr>
        <p:spPr>
          <a:xfrm>
            <a:off x="1962684" y="2721670"/>
            <a:ext cx="2811618" cy="51321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700" b="1" i="0" kern="1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en" sz="1275"/>
              <a:t>Thank you</a:t>
            </a:r>
            <a:br>
              <a:rPr lang="en" sz="1275"/>
            </a:br>
            <a:r>
              <a:rPr lang="en" sz="1275"/>
              <a:t>for your attention.</a:t>
            </a:r>
          </a:p>
        </p:txBody>
      </p:sp>
    </p:spTree>
    <p:extLst>
      <p:ext uri="{BB962C8B-B14F-4D97-AF65-F5344CB8AC3E}">
        <p14:creationId xmlns:p14="http://schemas.microsoft.com/office/powerpoint/2010/main" val="1160462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datahub.egi.eu/oai_pmh?verb=ListRecords&amp;metadataPrefix=oai_dc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ECAS-Lab/ecas-notebooks/blob/master/ECASLab_OneData.ipynb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EGI-Foundation/data-transfer-pilot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hub.egi.e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hyperlink" Target="https://docs.egi.eu/providers/datahub/" TargetMode="External"/><Relationship Id="rId4" Type="http://schemas.openxmlformats.org/officeDocument/2006/relationships/hyperlink" Target="https://docs.egi.eu/users/datahub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nezone-panosc.egi.e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hdl.handle.net/21.T15999/QBFl7Pw" TargetMode="External"/><Relationship Id="rId4" Type="http://schemas.openxmlformats.org/officeDocument/2006/relationships/hyperlink" Target="https://datahub.egi.eu/share/8a7d0e1de074f8ab12cfdd8f2428f4b8ch6b7b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5BFE1615-A5F2-8846-9282-FF4985AA14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8479" y="1697032"/>
            <a:ext cx="4543746" cy="2001061"/>
          </a:xfrm>
        </p:spPr>
        <p:txBody>
          <a:bodyPr/>
          <a:lstStyle/>
          <a:p>
            <a:r>
              <a:rPr lang="en-GB" sz="2400" b="1" dirty="0"/>
              <a:t>The EGI </a:t>
            </a:r>
            <a:r>
              <a:rPr lang="en-GB" sz="2400" b="1" dirty="0" err="1"/>
              <a:t>DataHub</a:t>
            </a:r>
            <a:endParaRPr lang="en-GB" sz="2400" b="1" dirty="0"/>
          </a:p>
          <a:p>
            <a:r>
              <a:rPr lang="en-GB" sz="2400" b="1" dirty="0"/>
              <a:t>Federate distributed data sets for data-intensive applications in the cloud</a:t>
            </a:r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BCA4EF5-D28C-0C4E-B27F-18EE261882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EGI </a:t>
            </a:r>
            <a:r>
              <a:rPr lang="en-GB" dirty="0"/>
              <a:t>Foundation</a:t>
            </a:r>
            <a:r>
              <a:rPr lang="fr-FR" dirty="0"/>
              <a:t> 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9146381-8AC7-E249-864F-89F49B5DD0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Andrea </a:t>
            </a:r>
            <a:r>
              <a:rPr lang="fr-FR" dirty="0" err="1"/>
              <a:t>Manzi</a:t>
            </a:r>
            <a:r>
              <a:rPr lang="fr-FR" dirty="0"/>
              <a:t> </a:t>
            </a:r>
          </a:p>
        </p:txBody>
      </p:sp>
      <p:sp>
        <p:nvSpPr>
          <p:cNvPr id="8" name="Espace réservé du texte 3">
            <a:extLst>
              <a:ext uri="{FF2B5EF4-FFF2-40B4-BE49-F238E27FC236}">
                <a16:creationId xmlns:a16="http://schemas.microsoft.com/office/drawing/2014/main" id="{1BB18E49-8E4D-DE4E-B801-7FDBD99771CB}"/>
              </a:ext>
            </a:extLst>
          </p:cNvPr>
          <p:cNvSpPr txBox="1">
            <a:spLocks/>
          </p:cNvSpPr>
          <p:nvPr/>
        </p:nvSpPr>
        <p:spPr>
          <a:xfrm>
            <a:off x="2219456" y="3638940"/>
            <a:ext cx="1936583" cy="250993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i="1" kern="120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err="1"/>
              <a:t>Cyfronet</a:t>
            </a:r>
            <a:endParaRPr lang="fr-FR" dirty="0"/>
          </a:p>
        </p:txBody>
      </p:sp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4DD1FC82-B805-2E4E-93DD-F21C10534E26}"/>
              </a:ext>
            </a:extLst>
          </p:cNvPr>
          <p:cNvSpPr txBox="1">
            <a:spLocks/>
          </p:cNvSpPr>
          <p:nvPr/>
        </p:nvSpPr>
        <p:spPr>
          <a:xfrm>
            <a:off x="2219456" y="3356291"/>
            <a:ext cx="1936583" cy="250993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000" b="1" i="0" kern="1200" baseline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err="1"/>
              <a:t>Lucasz</a:t>
            </a:r>
            <a:r>
              <a:rPr lang="fr-FR" dirty="0"/>
              <a:t> </a:t>
            </a:r>
            <a:r>
              <a:rPr lang="fr-FR" dirty="0" err="1"/>
              <a:t>Dutka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8095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buClr>
                <a:srgbClr val="4F85C3"/>
              </a:buClr>
              <a:buSzPts val="3000"/>
            </a:pPr>
            <a:r>
              <a:rPr lang="en-GB" sz="2300" dirty="0"/>
              <a:t>Metadata</a:t>
            </a:r>
            <a:r>
              <a:rPr lang="fr-FR" sz="2300" dirty="0"/>
              <a:t> management</a:t>
            </a:r>
            <a:endParaRPr sz="2300"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A1582702-41EC-BA47-B44A-3FA51AE449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731" y="1133539"/>
            <a:ext cx="5864550" cy="2876422"/>
          </a:xfrm>
          <a:prstGeom prst="rect">
            <a:avLst/>
          </a:prstGeom>
        </p:spPr>
      </p:pic>
      <p:sp>
        <p:nvSpPr>
          <p:cNvPr id="4" name="Google Shape;53;p8">
            <a:extLst>
              <a:ext uri="{FF2B5EF4-FFF2-40B4-BE49-F238E27FC236}">
                <a16:creationId xmlns:a16="http://schemas.microsoft.com/office/drawing/2014/main" id="{466561E5-BB22-DC44-8565-4F797DE9D687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143559" y="1133539"/>
            <a:ext cx="2906179" cy="2716582"/>
          </a:xfrm>
        </p:spPr>
        <p:txBody>
          <a:bodyPr/>
          <a:lstStyle/>
          <a:p>
            <a:r>
              <a:rPr lang="en-GB" sz="1800" dirty="0"/>
              <a:t>Metadata associated to files </a:t>
            </a:r>
          </a:p>
          <a:p>
            <a:pPr lvl="1"/>
            <a:r>
              <a:rPr lang="en-GB" sz="1200" dirty="0"/>
              <a:t>Key/value pairs</a:t>
            </a:r>
          </a:p>
          <a:p>
            <a:pPr lvl="1"/>
            <a:r>
              <a:rPr lang="en-GB" sz="1200" dirty="0"/>
              <a:t>Json</a:t>
            </a:r>
          </a:p>
          <a:p>
            <a:pPr lvl="1"/>
            <a:r>
              <a:rPr lang="en-GB" sz="1200" dirty="0"/>
              <a:t>RDF </a:t>
            </a:r>
            <a:endParaRPr lang="en-GB" sz="1400" dirty="0"/>
          </a:p>
          <a:p>
            <a:r>
              <a:rPr lang="en-GB" sz="1800" dirty="0"/>
              <a:t>Possibility to create indexes via REST API</a:t>
            </a:r>
          </a:p>
          <a:p>
            <a:r>
              <a:rPr lang="en-GB" sz="1800" dirty="0"/>
              <a:t>Metadata harvesting via OAI-PMH interface</a:t>
            </a:r>
          </a:p>
          <a:p>
            <a:pPr lvl="1"/>
            <a:r>
              <a:rPr lang="en-GB" sz="1600" dirty="0">
                <a:hlinkClick r:id="rId4"/>
              </a:rPr>
              <a:t>http://datahub.egi.eu/oai_pmh?verb=ListRecords&amp;metadataPrefix=oai_dc</a:t>
            </a:r>
            <a:endParaRPr lang="en-GB" sz="1600" dirty="0"/>
          </a:p>
          <a:p>
            <a:pPr lvl="1"/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251643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buClr>
                <a:srgbClr val="4F85C3"/>
              </a:buClr>
              <a:buSzPts val="3000"/>
            </a:pPr>
            <a:r>
              <a:rPr lang="fr-FR" dirty="0" err="1"/>
              <a:t>Replica</a:t>
            </a:r>
            <a:r>
              <a:rPr lang="fr-FR" dirty="0"/>
              <a:t> / Transfer management</a:t>
            </a:r>
            <a:endParaRPr dirty="0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48725FCC-0ACF-234A-AA32-F691CB7810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507" y="1167161"/>
            <a:ext cx="5513777" cy="3461524"/>
          </a:xfrm>
          <a:prstGeom prst="rect">
            <a:avLst/>
          </a:prstGeom>
        </p:spPr>
      </p:pic>
      <p:sp>
        <p:nvSpPr>
          <p:cNvPr id="4" name="Google Shape;53;p8">
            <a:extLst>
              <a:ext uri="{FF2B5EF4-FFF2-40B4-BE49-F238E27FC236}">
                <a16:creationId xmlns:a16="http://schemas.microsoft.com/office/drawing/2014/main" id="{D8E4FCA8-5F54-D047-B060-CB1A8CFB5332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5854783" y="1362105"/>
            <a:ext cx="2906179" cy="2419289"/>
          </a:xfrm>
        </p:spPr>
        <p:txBody>
          <a:bodyPr/>
          <a:lstStyle/>
          <a:p>
            <a:r>
              <a:rPr lang="en-GB" sz="1800" dirty="0"/>
              <a:t>For spaces supported by multiple </a:t>
            </a:r>
            <a:r>
              <a:rPr lang="en-GB" sz="1800" dirty="0" err="1"/>
              <a:t>Oneproviders</a:t>
            </a:r>
            <a:r>
              <a:rPr lang="en-GB" sz="1800" dirty="0"/>
              <a:t>, the data distribution can be adjusted</a:t>
            </a:r>
          </a:p>
          <a:p>
            <a:pPr lvl="1"/>
            <a:r>
              <a:rPr lang="en-GB" sz="1400" dirty="0"/>
              <a:t>Data migration </a:t>
            </a:r>
          </a:p>
          <a:p>
            <a:pPr lvl="1"/>
            <a:r>
              <a:rPr lang="en-GB" sz="1400" dirty="0"/>
              <a:t>Data balancing</a:t>
            </a:r>
          </a:p>
          <a:p>
            <a:r>
              <a:rPr lang="en-GB" sz="1800" dirty="0"/>
              <a:t>Transfers ca be scheduled, monitored and cancelled from the Web interface and REST API</a:t>
            </a:r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679546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en-US" dirty="0" err="1"/>
              <a:t>Posix</a:t>
            </a:r>
            <a:r>
              <a:rPr lang="en-US" dirty="0"/>
              <a:t> Access and </a:t>
            </a:r>
            <a:r>
              <a:rPr lang="en-US" dirty="0" err="1"/>
              <a:t>Onedata</a:t>
            </a:r>
            <a:r>
              <a:rPr lang="en-US" dirty="0"/>
              <a:t> Tokens</a:t>
            </a:r>
            <a:endParaRPr lang="fr-FR" dirty="0"/>
          </a:p>
        </p:txBody>
      </p:sp>
      <p:sp>
        <p:nvSpPr>
          <p:cNvPr id="3" name="Google Shape;53;p8">
            <a:extLst>
              <a:ext uri="{FF2B5EF4-FFF2-40B4-BE49-F238E27FC236}">
                <a16:creationId xmlns:a16="http://schemas.microsoft.com/office/drawing/2014/main" id="{2B27C195-E7D9-194F-813B-68D42557E015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118456" y="870455"/>
            <a:ext cx="8754341" cy="3197370"/>
          </a:xfrm>
        </p:spPr>
        <p:txBody>
          <a:bodyPr/>
          <a:lstStyle/>
          <a:p>
            <a:r>
              <a:rPr lang="en-US" sz="1800" dirty="0" err="1"/>
              <a:t>Oneproviders</a:t>
            </a:r>
            <a:r>
              <a:rPr lang="en-US" sz="1800" dirty="0"/>
              <a:t> can be mounted via FUSE and accessed locally to a Linux system</a:t>
            </a:r>
          </a:p>
          <a:p>
            <a:endParaRPr lang="en-US" sz="1800" dirty="0"/>
          </a:p>
          <a:p>
            <a:r>
              <a:rPr lang="en-US" sz="1800" dirty="0" err="1"/>
              <a:t>Onedata</a:t>
            </a:r>
            <a:r>
              <a:rPr lang="en-US" sz="1800" dirty="0"/>
              <a:t> Tokens are needed in order to authenticate user access</a:t>
            </a:r>
          </a:p>
          <a:p>
            <a:endParaRPr lang="en-US" sz="1800" dirty="0"/>
          </a:p>
          <a:p>
            <a:r>
              <a:rPr lang="en-US" sz="1800" dirty="0"/>
              <a:t>They can be generated either from the EGI </a:t>
            </a:r>
            <a:r>
              <a:rPr lang="en-US" sz="1800" dirty="0" err="1"/>
              <a:t>DataHub</a:t>
            </a:r>
            <a:r>
              <a:rPr lang="en-US" sz="1800" dirty="0"/>
              <a:t> Web interface, or via REST using a EGI-</a:t>
            </a:r>
            <a:r>
              <a:rPr lang="en-US" sz="1800" dirty="0" err="1"/>
              <a:t>Checkin</a:t>
            </a:r>
            <a:r>
              <a:rPr lang="en-US" sz="1800" dirty="0"/>
              <a:t> Access token ( which can be itself retrieved via CLI)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GB" sz="18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B4247A-7CEC-E04E-A4DD-81D654D96013}"/>
              </a:ext>
            </a:extLst>
          </p:cNvPr>
          <p:cNvSpPr/>
          <p:nvPr/>
        </p:nvSpPr>
        <p:spPr>
          <a:xfrm>
            <a:off x="199620" y="3197403"/>
            <a:ext cx="8422888" cy="130840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ONECLIENT_ACCESS_TOKEN=$(curl -H "X-Auth-Token: </a:t>
            </a:r>
            <a:r>
              <a:rPr lang="en-GB" dirty="0" err="1">
                <a:solidFill>
                  <a:schemeClr val="tx1"/>
                </a:solidFill>
              </a:rPr>
              <a:t>egi</a:t>
            </a:r>
            <a:r>
              <a:rPr lang="en-GB" dirty="0">
                <a:solidFill>
                  <a:schemeClr val="tx1"/>
                </a:solidFill>
              </a:rPr>
              <a:t>:$CHECKIN_ACCESS_TOKEN" -X POST \</a:t>
            </a:r>
          </a:p>
          <a:p>
            <a:r>
              <a:rPr lang="en-GB" dirty="0">
                <a:solidFill>
                  <a:schemeClr val="tx1"/>
                </a:solidFill>
              </a:rPr>
              <a:t>  -H 'Content-type: application/json' -d '{}' \</a:t>
            </a:r>
          </a:p>
          <a:p>
            <a:r>
              <a:rPr lang="en-GB" dirty="0">
                <a:solidFill>
                  <a:schemeClr val="tx1"/>
                </a:solidFill>
              </a:rPr>
              <a:t> ”https://</a:t>
            </a:r>
            <a:r>
              <a:rPr lang="en-GB" dirty="0" err="1">
                <a:solidFill>
                  <a:schemeClr val="tx1"/>
                </a:solidFill>
              </a:rPr>
              <a:t>datahub.egi.eu</a:t>
            </a:r>
            <a:r>
              <a:rPr lang="en-GB" dirty="0">
                <a:solidFill>
                  <a:schemeClr val="tx1"/>
                </a:solidFill>
              </a:rPr>
              <a:t>/</a:t>
            </a:r>
            <a:r>
              <a:rPr lang="en-GB" dirty="0" err="1">
                <a:solidFill>
                  <a:schemeClr val="tx1"/>
                </a:solidFill>
              </a:rPr>
              <a:t>api</a:t>
            </a:r>
            <a:r>
              <a:rPr lang="en-GB" dirty="0">
                <a:solidFill>
                  <a:schemeClr val="tx1"/>
                </a:solidFill>
              </a:rPr>
              <a:t>/v3/</a:t>
            </a:r>
            <a:r>
              <a:rPr lang="en-GB" dirty="0" err="1">
                <a:solidFill>
                  <a:schemeClr val="tx1"/>
                </a:solidFill>
              </a:rPr>
              <a:t>onezone</a:t>
            </a:r>
            <a:r>
              <a:rPr lang="en-GB" dirty="0">
                <a:solidFill>
                  <a:schemeClr val="tx1"/>
                </a:solidFill>
              </a:rPr>
              <a:t>/user/</a:t>
            </a:r>
            <a:r>
              <a:rPr lang="en-GB" dirty="0" err="1">
                <a:solidFill>
                  <a:schemeClr val="tx1"/>
                </a:solidFill>
              </a:rPr>
              <a:t>client_tokens</a:t>
            </a:r>
            <a:r>
              <a:rPr lang="en-GB" dirty="0">
                <a:solidFill>
                  <a:schemeClr val="tx1"/>
                </a:solidFill>
              </a:rPr>
              <a:t>" | </a:t>
            </a:r>
            <a:r>
              <a:rPr lang="en-GB" dirty="0" err="1">
                <a:solidFill>
                  <a:schemeClr val="tx1"/>
                </a:solidFill>
              </a:rPr>
              <a:t>jq</a:t>
            </a:r>
            <a:r>
              <a:rPr lang="en-GB" dirty="0">
                <a:solidFill>
                  <a:schemeClr val="tx1"/>
                </a:solidFill>
              </a:rPr>
              <a:t> -r .token)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418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en-US" dirty="0" err="1"/>
              <a:t>Posix</a:t>
            </a:r>
            <a:r>
              <a:rPr lang="en-US" dirty="0"/>
              <a:t> Access via </a:t>
            </a:r>
            <a:r>
              <a:rPr lang="en-US" dirty="0" err="1"/>
              <a:t>Oneclient</a:t>
            </a:r>
            <a:endParaRPr lang="fr-FR" dirty="0"/>
          </a:p>
        </p:txBody>
      </p:sp>
      <p:sp>
        <p:nvSpPr>
          <p:cNvPr id="3" name="Google Shape;53;p8">
            <a:extLst>
              <a:ext uri="{FF2B5EF4-FFF2-40B4-BE49-F238E27FC236}">
                <a16:creationId xmlns:a16="http://schemas.microsoft.com/office/drawing/2014/main" id="{2B27C195-E7D9-194F-813B-68D42557E015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118456" y="870455"/>
            <a:ext cx="8754341" cy="3197370"/>
          </a:xfrm>
        </p:spPr>
        <p:txBody>
          <a:bodyPr/>
          <a:lstStyle/>
          <a:p>
            <a:endParaRPr lang="en-US" sz="1800" dirty="0"/>
          </a:p>
          <a:p>
            <a:endParaRPr lang="en-GB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DE47B0-607C-464D-858C-3744A26839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142" y="1072475"/>
            <a:ext cx="2455004" cy="2650203"/>
          </a:xfrm>
          <a:prstGeom prst="rect">
            <a:avLst/>
          </a:prstGeom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5CF9FB43-6806-C943-909E-455C5F2839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203" y="870455"/>
            <a:ext cx="5508528" cy="1677015"/>
          </a:xfrm>
          <a:prstGeom prst="rect">
            <a:avLst/>
          </a:prstGeom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B30ED60F-9DDF-AB4E-806C-4366458842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203" y="2873254"/>
            <a:ext cx="5617852" cy="9026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E1186DB-19D4-5846-A1A8-7FA6D2645BCE}"/>
              </a:ext>
            </a:extLst>
          </p:cNvPr>
          <p:cNvSpPr txBox="1"/>
          <p:nvPr/>
        </p:nvSpPr>
        <p:spPr>
          <a:xfrm>
            <a:off x="271203" y="4180937"/>
            <a:ext cx="8204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Files not available on the mounted </a:t>
            </a:r>
            <a:r>
              <a:rPr lang="en-US" dirty="0" err="1"/>
              <a:t>Oneprovider</a:t>
            </a:r>
            <a:r>
              <a:rPr lang="en-US" dirty="0"/>
              <a:t>, when accessed, are transparently  transferred from other </a:t>
            </a:r>
            <a:r>
              <a:rPr lang="en-US" dirty="0" err="1"/>
              <a:t>Oneproviders</a:t>
            </a:r>
            <a:r>
              <a:rPr lang="en-US" dirty="0"/>
              <a:t> supporting the same space</a:t>
            </a:r>
          </a:p>
        </p:txBody>
      </p:sp>
    </p:spTree>
    <p:extLst>
      <p:ext uri="{BB962C8B-B14F-4D97-AF65-F5344CB8AC3E}">
        <p14:creationId xmlns:p14="http://schemas.microsoft.com/office/powerpoint/2010/main" val="3526322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en-US" dirty="0" err="1"/>
              <a:t>OnedataFS</a:t>
            </a:r>
            <a:endParaRPr lang="fr-FR" dirty="0"/>
          </a:p>
        </p:txBody>
      </p:sp>
      <p:sp>
        <p:nvSpPr>
          <p:cNvPr id="3" name="Google Shape;53;p8">
            <a:extLst>
              <a:ext uri="{FF2B5EF4-FFF2-40B4-BE49-F238E27FC236}">
                <a16:creationId xmlns:a16="http://schemas.microsoft.com/office/drawing/2014/main" id="{2B27C195-E7D9-194F-813B-68D42557E015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118456" y="870455"/>
            <a:ext cx="8754341" cy="3197370"/>
          </a:xfrm>
        </p:spPr>
        <p:txBody>
          <a:bodyPr/>
          <a:lstStyle/>
          <a:p>
            <a:endParaRPr lang="en-US" sz="1800" dirty="0"/>
          </a:p>
          <a:p>
            <a:endParaRPr lang="en-GB" sz="1800" dirty="0"/>
          </a:p>
        </p:txBody>
      </p:sp>
      <p:sp>
        <p:nvSpPr>
          <p:cNvPr id="10" name="Google Shape;53;p8">
            <a:extLst>
              <a:ext uri="{FF2B5EF4-FFF2-40B4-BE49-F238E27FC236}">
                <a16:creationId xmlns:a16="http://schemas.microsoft.com/office/drawing/2014/main" id="{F8760391-6181-C242-BE1E-502912167B64}"/>
              </a:ext>
            </a:extLst>
          </p:cNvPr>
          <p:cNvSpPr txBox="1">
            <a:spLocks/>
          </p:cNvSpPr>
          <p:nvPr/>
        </p:nvSpPr>
        <p:spPr>
          <a:xfrm>
            <a:off x="270856" y="1022855"/>
            <a:ext cx="8479854" cy="304497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70000"/>
              <a:buFont typeface="Wingdings" pitchFamily="2" charset="2"/>
              <a:buChar char="Ø"/>
              <a:defRPr sz="1400" b="0" i="0" kern="12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 err="1"/>
              <a:t>OnedataFS</a:t>
            </a:r>
            <a:r>
              <a:rPr lang="en-GB" sz="1800" dirty="0"/>
              <a:t> is a </a:t>
            </a:r>
            <a:r>
              <a:rPr lang="en-GB" sz="1800" dirty="0" err="1"/>
              <a:t>PyFilesystem</a:t>
            </a:r>
            <a:r>
              <a:rPr lang="en-GB" sz="1800" dirty="0"/>
              <a:t> plugin to </a:t>
            </a:r>
            <a:r>
              <a:rPr lang="en-GB" sz="1800" dirty="0" err="1"/>
              <a:t>Onedata</a:t>
            </a:r>
            <a:r>
              <a:rPr lang="en-GB" sz="1800" dirty="0"/>
              <a:t> virtual file system. As a </a:t>
            </a:r>
            <a:r>
              <a:rPr lang="en-GB" sz="1800" dirty="0" err="1"/>
              <a:t>PyFilesystem</a:t>
            </a:r>
            <a:r>
              <a:rPr lang="en-GB" sz="1800" dirty="0"/>
              <a:t> concrete class, </a:t>
            </a:r>
            <a:r>
              <a:rPr lang="en-GB" sz="1800" dirty="0" err="1"/>
              <a:t>OnedataFS</a:t>
            </a:r>
            <a:r>
              <a:rPr lang="en-GB" sz="1800" dirty="0"/>
              <a:t>  allows you to work with </a:t>
            </a:r>
            <a:r>
              <a:rPr lang="en-GB" sz="1800" dirty="0" err="1"/>
              <a:t>Onedata</a:t>
            </a:r>
            <a:r>
              <a:rPr lang="en-GB" sz="1800" dirty="0"/>
              <a:t> in the same way as any other supported filesystem</a:t>
            </a:r>
            <a:endParaRPr lang="en-US" sz="1800" dirty="0"/>
          </a:p>
          <a:p>
            <a:r>
              <a:rPr lang="en-GB" sz="1800" dirty="0"/>
              <a:t>Available via </a:t>
            </a:r>
            <a:r>
              <a:rPr lang="en-GB" sz="1800" dirty="0" err="1"/>
              <a:t>Pypi</a:t>
            </a:r>
            <a:r>
              <a:rPr lang="en-GB" sz="1800" dirty="0"/>
              <a:t> and Anaconda</a:t>
            </a:r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r>
              <a:rPr lang="en-GB" sz="1800" dirty="0"/>
              <a:t>Particular useful in the case of data access via python </a:t>
            </a:r>
            <a:r>
              <a:rPr lang="en-GB" sz="1800" dirty="0" err="1"/>
              <a:t>Jupyter</a:t>
            </a:r>
            <a:r>
              <a:rPr lang="en-GB" sz="1800" dirty="0"/>
              <a:t> notebooks  </a:t>
            </a:r>
          </a:p>
          <a:p>
            <a:endParaRPr lang="en-GB" sz="1800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8612ACA3-230B-2643-BEEA-7409172D0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9591" y="2315225"/>
            <a:ext cx="48895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147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2579077" y="169145"/>
            <a:ext cx="6486744" cy="341632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dirty="0"/>
              <a:t>Install </a:t>
            </a:r>
            <a:r>
              <a:rPr lang="en-US" dirty="0" err="1"/>
              <a:t>OneProvider</a:t>
            </a:r>
            <a:r>
              <a:rPr lang="en-US" dirty="0"/>
              <a:t> to support EGI </a:t>
            </a:r>
            <a:r>
              <a:rPr lang="en-US" dirty="0" err="1"/>
              <a:t>DataHub</a:t>
            </a:r>
            <a:r>
              <a:rPr lang="en-US" dirty="0"/>
              <a:t> Spaces</a:t>
            </a:r>
            <a:endParaRPr lang="fr-FR" dirty="0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EC2ED585-9DF3-924B-8FDB-4C9543CA0E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53" y="1300354"/>
            <a:ext cx="5379828" cy="2983393"/>
          </a:xfrm>
          <a:prstGeom prst="rect">
            <a:avLst/>
          </a:prstGeom>
        </p:spPr>
      </p:pic>
      <p:sp>
        <p:nvSpPr>
          <p:cNvPr id="5" name="Google Shape;53;p8">
            <a:extLst>
              <a:ext uri="{FF2B5EF4-FFF2-40B4-BE49-F238E27FC236}">
                <a16:creationId xmlns:a16="http://schemas.microsoft.com/office/drawing/2014/main" id="{3DF04C7E-2C33-F943-BE22-39F4D7D7EF4F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6159642" y="1471960"/>
            <a:ext cx="2906179" cy="2419289"/>
          </a:xfrm>
        </p:spPr>
        <p:txBody>
          <a:bodyPr/>
          <a:lstStyle/>
          <a:p>
            <a:r>
              <a:rPr lang="en-GB" sz="1800" dirty="0"/>
              <a:t>Automatic SSL certificate installation via Let’s Encrypt</a:t>
            </a:r>
          </a:p>
          <a:p>
            <a:r>
              <a:rPr lang="en-GB" sz="1800" dirty="0"/>
              <a:t>Supported backend</a:t>
            </a:r>
          </a:p>
          <a:p>
            <a:pPr lvl="1"/>
            <a:r>
              <a:rPr lang="en-GB" sz="1600" dirty="0" err="1"/>
              <a:t>Posix</a:t>
            </a:r>
            <a:endParaRPr lang="en-GB" sz="1600" dirty="0"/>
          </a:p>
          <a:p>
            <a:pPr lvl="1"/>
            <a:r>
              <a:rPr lang="en-GB" sz="1600" dirty="0"/>
              <a:t>S3</a:t>
            </a:r>
          </a:p>
          <a:p>
            <a:pPr lvl="1"/>
            <a:r>
              <a:rPr lang="en-GB" sz="1600" dirty="0"/>
              <a:t>Swift</a:t>
            </a:r>
          </a:p>
          <a:p>
            <a:pPr lvl="1"/>
            <a:r>
              <a:rPr lang="en-GB" sz="1600" dirty="0"/>
              <a:t>CEPH</a:t>
            </a:r>
          </a:p>
          <a:p>
            <a:pPr lvl="1"/>
            <a:r>
              <a:rPr lang="en-GB" sz="1600" dirty="0" err="1"/>
              <a:t>GlusterFS</a:t>
            </a:r>
            <a:endParaRPr lang="en-GB" sz="1600" dirty="0"/>
          </a:p>
          <a:p>
            <a:pPr lvl="1"/>
            <a:r>
              <a:rPr lang="en-GB" sz="1600" dirty="0"/>
              <a:t>NFS</a:t>
            </a:r>
          </a:p>
          <a:p>
            <a:pPr lvl="1"/>
            <a:r>
              <a:rPr lang="en-GB" sz="1600" dirty="0" err="1"/>
              <a:t>Webdav</a:t>
            </a:r>
            <a:endParaRPr lang="en-GB" sz="1600" dirty="0"/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750145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2579076" y="169145"/>
            <a:ext cx="6014317" cy="341632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/>
              <a:t>Install </a:t>
            </a:r>
            <a:r>
              <a:rPr lang="en-US" dirty="0" err="1"/>
              <a:t>OneProvider</a:t>
            </a:r>
            <a:r>
              <a:rPr lang="en-US" dirty="0"/>
              <a:t> and expose existing data</a:t>
            </a:r>
            <a:endParaRPr lang="fr-FR" dirty="0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52FA1619-9C31-8B42-B0A0-E5F2F20A7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06" y="1054548"/>
            <a:ext cx="4955550" cy="3609668"/>
          </a:xfrm>
          <a:prstGeom prst="rect">
            <a:avLst/>
          </a:prstGeom>
        </p:spPr>
      </p:pic>
      <p:sp>
        <p:nvSpPr>
          <p:cNvPr id="5" name="Google Shape;53;p8">
            <a:extLst>
              <a:ext uri="{FF2B5EF4-FFF2-40B4-BE49-F238E27FC236}">
                <a16:creationId xmlns:a16="http://schemas.microsoft.com/office/drawing/2014/main" id="{20DCEC44-3AF2-2A4A-8923-CEA9B08C70A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5854783" y="1362105"/>
            <a:ext cx="2906179" cy="2419289"/>
          </a:xfrm>
        </p:spPr>
        <p:txBody>
          <a:bodyPr/>
          <a:lstStyle/>
          <a:p>
            <a:r>
              <a:rPr lang="en-GB" sz="1800" dirty="0"/>
              <a:t>One time import</a:t>
            </a:r>
          </a:p>
          <a:p>
            <a:r>
              <a:rPr lang="en-GB" sz="1800" dirty="0"/>
              <a:t>Continuous Synchronization</a:t>
            </a:r>
          </a:p>
          <a:p>
            <a:r>
              <a:rPr lang="en-GB" sz="1800" dirty="0"/>
              <a:t>Statistics available from the </a:t>
            </a:r>
            <a:r>
              <a:rPr lang="en-GB" sz="1800" dirty="0" err="1"/>
              <a:t>Oneprovider</a:t>
            </a:r>
            <a:r>
              <a:rPr lang="en-GB" sz="1800" dirty="0"/>
              <a:t> admin panel</a:t>
            </a:r>
          </a:p>
          <a:p>
            <a:endParaRPr lang="en-GB" sz="1800" dirty="0"/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062835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2579077" y="169145"/>
            <a:ext cx="5935658" cy="341632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/>
              <a:t>File Popularity, Caching and Autocleaning</a:t>
            </a:r>
            <a:endParaRPr lang="fr-F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0478DB-FDE5-6845-9867-7F27E01062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518" y="1297858"/>
            <a:ext cx="5706572" cy="3160046"/>
          </a:xfrm>
          <a:prstGeom prst="rect">
            <a:avLst/>
          </a:prstGeom>
        </p:spPr>
      </p:pic>
      <p:sp>
        <p:nvSpPr>
          <p:cNvPr id="7" name="Google Shape;53;p8">
            <a:extLst>
              <a:ext uri="{FF2B5EF4-FFF2-40B4-BE49-F238E27FC236}">
                <a16:creationId xmlns:a16="http://schemas.microsoft.com/office/drawing/2014/main" id="{33B6DA8E-A6C2-3340-8102-8EB6E91A9475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5914215" y="1362105"/>
            <a:ext cx="2906179" cy="2419289"/>
          </a:xfrm>
        </p:spPr>
        <p:txBody>
          <a:bodyPr/>
          <a:lstStyle/>
          <a:p>
            <a:r>
              <a:rPr lang="en-GB" sz="1800" dirty="0"/>
              <a:t>File popularity can be enabled by admins</a:t>
            </a:r>
          </a:p>
          <a:p>
            <a:pPr lvl="1"/>
            <a:r>
              <a:rPr lang="en-GB" sz="1600" dirty="0"/>
              <a:t>Query popularity info via REST API</a:t>
            </a:r>
          </a:p>
          <a:p>
            <a:pPr lvl="1"/>
            <a:endParaRPr lang="en-GB" sz="1600" dirty="0"/>
          </a:p>
          <a:p>
            <a:r>
              <a:rPr lang="en-GB" sz="1800" dirty="0"/>
              <a:t>If the provider is used as a cache, autocleaning can be configured based on</a:t>
            </a:r>
          </a:p>
          <a:p>
            <a:pPr lvl="1"/>
            <a:r>
              <a:rPr lang="en-GB" sz="1400" dirty="0"/>
              <a:t>Free space </a:t>
            </a:r>
          </a:p>
          <a:p>
            <a:pPr lvl="1"/>
            <a:r>
              <a:rPr lang="en-GB" sz="1400" dirty="0"/>
              <a:t>File access time</a:t>
            </a:r>
          </a:p>
          <a:p>
            <a:pPr lvl="1"/>
            <a:r>
              <a:rPr lang="en-GB" sz="1400" dirty="0"/>
              <a:t>Number of file accesses</a:t>
            </a:r>
          </a:p>
          <a:p>
            <a:pPr lvl="1"/>
            <a:endParaRPr lang="en-GB" sz="1600" dirty="0"/>
          </a:p>
          <a:p>
            <a:endParaRPr lang="en-GB" sz="1800" dirty="0"/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942939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title"/>
          </p:nvPr>
        </p:nvSpPr>
        <p:spPr>
          <a:xfrm>
            <a:off x="2579077" y="169145"/>
            <a:ext cx="5182172" cy="341632"/>
          </a:xfrm>
        </p:spPr>
        <p:txBody>
          <a:bodyPr>
            <a:normAutofit fontScale="90000"/>
          </a:bodyPr>
          <a:lstStyle/>
          <a:p>
            <a:pPr lvl="0" algn="ctr"/>
            <a:r>
              <a:rPr lang="fr-FR" dirty="0"/>
              <a:t>Use case: </a:t>
            </a:r>
            <a:r>
              <a:rPr lang="en-GB" dirty="0"/>
              <a:t>Federation</a:t>
            </a:r>
            <a:r>
              <a:rPr lang="fr-FR" dirty="0"/>
              <a:t> of service providers</a:t>
            </a:r>
          </a:p>
        </p:txBody>
      </p:sp>
      <p:pic>
        <p:nvPicPr>
          <p:cNvPr id="114" name="Google Shape;114;p17" descr="A close up of a map &#10; 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94819" y="722499"/>
            <a:ext cx="5239543" cy="3698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7"/>
          <p:cNvSpPr txBox="1"/>
          <p:nvPr/>
        </p:nvSpPr>
        <p:spPr>
          <a:xfrm>
            <a:off x="1168402" y="4124508"/>
            <a:ext cx="3583775" cy="62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214313" indent="-214313">
              <a:buClr>
                <a:srgbClr val="000000"/>
              </a:buClr>
              <a:buSzPts val="1200"/>
              <a:buFont typeface="Arial"/>
              <a:buChar char="•"/>
            </a:pPr>
            <a:endParaRPr sz="135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3B4DF7-DE9E-814E-B98E-DAE0880E63C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7316" y="1021288"/>
            <a:ext cx="2939845" cy="2592708"/>
          </a:xfrm>
        </p:spPr>
        <p:txBody>
          <a:bodyPr/>
          <a:lstStyle/>
          <a:p>
            <a:pPr lvl="0"/>
            <a:r>
              <a:rPr lang="en-GB" sz="1800" dirty="0">
                <a:sym typeface="Arial"/>
              </a:rPr>
              <a:t>Possible</a:t>
            </a:r>
            <a:r>
              <a:rPr lang="en" sz="1800" dirty="0">
                <a:sym typeface="Arial"/>
              </a:rPr>
              <a:t> heterogenous backend storages</a:t>
            </a:r>
            <a:endParaRPr lang="en" sz="1800" dirty="0"/>
          </a:p>
          <a:p>
            <a:pPr lvl="0"/>
            <a:r>
              <a:rPr lang="en" sz="1800" dirty="0">
                <a:sym typeface="Arial"/>
              </a:rPr>
              <a:t>Common interfaces (Web, REST, POSIX, CDMI)</a:t>
            </a:r>
            <a:endParaRPr lang="en" sz="1800" dirty="0"/>
          </a:p>
          <a:p>
            <a:pPr lvl="0"/>
            <a:r>
              <a:rPr lang="en" sz="1800" dirty="0">
                <a:sym typeface="Arial"/>
              </a:rPr>
              <a:t>Common AAI with Check-in</a:t>
            </a:r>
            <a:endParaRPr lang="en" sz="1800" dirty="0"/>
          </a:p>
          <a:p>
            <a:pPr lvl="0"/>
            <a:r>
              <a:rPr lang="en" sz="1800" dirty="0">
                <a:sym typeface="Arial"/>
              </a:rPr>
              <a:t>Discovery of Datasets in the EGI </a:t>
            </a:r>
            <a:r>
              <a:rPr lang="en" sz="1800" dirty="0" err="1">
                <a:sym typeface="Arial"/>
              </a:rPr>
              <a:t>DataHub</a:t>
            </a:r>
            <a:endParaRPr lang="en" sz="1800" dirty="0">
              <a:sym typeface="Arial"/>
            </a:endParaRPr>
          </a:p>
          <a:p>
            <a:pPr lvl="1"/>
            <a:r>
              <a:rPr lang="en" sz="1600" dirty="0">
                <a:sym typeface="Arial"/>
              </a:rPr>
              <a:t>Optionally published with  PID assigned</a:t>
            </a:r>
          </a:p>
          <a:p>
            <a:r>
              <a:rPr lang="en-GB" sz="1800" dirty="0"/>
              <a:t>Community pilots</a:t>
            </a:r>
          </a:p>
          <a:p>
            <a:pPr lvl="1"/>
            <a:r>
              <a:rPr lang="en-GB" sz="1600" dirty="0"/>
              <a:t>MARIS, </a:t>
            </a:r>
            <a:r>
              <a:rPr lang="en-GB" sz="1600" dirty="0" err="1"/>
              <a:t>SeaDatanet</a:t>
            </a:r>
            <a:r>
              <a:rPr lang="en-GB" sz="1600" dirty="0"/>
              <a:t>  files</a:t>
            </a:r>
          </a:p>
          <a:p>
            <a:pPr lvl="1"/>
            <a:r>
              <a:rPr lang="en-GB" sz="1600" dirty="0" err="1"/>
              <a:t>Emphasys</a:t>
            </a:r>
            <a:r>
              <a:rPr lang="en-GB" sz="1600" dirty="0"/>
              <a:t>, plant phenotyping</a:t>
            </a:r>
            <a:r>
              <a:rPr lang="en" sz="1600" dirty="0"/>
              <a:t> images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1982558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6" descr="A close up of a map &#10; 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03370" y="927926"/>
            <a:ext cx="4064590" cy="3764972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6"/>
          <p:cNvSpPr txBox="1">
            <a:spLocks noGrp="1"/>
          </p:cNvSpPr>
          <p:nvPr>
            <p:ph type="title"/>
          </p:nvPr>
        </p:nvSpPr>
        <p:spPr>
          <a:xfrm>
            <a:off x="2579076" y="169145"/>
            <a:ext cx="5814075" cy="341632"/>
          </a:xfrm>
        </p:spPr>
        <p:txBody>
          <a:bodyPr>
            <a:normAutofit fontScale="90000"/>
          </a:bodyPr>
          <a:lstStyle/>
          <a:p>
            <a:pPr lvl="0" algn="ctr"/>
            <a:r>
              <a:rPr lang="fr-FR" dirty="0"/>
              <a:t>Use case:  </a:t>
            </a:r>
            <a:r>
              <a:rPr lang="en" dirty="0"/>
              <a:t>Smart caching of remote storage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512E5C-3A59-B54D-BD5D-EAFBC607C4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5782" y="1288825"/>
            <a:ext cx="3310210" cy="1570852"/>
          </a:xfrm>
        </p:spPr>
        <p:txBody>
          <a:bodyPr/>
          <a:lstStyle/>
          <a:p>
            <a:pPr lvl="0"/>
            <a:r>
              <a:rPr lang="en" sz="1800" dirty="0">
                <a:sym typeface="Arial"/>
              </a:rPr>
              <a:t>Site A hosts data and computing resources</a:t>
            </a:r>
            <a:endParaRPr lang="en" sz="1800" dirty="0"/>
          </a:p>
          <a:p>
            <a:pPr lvl="0"/>
            <a:r>
              <a:rPr lang="en" sz="1800" dirty="0">
                <a:sym typeface="Arial"/>
              </a:rPr>
              <a:t>Site B hosts only data</a:t>
            </a:r>
            <a:endParaRPr lang="en" sz="1800" dirty="0"/>
          </a:p>
          <a:p>
            <a:pPr lvl="0"/>
            <a:r>
              <a:rPr lang="en" sz="1800" dirty="0">
                <a:sym typeface="Arial"/>
              </a:rPr>
              <a:t>Site X uses data from A and B without pre-staging</a:t>
            </a:r>
            <a:endParaRPr lang="en" sz="1800" dirty="0"/>
          </a:p>
          <a:p>
            <a:pPr lvl="1"/>
            <a:r>
              <a:rPr lang="en" dirty="0">
                <a:sym typeface="Arial"/>
              </a:rPr>
              <a:t>Pre-staging can also be done using APIs</a:t>
            </a:r>
            <a:endParaRPr lang="en" dirty="0"/>
          </a:p>
          <a:p>
            <a:pPr lvl="0"/>
            <a:r>
              <a:rPr lang="en" sz="1800" dirty="0">
                <a:sym typeface="Arial"/>
              </a:rPr>
              <a:t>Data is accessed via POSIX with FUSE</a:t>
            </a:r>
            <a:endParaRPr lang="en" sz="1800" dirty="0"/>
          </a:p>
          <a:p>
            <a:endParaRPr lang="fr-FR" dirty="0"/>
          </a:p>
        </p:txBody>
      </p:sp>
      <p:sp>
        <p:nvSpPr>
          <p:cNvPr id="108" name="Google Shape;108;p16"/>
          <p:cNvSpPr txBox="1"/>
          <p:nvPr/>
        </p:nvSpPr>
        <p:spPr>
          <a:xfrm>
            <a:off x="124367" y="1288825"/>
            <a:ext cx="3310210" cy="877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214313" indent="-214313">
              <a:buClr>
                <a:srgbClr val="000000"/>
              </a:buClr>
              <a:buSzPts val="1400"/>
              <a:buFont typeface="Arial"/>
              <a:buChar char="•"/>
            </a:pPr>
            <a:endParaRPr sz="1350" dirty="0"/>
          </a:p>
        </p:txBody>
      </p:sp>
    </p:spTree>
    <p:extLst>
      <p:ext uri="{BB962C8B-B14F-4D97-AF65-F5344CB8AC3E}">
        <p14:creationId xmlns:p14="http://schemas.microsoft.com/office/powerpoint/2010/main" val="3545533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7EA58BC-75DB-974C-ABBE-52B689233E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4829" y="934447"/>
            <a:ext cx="8754341" cy="3661067"/>
          </a:xfrm>
        </p:spPr>
        <p:txBody>
          <a:bodyPr/>
          <a:lstStyle/>
          <a:p>
            <a:r>
              <a:rPr lang="en-US" dirty="0"/>
              <a:t>What is the EGI </a:t>
            </a:r>
            <a:r>
              <a:rPr lang="en-US" dirty="0" err="1"/>
              <a:t>DataHub</a:t>
            </a:r>
            <a:r>
              <a:rPr lang="en-US" dirty="0"/>
              <a:t> and the main use cases (Andrea)</a:t>
            </a:r>
          </a:p>
          <a:p>
            <a:pPr lvl="1"/>
            <a:r>
              <a:rPr lang="en-US" dirty="0"/>
              <a:t>EGI </a:t>
            </a:r>
            <a:r>
              <a:rPr lang="en-US" dirty="0" err="1"/>
              <a:t>DataHub</a:t>
            </a:r>
            <a:r>
              <a:rPr lang="en-US" dirty="0"/>
              <a:t> and </a:t>
            </a:r>
            <a:r>
              <a:rPr lang="en-US" dirty="0" err="1"/>
              <a:t>Onedata</a:t>
            </a:r>
            <a:r>
              <a:rPr lang="en-US" dirty="0"/>
              <a:t> overview</a:t>
            </a:r>
          </a:p>
          <a:p>
            <a:pPr lvl="1"/>
            <a:r>
              <a:rPr lang="en-US" dirty="0"/>
              <a:t>Main features</a:t>
            </a:r>
          </a:p>
          <a:p>
            <a:pPr lvl="1"/>
            <a:r>
              <a:rPr lang="en-US" dirty="0"/>
              <a:t>Use cases</a:t>
            </a:r>
          </a:p>
          <a:p>
            <a:r>
              <a:rPr lang="en-US" dirty="0"/>
              <a:t>Demo on advanced use cases and new features  (</a:t>
            </a:r>
            <a:r>
              <a:rPr lang="en-US" dirty="0" err="1"/>
              <a:t>Lucasz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New GUI and tokens</a:t>
            </a:r>
          </a:p>
          <a:p>
            <a:pPr lvl="1"/>
            <a:r>
              <a:rPr lang="en-US" dirty="0"/>
              <a:t>Harvesters</a:t>
            </a:r>
          </a:p>
          <a:p>
            <a:pPr lvl="1"/>
            <a:r>
              <a:rPr lang="en-US" dirty="0"/>
              <a:t>QoS support</a:t>
            </a:r>
          </a:p>
          <a:p>
            <a:r>
              <a:rPr lang="en-US" dirty="0"/>
              <a:t>Q&amp;A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448CC4-6BCD-0B4F-96D0-30B005A7E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0034168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2579076" y="169145"/>
            <a:ext cx="5788175" cy="341632"/>
          </a:xfrm>
        </p:spPr>
        <p:txBody>
          <a:bodyPr>
            <a:normAutofit fontScale="90000"/>
          </a:bodyPr>
          <a:lstStyle/>
          <a:p>
            <a:pPr lvl="0" algn="ctr"/>
            <a:r>
              <a:rPr lang="fr-FR" dirty="0"/>
              <a:t>Use Case: EGI Notebooks and </a:t>
            </a:r>
            <a:r>
              <a:rPr lang="fr-FR" dirty="0" err="1"/>
              <a:t>DataHub</a:t>
            </a:r>
            <a:endParaRPr lang="fr-FR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C6FE8CA-71A4-294B-B579-8E7E2525DA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8084" y="1169878"/>
            <a:ext cx="3310210" cy="1570852"/>
          </a:xfrm>
        </p:spPr>
        <p:txBody>
          <a:bodyPr/>
          <a:lstStyle/>
          <a:p>
            <a:pPr lvl="0"/>
            <a:r>
              <a:rPr lang="en" sz="1800" dirty="0">
                <a:sym typeface="Arial"/>
              </a:rPr>
              <a:t>Access to </a:t>
            </a:r>
            <a:r>
              <a:rPr lang="en" sz="1800" dirty="0" err="1">
                <a:sym typeface="Arial"/>
              </a:rPr>
              <a:t>DataHub</a:t>
            </a:r>
            <a:r>
              <a:rPr lang="en" sz="1800" dirty="0">
                <a:sym typeface="Arial"/>
              </a:rPr>
              <a:t> spaces from EGI Notebooks installations</a:t>
            </a:r>
          </a:p>
          <a:p>
            <a:pPr lvl="0"/>
            <a:r>
              <a:rPr lang="en" sz="1800" dirty="0">
                <a:sym typeface="Arial"/>
              </a:rPr>
              <a:t>Locally mounted spaces</a:t>
            </a:r>
            <a:r>
              <a:rPr lang="fr-FR" sz="1800" dirty="0">
                <a:sym typeface="Arial"/>
              </a:rPr>
              <a:t> or </a:t>
            </a:r>
            <a:r>
              <a:rPr lang="en-GB" sz="1800" dirty="0">
                <a:sym typeface="Arial"/>
              </a:rPr>
              <a:t>accessed</a:t>
            </a:r>
            <a:r>
              <a:rPr lang="fr-FR" sz="1800" dirty="0">
                <a:sym typeface="Arial"/>
              </a:rPr>
              <a:t> via </a:t>
            </a:r>
            <a:r>
              <a:rPr lang="en-US" sz="1800" dirty="0" err="1"/>
              <a:t>OnedataFS</a:t>
            </a:r>
            <a:r>
              <a:rPr lang="en-US" sz="1800" dirty="0"/>
              <a:t> API in case of Python</a:t>
            </a:r>
          </a:p>
          <a:p>
            <a:pPr lvl="0"/>
            <a:r>
              <a:rPr lang="en" sz="1800" dirty="0">
                <a:sym typeface="Arial"/>
              </a:rPr>
              <a:t>Storing Notebooks directly on </a:t>
            </a:r>
            <a:r>
              <a:rPr lang="en" sz="1800" dirty="0" err="1">
                <a:sym typeface="Arial"/>
              </a:rPr>
              <a:t>Onedata</a:t>
            </a:r>
            <a:r>
              <a:rPr lang="en" sz="1800" dirty="0">
                <a:sym typeface="Arial"/>
              </a:rPr>
              <a:t> spaces is also supported</a:t>
            </a:r>
          </a:p>
          <a:p>
            <a:r>
              <a:rPr lang="en-GB" sz="1800" dirty="0"/>
              <a:t>Community pilots</a:t>
            </a:r>
          </a:p>
          <a:p>
            <a:pPr lvl="1"/>
            <a:r>
              <a:rPr lang="en-US" dirty="0" err="1"/>
              <a:t>PaNOSC</a:t>
            </a:r>
            <a:r>
              <a:rPr lang="en-US" dirty="0"/>
              <a:t> (see next)</a:t>
            </a:r>
          </a:p>
          <a:p>
            <a:pPr lvl="1"/>
            <a:r>
              <a:rPr lang="en-US" dirty="0">
                <a:hlinkClick r:id="rId3"/>
              </a:rPr>
              <a:t>ECAS</a:t>
            </a:r>
            <a:endParaRPr lang="en-US" dirty="0"/>
          </a:p>
          <a:p>
            <a:pPr lvl="1"/>
            <a:r>
              <a:rPr lang="en-US" dirty="0"/>
              <a:t>ENVRI-FAIR (under setup)</a:t>
            </a:r>
            <a:endParaRPr lang="en" dirty="0"/>
          </a:p>
        </p:txBody>
      </p:sp>
      <p:pic>
        <p:nvPicPr>
          <p:cNvPr id="12" name="Picture 11" descr="A close up of a map&#10;&#10;Description automatically generated">
            <a:extLst>
              <a:ext uri="{FF2B5EF4-FFF2-40B4-BE49-F238E27FC236}">
                <a16:creationId xmlns:a16="http://schemas.microsoft.com/office/drawing/2014/main" id="{CD8B578D-EED1-2048-969B-71FF793E0D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4710" y="768350"/>
            <a:ext cx="4775200" cy="36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1224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2579076" y="169145"/>
            <a:ext cx="5788175" cy="341632"/>
          </a:xfrm>
        </p:spPr>
        <p:txBody>
          <a:bodyPr>
            <a:normAutofit fontScale="90000"/>
          </a:bodyPr>
          <a:lstStyle/>
          <a:p>
            <a:pPr lvl="0" algn="ctr"/>
            <a:r>
              <a:rPr lang="fr-FR" dirty="0" err="1"/>
              <a:t>PaNOSC</a:t>
            </a:r>
            <a:r>
              <a:rPr lang="fr-FR" dirty="0"/>
              <a:t> Pilot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C6FE8CA-71A4-294B-B579-8E7E2525DA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8825" y="1000898"/>
            <a:ext cx="3310210" cy="1570852"/>
          </a:xfrm>
        </p:spPr>
        <p:txBody>
          <a:bodyPr/>
          <a:lstStyle/>
          <a:p>
            <a:pPr lvl="0"/>
            <a:r>
              <a:rPr lang="en" sz="1800" dirty="0">
                <a:sym typeface="Arial"/>
              </a:rPr>
              <a:t>Integration with </a:t>
            </a:r>
            <a:r>
              <a:rPr lang="en" sz="1800" dirty="0" err="1">
                <a:sym typeface="Arial"/>
              </a:rPr>
              <a:t>UmbrellaID</a:t>
            </a:r>
            <a:r>
              <a:rPr lang="en" sz="1800" dirty="0">
                <a:sym typeface="Arial"/>
              </a:rPr>
              <a:t>  as community AAI f</a:t>
            </a:r>
            <a:r>
              <a:rPr lang="en-GB" sz="1800" dirty="0"/>
              <a:t>or the </a:t>
            </a:r>
            <a:r>
              <a:rPr lang="en-GB" sz="1800" dirty="0" err="1"/>
              <a:t>PaNOSC</a:t>
            </a:r>
            <a:r>
              <a:rPr lang="en-GB" sz="1800" dirty="0"/>
              <a:t> project</a:t>
            </a:r>
            <a:endParaRPr lang="en" sz="1800" dirty="0">
              <a:sym typeface="Arial"/>
            </a:endParaRPr>
          </a:p>
          <a:p>
            <a:pPr lvl="0"/>
            <a:r>
              <a:rPr lang="en" sz="1800" dirty="0">
                <a:sym typeface="Arial"/>
              </a:rPr>
              <a:t>Access to </a:t>
            </a:r>
            <a:r>
              <a:rPr lang="en" sz="1800" dirty="0" err="1">
                <a:sym typeface="Arial"/>
              </a:rPr>
              <a:t>PaNOSC</a:t>
            </a:r>
            <a:r>
              <a:rPr lang="en" sz="1800" dirty="0">
                <a:sym typeface="Arial"/>
              </a:rPr>
              <a:t> datasets from EGI notebooks through  a dedicated </a:t>
            </a:r>
            <a:r>
              <a:rPr lang="en" sz="1800" dirty="0" err="1">
                <a:sym typeface="Arial"/>
              </a:rPr>
              <a:t>DataHub</a:t>
            </a:r>
            <a:r>
              <a:rPr lang="en" sz="1800" dirty="0">
                <a:sym typeface="Arial"/>
              </a:rPr>
              <a:t> installation </a:t>
            </a:r>
          </a:p>
          <a:p>
            <a:pPr lvl="1"/>
            <a:r>
              <a:rPr lang="en-GB" sz="1600" dirty="0">
                <a:sym typeface="Arial"/>
              </a:rPr>
              <a:t>Reading</a:t>
            </a:r>
            <a:r>
              <a:rPr lang="en" sz="1600" dirty="0">
                <a:sym typeface="Arial"/>
              </a:rPr>
              <a:t> Hdf5 files and storing simulation results from/to </a:t>
            </a:r>
            <a:r>
              <a:rPr lang="en" sz="1600" dirty="0" err="1">
                <a:sym typeface="Arial"/>
              </a:rPr>
              <a:t>Oneproviders</a:t>
            </a:r>
            <a:r>
              <a:rPr lang="en" sz="1600" dirty="0">
                <a:sym typeface="Arial"/>
              </a:rPr>
              <a:t> on top of community NFS</a:t>
            </a:r>
          </a:p>
          <a:p>
            <a:r>
              <a:rPr lang="en-GB" sz="1800" dirty="0">
                <a:sym typeface="Arial"/>
                <a:hlinkClick r:id="rId3"/>
              </a:rPr>
              <a:t>https://github.com/EGI-Foundation/data-transfer-pilot/</a:t>
            </a:r>
            <a:endParaRPr lang="en-GB" sz="1800" dirty="0">
              <a:sym typeface="Arial"/>
            </a:endParaRPr>
          </a:p>
          <a:p>
            <a:pPr lvl="0"/>
            <a:endParaRPr lang="en" dirty="0">
              <a:sym typeface="Arial"/>
            </a:endParaRPr>
          </a:p>
          <a:p>
            <a:pPr lvl="0"/>
            <a:endParaRPr lang="en" dirty="0">
              <a:sym typeface="Arial"/>
            </a:endParaRPr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554306AE-D4A6-654B-943B-DBE1891930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9035" y="1199615"/>
            <a:ext cx="5554965" cy="31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293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4DE3DA1-40E3-C847-9600-2E573AD3C9E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45772" y="2168060"/>
            <a:ext cx="3310210" cy="1570852"/>
          </a:xfrm>
        </p:spPr>
        <p:txBody>
          <a:bodyPr/>
          <a:lstStyle/>
          <a:p>
            <a:pPr marL="0" lvl="0" indent="0">
              <a:buNone/>
            </a:pPr>
            <a:r>
              <a:rPr lang="en" sz="3200" dirty="0">
                <a:solidFill>
                  <a:srgbClr val="0070C0"/>
                </a:solidFill>
                <a:sym typeface="Arial"/>
              </a:rPr>
              <a:t>DEMO</a:t>
            </a:r>
          </a:p>
          <a:p>
            <a:pPr marL="0" lvl="0" indent="0">
              <a:buNone/>
            </a:pPr>
            <a:endParaRPr lang="en" dirty="0">
              <a:sym typeface="Arial"/>
            </a:endParaRPr>
          </a:p>
          <a:p>
            <a:pPr lvl="0"/>
            <a:endParaRPr lang="en" dirty="0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47585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1581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en-US" dirty="0"/>
              <a:t> EGI </a:t>
            </a:r>
            <a:r>
              <a:rPr lang="en-US" dirty="0" err="1"/>
              <a:t>DataHub</a:t>
            </a:r>
            <a:r>
              <a:rPr lang="en-US" dirty="0"/>
              <a:t> Overview</a:t>
            </a:r>
            <a:endParaRPr lang="fr-FR" dirty="0"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sz="quarter" idx="15"/>
          </p:nvPr>
        </p:nvSpPr>
        <p:spPr>
          <a:xfrm>
            <a:off x="286269" y="973065"/>
            <a:ext cx="8754341" cy="3197370"/>
          </a:xfrm>
        </p:spPr>
        <p:txBody>
          <a:bodyPr/>
          <a:lstStyle/>
          <a:p>
            <a:r>
              <a:rPr lang="en-GB" sz="1800" dirty="0"/>
              <a:t>Service based on </a:t>
            </a:r>
            <a:r>
              <a:rPr lang="en-GB" sz="1800" b="1" dirty="0" err="1"/>
              <a:t>Onedata</a:t>
            </a:r>
            <a:r>
              <a:rPr lang="en-GB" sz="1800" dirty="0"/>
              <a:t> technology and co-funded by the </a:t>
            </a:r>
            <a:r>
              <a:rPr lang="en-GB" sz="1800" b="1" dirty="0"/>
              <a:t>EOSC-Hub </a:t>
            </a:r>
            <a:r>
              <a:rPr lang="en-GB" sz="1800" dirty="0"/>
              <a:t>project</a:t>
            </a:r>
            <a:r>
              <a:rPr lang="en-GB" sz="1800" b="1" dirty="0"/>
              <a:t> </a:t>
            </a:r>
          </a:p>
          <a:p>
            <a:r>
              <a:rPr lang="en-GB" sz="1800" dirty="0"/>
              <a:t>It allows </a:t>
            </a:r>
            <a:r>
              <a:rPr lang="en-GB" sz="1800" b="1" dirty="0"/>
              <a:t>transparent data access </a:t>
            </a:r>
            <a:r>
              <a:rPr lang="en-GB" sz="1800" dirty="0"/>
              <a:t>under a </a:t>
            </a:r>
            <a:r>
              <a:rPr lang="en-GB" sz="1800" b="1" dirty="0"/>
              <a:t>common namespace </a:t>
            </a:r>
            <a:r>
              <a:rPr lang="en-GB" sz="1800" dirty="0"/>
              <a:t>regardless of the location</a:t>
            </a:r>
          </a:p>
          <a:p>
            <a:pPr lvl="1"/>
            <a:r>
              <a:rPr lang="en-GB" sz="1600" dirty="0"/>
              <a:t>open access </a:t>
            </a:r>
          </a:p>
          <a:p>
            <a:pPr lvl="1"/>
            <a:r>
              <a:rPr lang="en-GB" sz="1600" dirty="0"/>
              <a:t>access restricted to members of a Virtual Organization (VO)</a:t>
            </a:r>
          </a:p>
          <a:p>
            <a:r>
              <a:rPr lang="en-GB" sz="1800" dirty="0"/>
              <a:t>Data can be accessed via a </a:t>
            </a:r>
            <a:r>
              <a:rPr lang="en-GB" sz="1800" b="1" dirty="0"/>
              <a:t>GUI</a:t>
            </a:r>
            <a:r>
              <a:rPr lang="en-GB" sz="1800" dirty="0"/>
              <a:t> or an </a:t>
            </a:r>
            <a:r>
              <a:rPr lang="en-GB" sz="1800" b="1" dirty="0"/>
              <a:t>API</a:t>
            </a:r>
          </a:p>
          <a:p>
            <a:endParaRPr lang="en-GB" sz="1800" dirty="0"/>
          </a:p>
          <a:p>
            <a:r>
              <a:rPr lang="en-GB" sz="1800" dirty="0"/>
              <a:t>Allows </a:t>
            </a:r>
            <a:r>
              <a:rPr lang="en-GB" sz="1800" b="1" dirty="0"/>
              <a:t>replication</a:t>
            </a:r>
            <a:r>
              <a:rPr lang="en-GB" sz="1800" dirty="0"/>
              <a:t> of data from data providers for </a:t>
            </a:r>
            <a:r>
              <a:rPr lang="en-GB" sz="1800" b="1" dirty="0"/>
              <a:t>resiliency</a:t>
            </a:r>
            <a:r>
              <a:rPr lang="en-GB" sz="1800" dirty="0"/>
              <a:t> and </a:t>
            </a:r>
            <a:r>
              <a:rPr lang="en-GB" sz="1800" b="1" dirty="0"/>
              <a:t>availability</a:t>
            </a:r>
            <a:r>
              <a:rPr lang="en-GB" sz="1800" dirty="0"/>
              <a:t> purposes. Replication may take place either </a:t>
            </a:r>
            <a:r>
              <a:rPr lang="en-GB" sz="1800" b="1" dirty="0"/>
              <a:t>on­ demand </a:t>
            </a:r>
            <a:r>
              <a:rPr lang="en-GB" sz="1800" dirty="0"/>
              <a:t>or </a:t>
            </a:r>
            <a:r>
              <a:rPr lang="en-GB" sz="1800" b="1" dirty="0"/>
              <a:t>automatically</a:t>
            </a:r>
            <a:r>
              <a:rPr lang="en-GB" sz="1800" dirty="0"/>
              <a:t>. </a:t>
            </a:r>
          </a:p>
          <a:p>
            <a:endParaRPr lang="en-GB" sz="1800" dirty="0"/>
          </a:p>
          <a:p>
            <a:r>
              <a:rPr lang="en-GB" sz="1800" dirty="0"/>
              <a:t>Easy integration with other EGI components and with user communities existing infrastructures thanks to integration with </a:t>
            </a:r>
            <a:r>
              <a:rPr lang="en-GB" sz="1800" b="1" dirty="0"/>
              <a:t>EGI </a:t>
            </a:r>
            <a:r>
              <a:rPr lang="en-GB" sz="1800" b="1" dirty="0" err="1"/>
              <a:t>Checkin</a:t>
            </a:r>
            <a:r>
              <a:rPr lang="en-GB" sz="1800" b="1" dirty="0"/>
              <a:t> </a:t>
            </a:r>
            <a:r>
              <a:rPr lang="en-GB" sz="1800" dirty="0"/>
              <a:t>service</a:t>
            </a:r>
            <a:r>
              <a:rPr lang="en-GB" sz="1800" b="1" dirty="0"/>
              <a:t>, </a:t>
            </a:r>
            <a:r>
              <a:rPr lang="en-GB" sz="1800" dirty="0"/>
              <a:t>the</a:t>
            </a:r>
            <a:r>
              <a:rPr lang="en-GB" sz="1800" b="1" dirty="0"/>
              <a:t> </a:t>
            </a:r>
            <a:r>
              <a:rPr lang="en-GB" sz="1800" dirty="0"/>
              <a:t>EGI</a:t>
            </a:r>
            <a:r>
              <a:rPr lang="en-GB" sz="1800" b="1" dirty="0"/>
              <a:t>  </a:t>
            </a:r>
            <a:r>
              <a:rPr lang="en-GB" sz="1800" dirty="0"/>
              <a:t>Authentication and Authorization Infrastructure (AAI)</a:t>
            </a:r>
          </a:p>
        </p:txBody>
      </p:sp>
    </p:spTree>
    <p:extLst>
      <p:ext uri="{BB962C8B-B14F-4D97-AF65-F5344CB8AC3E}">
        <p14:creationId xmlns:p14="http://schemas.microsoft.com/office/powerpoint/2010/main" val="898441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fr-FR" dirty="0"/>
              <a:t>Components and concepts</a:t>
            </a:r>
          </a:p>
        </p:txBody>
      </p:sp>
      <p:sp>
        <p:nvSpPr>
          <p:cNvPr id="53" name="Google Shape;53;p8"/>
          <p:cNvSpPr txBox="1">
            <a:spLocks noGrp="1"/>
          </p:cNvSpPr>
          <p:nvPr>
            <p:ph type="body" sz="quarter" idx="15"/>
          </p:nvPr>
        </p:nvSpPr>
        <p:spPr>
          <a:xfrm>
            <a:off x="118456" y="870455"/>
            <a:ext cx="8754341" cy="3197370"/>
          </a:xfrm>
        </p:spPr>
        <p:txBody>
          <a:bodyPr/>
          <a:lstStyle/>
          <a:p>
            <a:r>
              <a:rPr lang="en" sz="1800" b="1" dirty="0" err="1"/>
              <a:t>Onezone</a:t>
            </a:r>
            <a:r>
              <a:rPr lang="en" sz="1800" dirty="0"/>
              <a:t>, the </a:t>
            </a:r>
            <a:r>
              <a:rPr lang="en" sz="1800" b="1" dirty="0"/>
              <a:t>federation</a:t>
            </a:r>
            <a:r>
              <a:rPr lang="en" sz="1800" dirty="0"/>
              <a:t> and </a:t>
            </a:r>
            <a:r>
              <a:rPr lang="en" sz="1800" b="1" dirty="0"/>
              <a:t>authentication</a:t>
            </a:r>
            <a:r>
              <a:rPr lang="en" sz="1800" dirty="0"/>
              <a:t> service. </a:t>
            </a:r>
          </a:p>
          <a:p>
            <a:pPr lvl="1"/>
            <a:r>
              <a:rPr lang="en" sz="1600" dirty="0"/>
              <a:t>SSO with all the connected storage providers (</a:t>
            </a:r>
            <a:r>
              <a:rPr lang="en" sz="1600" dirty="0" err="1"/>
              <a:t>Oneprovider</a:t>
            </a:r>
            <a:r>
              <a:rPr lang="en" sz="1600" dirty="0"/>
              <a:t>)</a:t>
            </a:r>
            <a:endParaRPr lang="en" sz="1600" b="1" dirty="0"/>
          </a:p>
          <a:p>
            <a:pPr lvl="1"/>
            <a:endParaRPr lang="en" sz="1800" dirty="0"/>
          </a:p>
          <a:p>
            <a:pPr lvl="0"/>
            <a:r>
              <a:rPr lang="en" sz="1800" b="1" dirty="0" err="1"/>
              <a:t>Oneprovider</a:t>
            </a:r>
            <a:r>
              <a:rPr lang="en" sz="1800" dirty="0"/>
              <a:t>: </a:t>
            </a:r>
            <a:r>
              <a:rPr lang="en" sz="1800" b="1" dirty="0"/>
              <a:t>data</a:t>
            </a:r>
            <a:r>
              <a:rPr lang="en" sz="1800" dirty="0"/>
              <a:t> </a:t>
            </a:r>
            <a:r>
              <a:rPr lang="en" sz="1800" b="1" dirty="0"/>
              <a:t>management</a:t>
            </a:r>
            <a:r>
              <a:rPr lang="en" sz="1800" dirty="0"/>
              <a:t> component deployed in the data </a:t>
            </a:r>
            <a:r>
              <a:rPr lang="en-GB" sz="1800" dirty="0"/>
              <a:t>centres</a:t>
            </a:r>
            <a:r>
              <a:rPr lang="en" sz="1800" dirty="0"/>
              <a:t>, </a:t>
            </a:r>
            <a:r>
              <a:rPr lang="en" sz="1800" b="1" dirty="0"/>
              <a:t>provisioning</a:t>
            </a:r>
            <a:r>
              <a:rPr lang="en" sz="1800" dirty="0"/>
              <a:t> </a:t>
            </a:r>
            <a:r>
              <a:rPr lang="en" sz="1800" b="1" dirty="0"/>
              <a:t>data</a:t>
            </a:r>
            <a:r>
              <a:rPr lang="en" sz="1800" dirty="0"/>
              <a:t> and </a:t>
            </a:r>
            <a:r>
              <a:rPr lang="en" sz="1800" b="1" dirty="0"/>
              <a:t>managing</a:t>
            </a:r>
            <a:r>
              <a:rPr lang="en" sz="1800" dirty="0"/>
              <a:t> </a:t>
            </a:r>
            <a:r>
              <a:rPr lang="en" sz="1800" b="1" dirty="0"/>
              <a:t>transfers</a:t>
            </a:r>
            <a:endParaRPr lang="en" sz="1800" dirty="0"/>
          </a:p>
          <a:p>
            <a:pPr lvl="1"/>
            <a:r>
              <a:rPr lang="en" sz="1600" dirty="0"/>
              <a:t>REST and CDMI  APIs</a:t>
            </a:r>
          </a:p>
          <a:p>
            <a:pPr lvl="1"/>
            <a:endParaRPr lang="en" sz="1800" dirty="0"/>
          </a:p>
          <a:p>
            <a:pPr lvl="0"/>
            <a:r>
              <a:rPr lang="en" sz="1800" b="1" dirty="0"/>
              <a:t>Space</a:t>
            </a:r>
            <a:r>
              <a:rPr lang="en" sz="1800" dirty="0"/>
              <a:t>: a </a:t>
            </a:r>
            <a:r>
              <a:rPr lang="en" sz="1800" b="1" dirty="0"/>
              <a:t>virtual</a:t>
            </a:r>
            <a:r>
              <a:rPr lang="en" sz="1800" dirty="0"/>
              <a:t> </a:t>
            </a:r>
            <a:r>
              <a:rPr lang="en" sz="1800" b="1" dirty="0"/>
              <a:t>volume</a:t>
            </a:r>
            <a:r>
              <a:rPr lang="en" sz="1800" dirty="0"/>
              <a:t> where </a:t>
            </a:r>
            <a:r>
              <a:rPr lang="en" sz="1800" b="1" dirty="0"/>
              <a:t>users</a:t>
            </a:r>
            <a:r>
              <a:rPr lang="en" sz="1800" dirty="0"/>
              <a:t> </a:t>
            </a:r>
            <a:r>
              <a:rPr lang="en" sz="1800" b="1" dirty="0"/>
              <a:t>organize</a:t>
            </a:r>
            <a:r>
              <a:rPr lang="en" sz="1800" dirty="0"/>
              <a:t> </a:t>
            </a:r>
            <a:r>
              <a:rPr lang="en" sz="1800" b="1" dirty="0"/>
              <a:t>data</a:t>
            </a:r>
            <a:r>
              <a:rPr lang="en" sz="1800" dirty="0"/>
              <a:t>. A space is supported by one or multiple </a:t>
            </a:r>
            <a:r>
              <a:rPr lang="en" sz="1800" dirty="0" err="1"/>
              <a:t>Oneproviders</a:t>
            </a:r>
            <a:endParaRPr lang="en" sz="1800" dirty="0"/>
          </a:p>
          <a:p>
            <a:pPr lvl="0"/>
            <a:endParaRPr lang="en" sz="1800" dirty="0"/>
          </a:p>
          <a:p>
            <a:pPr lvl="0"/>
            <a:r>
              <a:rPr lang="en" sz="1800" b="1" dirty="0" err="1"/>
              <a:t>Oneclient</a:t>
            </a:r>
            <a:r>
              <a:rPr lang="en" sz="1800" dirty="0"/>
              <a:t>: a client providing access to the spaces through a FUSE mount point (</a:t>
            </a:r>
            <a:r>
              <a:rPr lang="en" sz="1800" b="1" dirty="0"/>
              <a:t>local</a:t>
            </a:r>
            <a:r>
              <a:rPr lang="en" sz="1800" dirty="0"/>
              <a:t> </a:t>
            </a:r>
            <a:r>
              <a:rPr lang="en" sz="1800" b="1" dirty="0"/>
              <a:t>POSIX</a:t>
            </a:r>
            <a:r>
              <a:rPr lang="en" sz="1800" dirty="0"/>
              <a:t> </a:t>
            </a:r>
            <a:r>
              <a:rPr lang="en" sz="1800" b="1" dirty="0"/>
              <a:t>access</a:t>
            </a:r>
            <a:r>
              <a:rPr lang="en" sz="1800" dirty="0"/>
              <a:t>)</a:t>
            </a:r>
          </a:p>
          <a:p>
            <a:pPr marL="0" indent="0">
              <a:buNone/>
            </a:pPr>
            <a:endParaRPr lang="en" sz="1800" dirty="0"/>
          </a:p>
        </p:txBody>
      </p:sp>
      <p:pic>
        <p:nvPicPr>
          <p:cNvPr id="4" name="Google Shape;143;p21" descr="Onedata-logo.png">
            <a:extLst>
              <a:ext uri="{FF2B5EF4-FFF2-40B4-BE49-F238E27FC236}">
                <a16:creationId xmlns:a16="http://schemas.microsoft.com/office/drawing/2014/main" id="{6B736756-0DCF-0848-8DB8-9B18AAF9D5B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0556" y="169145"/>
            <a:ext cx="3203444" cy="598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9112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fr-FR" dirty="0"/>
              <a:t>Architecture</a:t>
            </a:r>
          </a:p>
        </p:txBody>
      </p:sp>
      <p:sp>
        <p:nvSpPr>
          <p:cNvPr id="8" name="Zaokrąglony prostokąt 39">
            <a:extLst>
              <a:ext uri="{FF2B5EF4-FFF2-40B4-BE49-F238E27FC236}">
                <a16:creationId xmlns:a16="http://schemas.microsoft.com/office/drawing/2014/main" id="{9C6E00D0-0823-8E49-891D-135F312A7D5F}"/>
              </a:ext>
            </a:extLst>
          </p:cNvPr>
          <p:cNvSpPr/>
          <p:nvPr/>
        </p:nvSpPr>
        <p:spPr>
          <a:xfrm>
            <a:off x="6602099" y="2784570"/>
            <a:ext cx="1725824" cy="58784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 cmpd="sng">
            <a:solidFill>
              <a:srgbClr val="DD263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sp>
        <p:nvSpPr>
          <p:cNvPr id="9" name="Zaokrąglony prostokąt 37">
            <a:extLst>
              <a:ext uri="{FF2B5EF4-FFF2-40B4-BE49-F238E27FC236}">
                <a16:creationId xmlns:a16="http://schemas.microsoft.com/office/drawing/2014/main" id="{3F27809E-198B-3C49-B675-38AC8417F005}"/>
              </a:ext>
            </a:extLst>
          </p:cNvPr>
          <p:cNvSpPr/>
          <p:nvPr/>
        </p:nvSpPr>
        <p:spPr>
          <a:xfrm>
            <a:off x="6602099" y="3958360"/>
            <a:ext cx="1725824" cy="58784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 cmpd="sng">
            <a:solidFill>
              <a:srgbClr val="DD263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sp>
        <p:nvSpPr>
          <p:cNvPr id="10" name="Zaokrąglony prostokąt 36">
            <a:extLst>
              <a:ext uri="{FF2B5EF4-FFF2-40B4-BE49-F238E27FC236}">
                <a16:creationId xmlns:a16="http://schemas.microsoft.com/office/drawing/2014/main" id="{7E335F12-090C-1549-9543-92D26C06C29A}"/>
              </a:ext>
            </a:extLst>
          </p:cNvPr>
          <p:cNvSpPr/>
          <p:nvPr/>
        </p:nvSpPr>
        <p:spPr>
          <a:xfrm>
            <a:off x="6602099" y="2159365"/>
            <a:ext cx="1725824" cy="58784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 cmpd="sng">
            <a:solidFill>
              <a:srgbClr val="DD263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sp>
        <p:nvSpPr>
          <p:cNvPr id="11" name="Zaokrąglony prostokąt 35">
            <a:extLst>
              <a:ext uri="{FF2B5EF4-FFF2-40B4-BE49-F238E27FC236}">
                <a16:creationId xmlns:a16="http://schemas.microsoft.com/office/drawing/2014/main" id="{CE925909-2540-6244-A8CE-F4CEF635FEFC}"/>
              </a:ext>
            </a:extLst>
          </p:cNvPr>
          <p:cNvSpPr/>
          <p:nvPr/>
        </p:nvSpPr>
        <p:spPr>
          <a:xfrm>
            <a:off x="6602099" y="1028886"/>
            <a:ext cx="1725824" cy="58784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 cmpd="sng">
            <a:solidFill>
              <a:srgbClr val="DD263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sp>
        <p:nvSpPr>
          <p:cNvPr id="12" name="Zaokrąglony prostokąt 28">
            <a:extLst>
              <a:ext uri="{FF2B5EF4-FFF2-40B4-BE49-F238E27FC236}">
                <a16:creationId xmlns:a16="http://schemas.microsoft.com/office/drawing/2014/main" id="{CB113D8A-E2B4-CB4B-8402-F82B123A2BE0}"/>
              </a:ext>
            </a:extLst>
          </p:cNvPr>
          <p:cNvSpPr/>
          <p:nvPr/>
        </p:nvSpPr>
        <p:spPr>
          <a:xfrm>
            <a:off x="3091763" y="1592401"/>
            <a:ext cx="2216861" cy="141922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 cmpd="sng">
            <a:solidFill>
              <a:srgbClr val="DD263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sp>
        <p:nvSpPr>
          <p:cNvPr id="13" name="Zaokrąglony prostokąt 31">
            <a:extLst>
              <a:ext uri="{FF2B5EF4-FFF2-40B4-BE49-F238E27FC236}">
                <a16:creationId xmlns:a16="http://schemas.microsoft.com/office/drawing/2014/main" id="{43DCEA19-0339-A442-B204-16FD8FC644D4}"/>
              </a:ext>
            </a:extLst>
          </p:cNvPr>
          <p:cNvSpPr/>
          <p:nvPr/>
        </p:nvSpPr>
        <p:spPr>
          <a:xfrm>
            <a:off x="3091764" y="3461193"/>
            <a:ext cx="2308795" cy="58784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 cmpd="sng">
            <a:solidFill>
              <a:srgbClr val="DD263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cxnSp>
        <p:nvCxnSpPr>
          <p:cNvPr id="14" name="Łącznik prosty ze strzałką 13">
            <a:extLst>
              <a:ext uri="{FF2B5EF4-FFF2-40B4-BE49-F238E27FC236}">
                <a16:creationId xmlns:a16="http://schemas.microsoft.com/office/drawing/2014/main" id="{017AE761-9644-6D43-9439-123D1389819D}"/>
              </a:ext>
            </a:extLst>
          </p:cNvPr>
          <p:cNvCxnSpPr/>
          <p:nvPr/>
        </p:nvCxnSpPr>
        <p:spPr>
          <a:xfrm>
            <a:off x="5470339" y="1218156"/>
            <a:ext cx="1013738" cy="55211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ash"/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Obraz 3" descr="oneprovider.png">
            <a:extLst>
              <a:ext uri="{FF2B5EF4-FFF2-40B4-BE49-F238E27FC236}">
                <a16:creationId xmlns:a16="http://schemas.microsoft.com/office/drawing/2014/main" id="{4E98543A-AA5A-A64F-8B7F-0C77C57983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128" y="2114531"/>
            <a:ext cx="1652382" cy="278955"/>
          </a:xfrm>
          <a:prstGeom prst="rect">
            <a:avLst/>
          </a:prstGeom>
        </p:spPr>
      </p:pic>
      <p:pic>
        <p:nvPicPr>
          <p:cNvPr id="16" name="Obraz 13" descr="oneprovider.png">
            <a:extLst>
              <a:ext uri="{FF2B5EF4-FFF2-40B4-BE49-F238E27FC236}">
                <a16:creationId xmlns:a16="http://schemas.microsoft.com/office/drawing/2014/main" id="{B40D267C-C7CA-F24C-AE18-94B5EC51F6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000" y="3607953"/>
            <a:ext cx="1652382" cy="278955"/>
          </a:xfrm>
          <a:prstGeom prst="rect">
            <a:avLst/>
          </a:prstGeom>
        </p:spPr>
      </p:pic>
      <p:cxnSp>
        <p:nvCxnSpPr>
          <p:cNvPr id="17" name="Łącznik prosty ze strzałką 13">
            <a:extLst>
              <a:ext uri="{FF2B5EF4-FFF2-40B4-BE49-F238E27FC236}">
                <a16:creationId xmlns:a16="http://schemas.microsoft.com/office/drawing/2014/main" id="{A998D041-DBB8-4E4E-9EB2-E7250E71133C}"/>
              </a:ext>
            </a:extLst>
          </p:cNvPr>
          <p:cNvCxnSpPr>
            <a:cxnSpLocks/>
          </p:cNvCxnSpPr>
          <p:nvPr/>
        </p:nvCxnSpPr>
        <p:spPr>
          <a:xfrm>
            <a:off x="2282133" y="3008188"/>
            <a:ext cx="725083" cy="689534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ash"/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ze strzałką 13">
            <a:extLst>
              <a:ext uri="{FF2B5EF4-FFF2-40B4-BE49-F238E27FC236}">
                <a16:creationId xmlns:a16="http://schemas.microsoft.com/office/drawing/2014/main" id="{C31C975D-15A3-D04A-B6EC-40EF8512B32F}"/>
              </a:ext>
            </a:extLst>
          </p:cNvPr>
          <p:cNvCxnSpPr>
            <a:cxnSpLocks/>
          </p:cNvCxnSpPr>
          <p:nvPr/>
        </p:nvCxnSpPr>
        <p:spPr>
          <a:xfrm flipV="1">
            <a:off x="2227817" y="2443298"/>
            <a:ext cx="779400" cy="148064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ash"/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ze strzałką 13">
            <a:extLst>
              <a:ext uri="{FF2B5EF4-FFF2-40B4-BE49-F238E27FC236}">
                <a16:creationId xmlns:a16="http://schemas.microsoft.com/office/drawing/2014/main" id="{D9225E11-4747-D440-BE0D-26A527DC6A6C}"/>
              </a:ext>
            </a:extLst>
          </p:cNvPr>
          <p:cNvCxnSpPr/>
          <p:nvPr/>
        </p:nvCxnSpPr>
        <p:spPr>
          <a:xfrm flipV="1">
            <a:off x="5470339" y="1925123"/>
            <a:ext cx="1013738" cy="234242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ash"/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ze strzałką 13">
            <a:extLst>
              <a:ext uri="{FF2B5EF4-FFF2-40B4-BE49-F238E27FC236}">
                <a16:creationId xmlns:a16="http://schemas.microsoft.com/office/drawing/2014/main" id="{870B733A-F058-A445-8733-6253F5F953B5}"/>
              </a:ext>
            </a:extLst>
          </p:cNvPr>
          <p:cNvCxnSpPr/>
          <p:nvPr/>
        </p:nvCxnSpPr>
        <p:spPr>
          <a:xfrm>
            <a:off x="5470339" y="2398691"/>
            <a:ext cx="1013738" cy="0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ash"/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ze strzałką 13">
            <a:extLst>
              <a:ext uri="{FF2B5EF4-FFF2-40B4-BE49-F238E27FC236}">
                <a16:creationId xmlns:a16="http://schemas.microsoft.com/office/drawing/2014/main" id="{78E1639C-10B5-5246-A92E-9E9F8129C6F4}"/>
              </a:ext>
            </a:extLst>
          </p:cNvPr>
          <p:cNvCxnSpPr/>
          <p:nvPr/>
        </p:nvCxnSpPr>
        <p:spPr>
          <a:xfrm flipV="1">
            <a:off x="5470339" y="3218134"/>
            <a:ext cx="1013738" cy="389818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ash"/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ze strzałką 13">
            <a:extLst>
              <a:ext uri="{FF2B5EF4-FFF2-40B4-BE49-F238E27FC236}">
                <a16:creationId xmlns:a16="http://schemas.microsoft.com/office/drawing/2014/main" id="{E70A7CEB-0F8A-9A40-8305-12F6E73F3224}"/>
              </a:ext>
            </a:extLst>
          </p:cNvPr>
          <p:cNvCxnSpPr/>
          <p:nvPr/>
        </p:nvCxnSpPr>
        <p:spPr>
          <a:xfrm flipV="1">
            <a:off x="5470339" y="3593436"/>
            <a:ext cx="1013738" cy="167759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ash"/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ze strzałką 13">
            <a:extLst>
              <a:ext uri="{FF2B5EF4-FFF2-40B4-BE49-F238E27FC236}">
                <a16:creationId xmlns:a16="http://schemas.microsoft.com/office/drawing/2014/main" id="{C37CE8EC-ED9A-A24A-A775-DAE963456D5B}"/>
              </a:ext>
            </a:extLst>
          </p:cNvPr>
          <p:cNvCxnSpPr/>
          <p:nvPr/>
        </p:nvCxnSpPr>
        <p:spPr>
          <a:xfrm flipV="1">
            <a:off x="5470339" y="4372934"/>
            <a:ext cx="1013738" cy="121453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ash"/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Prostokąt 38">
            <a:extLst>
              <a:ext uri="{FF2B5EF4-FFF2-40B4-BE49-F238E27FC236}">
                <a16:creationId xmlns:a16="http://schemas.microsoft.com/office/drawing/2014/main" id="{4193D8FE-33CE-6043-91FB-9800531BAD0C}"/>
              </a:ext>
            </a:extLst>
          </p:cNvPr>
          <p:cNvSpPr/>
          <p:nvPr/>
        </p:nvSpPr>
        <p:spPr>
          <a:xfrm>
            <a:off x="6645792" y="1086490"/>
            <a:ext cx="1603925" cy="4949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        </a:t>
            </a:r>
            <a:r>
              <a:rPr lang="en-GB" sz="1300" dirty="0">
                <a:solidFill>
                  <a:schemeClr val="bg1">
                    <a:lumMod val="50000"/>
                  </a:schemeClr>
                </a:solidFill>
              </a:rPr>
              <a:t>FUSE Client</a:t>
            </a:r>
          </a:p>
          <a:p>
            <a:pPr algn="ctr"/>
            <a:r>
              <a:rPr lang="pl-PL" sz="1300" b="1" dirty="0">
                <a:solidFill>
                  <a:srgbClr val="000000"/>
                </a:solidFill>
                <a:latin typeface="Myriad Pro"/>
                <a:cs typeface="Myriad Pro"/>
              </a:rPr>
              <a:t>       </a:t>
            </a:r>
            <a:r>
              <a:rPr lang="pl-PL" sz="1300" dirty="0" err="1">
                <a:solidFill>
                  <a:srgbClr val="000000"/>
                </a:solidFill>
                <a:latin typeface="Myriad Pro"/>
                <a:cs typeface="Myriad Pro"/>
              </a:rPr>
              <a:t>Oneclient</a:t>
            </a:r>
            <a:endParaRPr lang="pl-PL" sz="1300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sp>
        <p:nvSpPr>
          <p:cNvPr id="25" name="Prostokąt 40">
            <a:extLst>
              <a:ext uri="{FF2B5EF4-FFF2-40B4-BE49-F238E27FC236}">
                <a16:creationId xmlns:a16="http://schemas.microsoft.com/office/drawing/2014/main" id="{4C925A24-BA13-0B48-AD7E-392BCD55B97F}"/>
              </a:ext>
            </a:extLst>
          </p:cNvPr>
          <p:cNvSpPr/>
          <p:nvPr/>
        </p:nvSpPr>
        <p:spPr>
          <a:xfrm>
            <a:off x="6645792" y="1648881"/>
            <a:ext cx="1603925" cy="4949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7F7F7F"/>
                </a:solidFill>
              </a:rPr>
              <a:t>           </a:t>
            </a:r>
            <a:r>
              <a:rPr lang="en-GB" sz="1300" dirty="0">
                <a:solidFill>
                  <a:srgbClr val="7F7F7F"/>
                </a:solidFill>
              </a:rPr>
              <a:t>HTTP GUI</a:t>
            </a:r>
          </a:p>
          <a:p>
            <a:r>
              <a:rPr lang="en-GB" sz="1300" dirty="0">
                <a:solidFill>
                  <a:srgbClr val="7F7F7F"/>
                </a:solidFill>
              </a:rPr>
              <a:t>              REST / CDMI</a:t>
            </a:r>
          </a:p>
        </p:txBody>
      </p:sp>
      <p:pic>
        <p:nvPicPr>
          <p:cNvPr id="26" name="Obraz 50" descr="folder-01.png">
            <a:extLst>
              <a:ext uri="{FF2B5EF4-FFF2-40B4-BE49-F238E27FC236}">
                <a16:creationId xmlns:a16="http://schemas.microsoft.com/office/drawing/2014/main" id="{7BED9EB6-FFF1-0A43-A590-9CE040EC19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876" y="1273367"/>
            <a:ext cx="253807" cy="209946"/>
          </a:xfrm>
          <a:prstGeom prst="rect">
            <a:avLst/>
          </a:prstGeom>
        </p:spPr>
      </p:pic>
      <p:pic>
        <p:nvPicPr>
          <p:cNvPr id="27" name="Obraz 51" descr="web-01.png">
            <a:extLst>
              <a:ext uri="{FF2B5EF4-FFF2-40B4-BE49-F238E27FC236}">
                <a16:creationId xmlns:a16="http://schemas.microsoft.com/office/drawing/2014/main" id="{EA831B87-DD5B-3440-B061-D8F68E5CAB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643" y="1807821"/>
            <a:ext cx="236040" cy="226346"/>
          </a:xfrm>
          <a:prstGeom prst="rect">
            <a:avLst/>
          </a:prstGeom>
        </p:spPr>
      </p:pic>
      <p:sp>
        <p:nvSpPr>
          <p:cNvPr id="28" name="Prostokąt 52">
            <a:extLst>
              <a:ext uri="{FF2B5EF4-FFF2-40B4-BE49-F238E27FC236}">
                <a16:creationId xmlns:a16="http://schemas.microsoft.com/office/drawing/2014/main" id="{557BD35D-2A64-F642-A189-848EAA1C51A9}"/>
              </a:ext>
            </a:extLst>
          </p:cNvPr>
          <p:cNvSpPr/>
          <p:nvPr/>
        </p:nvSpPr>
        <p:spPr>
          <a:xfrm>
            <a:off x="6645792" y="2202330"/>
            <a:ext cx="1603925" cy="4949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        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FUSE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Client</a:t>
            </a:r>
          </a:p>
          <a:p>
            <a:pPr algn="ctr"/>
            <a:r>
              <a:rPr lang="pl-PL" sz="1200" dirty="0">
                <a:solidFill>
                  <a:srgbClr val="000000"/>
                </a:solidFill>
                <a:latin typeface="Myriad Pro"/>
                <a:cs typeface="Myriad Pro"/>
              </a:rPr>
              <a:t>       </a:t>
            </a:r>
            <a:r>
              <a:rPr lang="pl-PL" sz="1200" dirty="0" err="1">
                <a:solidFill>
                  <a:srgbClr val="000000"/>
                </a:solidFill>
                <a:latin typeface="Myriad Pro"/>
                <a:cs typeface="Myriad Pro"/>
              </a:rPr>
              <a:t>Oneclient</a:t>
            </a:r>
            <a:endParaRPr lang="en-GB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9" name="Obraz 53" descr="folder-01.png">
            <a:extLst>
              <a:ext uri="{FF2B5EF4-FFF2-40B4-BE49-F238E27FC236}">
                <a16:creationId xmlns:a16="http://schemas.microsoft.com/office/drawing/2014/main" id="{005BE10F-3CC3-E548-80F4-02872A6600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876" y="2381416"/>
            <a:ext cx="253807" cy="209946"/>
          </a:xfrm>
          <a:prstGeom prst="rect">
            <a:avLst/>
          </a:prstGeom>
        </p:spPr>
      </p:pic>
      <p:sp>
        <p:nvSpPr>
          <p:cNvPr id="30" name="Prostokąt 54">
            <a:extLst>
              <a:ext uri="{FF2B5EF4-FFF2-40B4-BE49-F238E27FC236}">
                <a16:creationId xmlns:a16="http://schemas.microsoft.com/office/drawing/2014/main" id="{F2610C1A-EC4E-A74D-9331-DDF38A6B8C06}"/>
              </a:ext>
            </a:extLst>
          </p:cNvPr>
          <p:cNvSpPr/>
          <p:nvPr/>
        </p:nvSpPr>
        <p:spPr>
          <a:xfrm>
            <a:off x="6645792" y="2829102"/>
            <a:ext cx="1603925" cy="4949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        </a:t>
            </a:r>
            <a:r>
              <a:rPr lang="en-GB" sz="1300" dirty="0">
                <a:solidFill>
                  <a:schemeClr val="bg1">
                    <a:lumMod val="50000"/>
                  </a:schemeClr>
                </a:solidFill>
              </a:rPr>
              <a:t>FUSE Client</a:t>
            </a:r>
          </a:p>
          <a:p>
            <a:pPr algn="ctr"/>
            <a:r>
              <a:rPr lang="pl-PL" sz="1300" dirty="0">
                <a:solidFill>
                  <a:srgbClr val="000000"/>
                </a:solidFill>
                <a:latin typeface="Myriad Pro"/>
                <a:cs typeface="Myriad Pro"/>
              </a:rPr>
              <a:t>       </a:t>
            </a:r>
            <a:r>
              <a:rPr lang="pl-PL" sz="1300" dirty="0" err="1">
                <a:solidFill>
                  <a:srgbClr val="000000"/>
                </a:solidFill>
                <a:latin typeface="Myriad Pro"/>
                <a:cs typeface="Myriad Pro"/>
              </a:rPr>
              <a:t>Oneclient</a:t>
            </a:r>
            <a:endParaRPr lang="en-GB" sz="13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Prostokąt 55">
            <a:extLst>
              <a:ext uri="{FF2B5EF4-FFF2-40B4-BE49-F238E27FC236}">
                <a16:creationId xmlns:a16="http://schemas.microsoft.com/office/drawing/2014/main" id="{AF3FDAFE-B48D-FF4B-BA36-5CD0763A5582}"/>
              </a:ext>
            </a:extLst>
          </p:cNvPr>
          <p:cNvSpPr/>
          <p:nvPr/>
        </p:nvSpPr>
        <p:spPr>
          <a:xfrm>
            <a:off x="6645792" y="3422661"/>
            <a:ext cx="1603925" cy="4949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300" dirty="0">
                <a:solidFill>
                  <a:srgbClr val="7F7F7F"/>
                </a:solidFill>
              </a:rPr>
              <a:t>              HTTP GUI</a:t>
            </a:r>
          </a:p>
          <a:p>
            <a:r>
              <a:rPr lang="en-GB" sz="1300" dirty="0">
                <a:solidFill>
                  <a:srgbClr val="7F7F7F"/>
                </a:solidFill>
              </a:rPr>
              <a:t>              REST / CDMI</a:t>
            </a:r>
          </a:p>
        </p:txBody>
      </p:sp>
      <p:pic>
        <p:nvPicPr>
          <p:cNvPr id="32" name="Obraz 56" descr="folder-01.png">
            <a:extLst>
              <a:ext uri="{FF2B5EF4-FFF2-40B4-BE49-F238E27FC236}">
                <a16:creationId xmlns:a16="http://schemas.microsoft.com/office/drawing/2014/main" id="{2211F475-F833-D442-B11D-E5308EA04D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876" y="3008188"/>
            <a:ext cx="253807" cy="209946"/>
          </a:xfrm>
          <a:prstGeom prst="rect">
            <a:avLst/>
          </a:prstGeom>
        </p:spPr>
      </p:pic>
      <p:pic>
        <p:nvPicPr>
          <p:cNvPr id="33" name="Obraz 57" descr="web-01.png">
            <a:extLst>
              <a:ext uri="{FF2B5EF4-FFF2-40B4-BE49-F238E27FC236}">
                <a16:creationId xmlns:a16="http://schemas.microsoft.com/office/drawing/2014/main" id="{A569526E-6957-5143-9A11-FE492A5A73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643" y="3534849"/>
            <a:ext cx="236040" cy="226346"/>
          </a:xfrm>
          <a:prstGeom prst="rect">
            <a:avLst/>
          </a:prstGeom>
        </p:spPr>
      </p:pic>
      <p:sp>
        <p:nvSpPr>
          <p:cNvPr id="34" name="Prostokąt 58">
            <a:extLst>
              <a:ext uri="{FF2B5EF4-FFF2-40B4-BE49-F238E27FC236}">
                <a16:creationId xmlns:a16="http://schemas.microsoft.com/office/drawing/2014/main" id="{7D22A47B-B24A-9645-80A2-831B3434312E}"/>
              </a:ext>
            </a:extLst>
          </p:cNvPr>
          <p:cNvSpPr/>
          <p:nvPr/>
        </p:nvSpPr>
        <p:spPr>
          <a:xfrm>
            <a:off x="6645792" y="3999486"/>
            <a:ext cx="1603925" cy="4949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        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FUSE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300" dirty="0">
                <a:solidFill>
                  <a:schemeClr val="bg1">
                    <a:lumMod val="50000"/>
                  </a:schemeClr>
                </a:solidFill>
              </a:rPr>
              <a:t>Client</a:t>
            </a:r>
          </a:p>
          <a:p>
            <a:pPr algn="ctr"/>
            <a:r>
              <a:rPr lang="pl-PL" sz="1300" dirty="0">
                <a:solidFill>
                  <a:srgbClr val="000000"/>
                </a:solidFill>
                <a:latin typeface="Myriad Pro"/>
                <a:cs typeface="Myriad Pro"/>
              </a:rPr>
              <a:t>        </a:t>
            </a:r>
            <a:r>
              <a:rPr lang="pl-PL" sz="1300" dirty="0" err="1">
                <a:solidFill>
                  <a:srgbClr val="000000"/>
                </a:solidFill>
                <a:latin typeface="Myriad Pro"/>
                <a:cs typeface="Myriad Pro"/>
              </a:rPr>
              <a:t>Oneclient</a:t>
            </a:r>
            <a:endParaRPr lang="en-GB" sz="13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5" name="Obraz 59" descr="folder-01.png">
            <a:extLst>
              <a:ext uri="{FF2B5EF4-FFF2-40B4-BE49-F238E27FC236}">
                <a16:creationId xmlns:a16="http://schemas.microsoft.com/office/drawing/2014/main" id="{BD8435EC-FD57-324A-A5CF-410CD98F44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876" y="4162987"/>
            <a:ext cx="253807" cy="209946"/>
          </a:xfrm>
          <a:prstGeom prst="rect">
            <a:avLst/>
          </a:prstGeom>
        </p:spPr>
      </p:pic>
      <p:sp>
        <p:nvSpPr>
          <p:cNvPr id="36" name="Zaokrąglony prostokąt 30">
            <a:extLst>
              <a:ext uri="{FF2B5EF4-FFF2-40B4-BE49-F238E27FC236}">
                <a16:creationId xmlns:a16="http://schemas.microsoft.com/office/drawing/2014/main" id="{51CED750-C0BA-3941-88C3-321E6F096CAA}"/>
              </a:ext>
            </a:extLst>
          </p:cNvPr>
          <p:cNvSpPr/>
          <p:nvPr/>
        </p:nvSpPr>
        <p:spPr>
          <a:xfrm>
            <a:off x="1106679" y="2606801"/>
            <a:ext cx="1121138" cy="48444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 cmpd="sng">
            <a:solidFill>
              <a:srgbClr val="DD263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err="1">
                <a:solidFill>
                  <a:srgbClr val="000000"/>
                </a:solidFill>
                <a:latin typeface="Myriad Pro"/>
                <a:cs typeface="Myriad Pro"/>
              </a:rPr>
              <a:t>Onezone</a:t>
            </a:r>
            <a:endParaRPr lang="pl-PL" b="1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pic>
        <p:nvPicPr>
          <p:cNvPr id="37" name="Obraz 41" descr="strage2.png">
            <a:extLst>
              <a:ext uri="{FF2B5EF4-FFF2-40B4-BE49-F238E27FC236}">
                <a16:creationId xmlns:a16="http://schemas.microsoft.com/office/drawing/2014/main" id="{8B145217-02FA-444A-B619-A32C8732817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150" y="1733264"/>
            <a:ext cx="433798" cy="300902"/>
          </a:xfrm>
          <a:prstGeom prst="rect">
            <a:avLst/>
          </a:prstGeom>
        </p:spPr>
      </p:pic>
      <p:pic>
        <p:nvPicPr>
          <p:cNvPr id="38" name="Obraz 42" descr="strage2.png">
            <a:extLst>
              <a:ext uri="{FF2B5EF4-FFF2-40B4-BE49-F238E27FC236}">
                <a16:creationId xmlns:a16="http://schemas.microsoft.com/office/drawing/2014/main" id="{E10B2EBA-8E0F-8646-BFDA-7D6EE81003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205" y="1733264"/>
            <a:ext cx="349465" cy="300902"/>
          </a:xfrm>
          <a:prstGeom prst="rect">
            <a:avLst/>
          </a:prstGeom>
        </p:spPr>
      </p:pic>
      <p:pic>
        <p:nvPicPr>
          <p:cNvPr id="39" name="Obraz 43" descr="strage2.png">
            <a:extLst>
              <a:ext uri="{FF2B5EF4-FFF2-40B4-BE49-F238E27FC236}">
                <a16:creationId xmlns:a16="http://schemas.microsoft.com/office/drawing/2014/main" id="{DE08CB78-4315-6D47-BEE2-D3D7858654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927" y="1733264"/>
            <a:ext cx="349465" cy="300902"/>
          </a:xfrm>
          <a:prstGeom prst="rect">
            <a:avLst/>
          </a:prstGeom>
        </p:spPr>
      </p:pic>
      <p:cxnSp>
        <p:nvCxnSpPr>
          <p:cNvPr id="40" name="Łącznik prosty ze strzałką 13">
            <a:extLst>
              <a:ext uri="{FF2B5EF4-FFF2-40B4-BE49-F238E27FC236}">
                <a16:creationId xmlns:a16="http://schemas.microsoft.com/office/drawing/2014/main" id="{A472DF8E-D71D-F145-9A97-37B08A7D3B29}"/>
              </a:ext>
            </a:extLst>
          </p:cNvPr>
          <p:cNvCxnSpPr/>
          <p:nvPr/>
        </p:nvCxnSpPr>
        <p:spPr>
          <a:xfrm flipV="1">
            <a:off x="4312254" y="2936780"/>
            <a:ext cx="0" cy="598070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ash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Zaokrąglony prostokąt 48">
            <a:extLst>
              <a:ext uri="{FF2B5EF4-FFF2-40B4-BE49-F238E27FC236}">
                <a16:creationId xmlns:a16="http://schemas.microsoft.com/office/drawing/2014/main" id="{60391D92-28CF-3045-B6D2-3142E3B5B3DF}"/>
              </a:ext>
            </a:extLst>
          </p:cNvPr>
          <p:cNvSpPr/>
          <p:nvPr/>
        </p:nvSpPr>
        <p:spPr>
          <a:xfrm>
            <a:off x="3091764" y="4200462"/>
            <a:ext cx="2308795" cy="58784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 cmpd="sng">
            <a:solidFill>
              <a:srgbClr val="DD263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pic>
        <p:nvPicPr>
          <p:cNvPr id="43" name="Obraz 49" descr="oneprovider.png">
            <a:extLst>
              <a:ext uri="{FF2B5EF4-FFF2-40B4-BE49-F238E27FC236}">
                <a16:creationId xmlns:a16="http://schemas.microsoft.com/office/drawing/2014/main" id="{18243BAC-4FD0-9B41-BA6E-ACA902D07E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000" y="4347222"/>
            <a:ext cx="1652382" cy="278955"/>
          </a:xfrm>
          <a:prstGeom prst="rect">
            <a:avLst/>
          </a:prstGeom>
        </p:spPr>
      </p:pic>
      <p:sp>
        <p:nvSpPr>
          <p:cNvPr id="44" name="Zaokrąglony prostokąt 60">
            <a:extLst>
              <a:ext uri="{FF2B5EF4-FFF2-40B4-BE49-F238E27FC236}">
                <a16:creationId xmlns:a16="http://schemas.microsoft.com/office/drawing/2014/main" id="{7436A0C7-6599-604D-95AD-3008FF651E0D}"/>
              </a:ext>
            </a:extLst>
          </p:cNvPr>
          <p:cNvSpPr/>
          <p:nvPr/>
        </p:nvSpPr>
        <p:spPr>
          <a:xfrm>
            <a:off x="3091764" y="924232"/>
            <a:ext cx="2308795" cy="58784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 cmpd="sng">
            <a:solidFill>
              <a:srgbClr val="DD263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pic>
        <p:nvPicPr>
          <p:cNvPr id="45" name="Obraz 61" descr="oneprovider.png">
            <a:extLst>
              <a:ext uri="{FF2B5EF4-FFF2-40B4-BE49-F238E27FC236}">
                <a16:creationId xmlns:a16="http://schemas.microsoft.com/office/drawing/2014/main" id="{5BF12F2B-7BFE-F945-970A-0DCAA7810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000" y="1070992"/>
            <a:ext cx="1652382" cy="278955"/>
          </a:xfrm>
          <a:prstGeom prst="rect">
            <a:avLst/>
          </a:prstGeom>
        </p:spPr>
      </p:pic>
      <p:sp>
        <p:nvSpPr>
          <p:cNvPr id="46" name="Zaokrąglony prostokąt 45">
            <a:extLst>
              <a:ext uri="{FF2B5EF4-FFF2-40B4-BE49-F238E27FC236}">
                <a16:creationId xmlns:a16="http://schemas.microsoft.com/office/drawing/2014/main" id="{5B1766B6-3A24-E74D-90C3-3F7DA4C3DDB9}"/>
              </a:ext>
            </a:extLst>
          </p:cNvPr>
          <p:cNvSpPr/>
          <p:nvPr/>
        </p:nvSpPr>
        <p:spPr>
          <a:xfrm>
            <a:off x="3091763" y="1581391"/>
            <a:ext cx="889126" cy="2467650"/>
          </a:xfrm>
          <a:prstGeom prst="roundRect">
            <a:avLst/>
          </a:prstGeom>
          <a:solidFill>
            <a:srgbClr val="EC4951">
              <a:alpha val="85000"/>
            </a:srgbClr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rgbClr val="FFFFFF"/>
                </a:solidFill>
                <a:latin typeface="Myriad Pro"/>
                <a:cs typeface="Myriad Pro"/>
              </a:rPr>
              <a:t>Data Space 1</a:t>
            </a:r>
          </a:p>
        </p:txBody>
      </p:sp>
      <p:sp>
        <p:nvSpPr>
          <p:cNvPr id="47" name="Zaokrąglony prostokąt 46">
            <a:extLst>
              <a:ext uri="{FF2B5EF4-FFF2-40B4-BE49-F238E27FC236}">
                <a16:creationId xmlns:a16="http://schemas.microsoft.com/office/drawing/2014/main" id="{B602E9BC-5563-8D44-AFB3-72517612A813}"/>
              </a:ext>
            </a:extLst>
          </p:cNvPr>
          <p:cNvSpPr/>
          <p:nvPr/>
        </p:nvSpPr>
        <p:spPr>
          <a:xfrm>
            <a:off x="4035205" y="3461193"/>
            <a:ext cx="889126" cy="1327118"/>
          </a:xfrm>
          <a:prstGeom prst="roundRect">
            <a:avLst/>
          </a:prstGeom>
          <a:solidFill>
            <a:srgbClr val="291568">
              <a:alpha val="85000"/>
            </a:srgbClr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rgbClr val="FFFFFF"/>
                </a:solidFill>
                <a:latin typeface="Myriad Pro"/>
                <a:cs typeface="Myriad Pro"/>
              </a:rPr>
              <a:t>Data Space 2</a:t>
            </a:r>
          </a:p>
        </p:txBody>
      </p:sp>
      <p:sp>
        <p:nvSpPr>
          <p:cNvPr id="48" name="Zaokrąglony prostokąt 62">
            <a:extLst>
              <a:ext uri="{FF2B5EF4-FFF2-40B4-BE49-F238E27FC236}">
                <a16:creationId xmlns:a16="http://schemas.microsoft.com/office/drawing/2014/main" id="{B46C314C-611B-8948-AA92-69D23A0AD3A4}"/>
              </a:ext>
            </a:extLst>
          </p:cNvPr>
          <p:cNvSpPr/>
          <p:nvPr/>
        </p:nvSpPr>
        <p:spPr>
          <a:xfrm>
            <a:off x="4956391" y="924232"/>
            <a:ext cx="513947" cy="3142772"/>
          </a:xfrm>
          <a:prstGeom prst="round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solidFill>
                  <a:srgbClr val="FFFFFF"/>
                </a:solidFill>
                <a:latin typeface="Myriad Pro"/>
                <a:cs typeface="Myriad Pro"/>
              </a:rPr>
              <a:t>DS.3</a:t>
            </a:r>
          </a:p>
        </p:txBody>
      </p:sp>
      <p:cxnSp>
        <p:nvCxnSpPr>
          <p:cNvPr id="49" name="Łącznik prosty ze strzałką 13">
            <a:extLst>
              <a:ext uri="{FF2B5EF4-FFF2-40B4-BE49-F238E27FC236}">
                <a16:creationId xmlns:a16="http://schemas.microsoft.com/office/drawing/2014/main" id="{77FD3B9F-1756-B744-A5DF-7149DA92B785}"/>
              </a:ext>
            </a:extLst>
          </p:cNvPr>
          <p:cNvCxnSpPr>
            <a:cxnSpLocks/>
          </p:cNvCxnSpPr>
          <p:nvPr/>
        </p:nvCxnSpPr>
        <p:spPr>
          <a:xfrm flipV="1">
            <a:off x="1907458" y="1273368"/>
            <a:ext cx="1099758" cy="1263331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ash"/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Łącznik prosty ze strzałką 13">
            <a:extLst>
              <a:ext uri="{FF2B5EF4-FFF2-40B4-BE49-F238E27FC236}">
                <a16:creationId xmlns:a16="http://schemas.microsoft.com/office/drawing/2014/main" id="{1A838A3B-F8CF-0D48-AAA5-4D1FFDA62EB5}"/>
              </a:ext>
            </a:extLst>
          </p:cNvPr>
          <p:cNvCxnSpPr>
            <a:cxnSpLocks/>
          </p:cNvCxnSpPr>
          <p:nvPr/>
        </p:nvCxnSpPr>
        <p:spPr>
          <a:xfrm>
            <a:off x="2116261" y="3128918"/>
            <a:ext cx="890955" cy="1327118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ash"/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Łącznik prosty ze strzałką 13">
            <a:extLst>
              <a:ext uri="{FF2B5EF4-FFF2-40B4-BE49-F238E27FC236}">
                <a16:creationId xmlns:a16="http://schemas.microsoft.com/office/drawing/2014/main" id="{AAFBA2BA-CB99-6F4D-AF7D-5158AA73E73E}"/>
              </a:ext>
            </a:extLst>
          </p:cNvPr>
          <p:cNvCxnSpPr/>
          <p:nvPr/>
        </p:nvCxnSpPr>
        <p:spPr>
          <a:xfrm flipV="1">
            <a:off x="4504046" y="1419783"/>
            <a:ext cx="0" cy="285547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ash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Łącznik prosty ze strzałką 13">
            <a:extLst>
              <a:ext uri="{FF2B5EF4-FFF2-40B4-BE49-F238E27FC236}">
                <a16:creationId xmlns:a16="http://schemas.microsoft.com/office/drawing/2014/main" id="{78387445-8C63-B34F-BB6E-2DA96E08C6C9}"/>
              </a:ext>
            </a:extLst>
          </p:cNvPr>
          <p:cNvCxnSpPr/>
          <p:nvPr/>
        </p:nvCxnSpPr>
        <p:spPr>
          <a:xfrm flipV="1">
            <a:off x="4142604" y="3958360"/>
            <a:ext cx="0" cy="285547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ash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Zaokrąglony prostokąt 68">
            <a:extLst>
              <a:ext uri="{FF2B5EF4-FFF2-40B4-BE49-F238E27FC236}">
                <a16:creationId xmlns:a16="http://schemas.microsoft.com/office/drawing/2014/main" id="{9ABF5AC3-184E-3C43-B951-9E002865C480}"/>
              </a:ext>
            </a:extLst>
          </p:cNvPr>
          <p:cNvSpPr/>
          <p:nvPr/>
        </p:nvSpPr>
        <p:spPr>
          <a:xfrm>
            <a:off x="215033" y="1375711"/>
            <a:ext cx="984552" cy="78254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 cmpd="sng">
            <a:solidFill>
              <a:srgbClr val="DD263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00" b="1" dirty="0">
              <a:solidFill>
                <a:srgbClr val="000000"/>
              </a:solidFill>
              <a:latin typeface="Myriad Pro"/>
              <a:cs typeface="Myriad Pro"/>
            </a:endParaRPr>
          </a:p>
          <a:p>
            <a:pPr algn="ctr"/>
            <a:r>
              <a:rPr lang="pl-PL" sz="1300" b="1" dirty="0">
                <a:solidFill>
                  <a:srgbClr val="000000"/>
                </a:solidFill>
                <a:latin typeface="Myriad Pro"/>
                <a:cs typeface="Myriad Pro"/>
              </a:rPr>
              <a:t>EGI </a:t>
            </a:r>
            <a:r>
              <a:rPr lang="pl-PL" sz="1300" b="1" dirty="0" err="1">
                <a:solidFill>
                  <a:srgbClr val="000000"/>
                </a:solidFill>
                <a:latin typeface="Myriad Pro"/>
                <a:cs typeface="Myriad Pro"/>
              </a:rPr>
              <a:t>Checkin</a:t>
            </a:r>
            <a:endParaRPr lang="pl-PL" sz="1300" b="1" dirty="0">
              <a:solidFill>
                <a:srgbClr val="000000"/>
              </a:solidFill>
              <a:latin typeface="Myriad Pro"/>
              <a:cs typeface="Myriad Pro"/>
            </a:endParaRPr>
          </a:p>
          <a:p>
            <a:pPr algn="ctr"/>
            <a:r>
              <a:rPr lang="pl-PL" sz="1300" b="1" dirty="0">
                <a:solidFill>
                  <a:srgbClr val="000000"/>
                </a:solidFill>
                <a:latin typeface="Myriad Pro"/>
                <a:cs typeface="Myriad Pro"/>
              </a:rPr>
              <a:t>Service</a:t>
            </a:r>
          </a:p>
          <a:p>
            <a:pPr algn="ctr"/>
            <a:endParaRPr lang="pl-PL" sz="1300" b="1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cxnSp>
        <p:nvCxnSpPr>
          <p:cNvPr id="57" name="Łącznik prosty ze strzałką 13">
            <a:extLst>
              <a:ext uri="{FF2B5EF4-FFF2-40B4-BE49-F238E27FC236}">
                <a16:creationId xmlns:a16="http://schemas.microsoft.com/office/drawing/2014/main" id="{95A4E72D-435D-DF43-B50B-A8E4F6EFAC90}"/>
              </a:ext>
            </a:extLst>
          </p:cNvPr>
          <p:cNvCxnSpPr>
            <a:cxnSpLocks/>
          </p:cNvCxnSpPr>
          <p:nvPr/>
        </p:nvCxnSpPr>
        <p:spPr>
          <a:xfrm>
            <a:off x="1262628" y="2007938"/>
            <a:ext cx="404620" cy="531957"/>
          </a:xfrm>
          <a:prstGeom prst="straightConnector1">
            <a:avLst/>
          </a:prstGeom>
          <a:ln w="19050" cmpd="sng">
            <a:solidFill>
              <a:srgbClr val="EC4951"/>
            </a:solidFill>
            <a:prstDash val="solid"/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Łącznik prosty ze strzałką 13">
            <a:extLst>
              <a:ext uri="{FF2B5EF4-FFF2-40B4-BE49-F238E27FC236}">
                <a16:creationId xmlns:a16="http://schemas.microsoft.com/office/drawing/2014/main" id="{7A94C690-1EFA-814E-9A5A-4DBBA7934574}"/>
              </a:ext>
            </a:extLst>
          </p:cNvPr>
          <p:cNvCxnSpPr>
            <a:cxnSpLocks/>
          </p:cNvCxnSpPr>
          <p:nvPr/>
        </p:nvCxnSpPr>
        <p:spPr>
          <a:xfrm flipH="1" flipV="1">
            <a:off x="906327" y="2195999"/>
            <a:ext cx="314028" cy="371421"/>
          </a:xfrm>
          <a:prstGeom prst="straightConnector1">
            <a:avLst/>
          </a:prstGeom>
          <a:ln w="19050" cmpd="sng">
            <a:solidFill>
              <a:srgbClr val="EC4951"/>
            </a:solidFill>
            <a:prstDash val="solid"/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8EF6BABD-8EC6-814F-AF1A-8A50C13AAC9A}"/>
              </a:ext>
            </a:extLst>
          </p:cNvPr>
          <p:cNvSpPr/>
          <p:nvPr/>
        </p:nvSpPr>
        <p:spPr>
          <a:xfrm>
            <a:off x="5518706" y="4612260"/>
            <a:ext cx="25142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Credits : Bartosz </a:t>
            </a:r>
            <a:r>
              <a:rPr lang="en-GB" sz="1400" dirty="0" err="1"/>
              <a:t>Kryza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48463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en-US" dirty="0"/>
              <a:t>Service Status</a:t>
            </a:r>
            <a:endParaRPr lang="fr-FR" dirty="0"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sz="quarter" idx="15"/>
          </p:nvPr>
        </p:nvSpPr>
        <p:spPr>
          <a:xfrm>
            <a:off x="286269" y="973065"/>
            <a:ext cx="8754341" cy="3197370"/>
          </a:xfrm>
        </p:spPr>
        <p:txBody>
          <a:bodyPr/>
          <a:lstStyle/>
          <a:p>
            <a:r>
              <a:rPr lang="en-US" sz="1800" dirty="0"/>
              <a:t>EGI open service instance: </a:t>
            </a:r>
            <a:r>
              <a:rPr lang="en-US" sz="1800" dirty="0">
                <a:hlinkClick r:id="rId3"/>
              </a:rPr>
              <a:t>https://datahub.egi.eu</a:t>
            </a:r>
            <a:endParaRPr lang="en-US" sz="1800" dirty="0"/>
          </a:p>
          <a:p>
            <a:pPr lvl="1"/>
            <a:r>
              <a:rPr lang="en-US" sz="1600" dirty="0" err="1"/>
              <a:t>Onezone</a:t>
            </a:r>
            <a:r>
              <a:rPr lang="en-US" sz="1600" dirty="0"/>
              <a:t> and default </a:t>
            </a:r>
            <a:r>
              <a:rPr lang="en-US" sz="1600" dirty="0" err="1"/>
              <a:t>Oneprovider</a:t>
            </a:r>
            <a:r>
              <a:rPr lang="en-US" sz="1600" dirty="0"/>
              <a:t> operated by </a:t>
            </a:r>
            <a:r>
              <a:rPr lang="en-US" sz="1600" dirty="0" err="1"/>
              <a:t>Cyfronet</a:t>
            </a:r>
            <a:endParaRPr lang="en-GB" sz="1600" dirty="0"/>
          </a:p>
          <a:p>
            <a:endParaRPr lang="en-GB" sz="1800" dirty="0"/>
          </a:p>
          <a:p>
            <a:r>
              <a:rPr lang="en-GB" sz="1800" dirty="0"/>
              <a:t>The Service is in the transition to Beta phase, so soon will be part of the EGI Service catalogue and Marketplace</a:t>
            </a:r>
          </a:p>
          <a:p>
            <a:pPr lvl="1"/>
            <a:r>
              <a:rPr lang="en-GB" sz="1600" dirty="0"/>
              <a:t>Already used by early adopters projects from EOSC-Hub</a:t>
            </a:r>
          </a:p>
          <a:p>
            <a:r>
              <a:rPr lang="en-GB" sz="1800" dirty="0"/>
              <a:t>Integration with the EGI ecosystem is ongoing</a:t>
            </a:r>
          </a:p>
          <a:p>
            <a:pPr lvl="1"/>
            <a:r>
              <a:rPr lang="en-GB" sz="1600" dirty="0"/>
              <a:t>AAI</a:t>
            </a:r>
          </a:p>
          <a:p>
            <a:pPr lvl="1"/>
            <a:r>
              <a:rPr lang="en-GB" sz="1600" dirty="0"/>
              <a:t>Monitoring</a:t>
            </a:r>
          </a:p>
          <a:p>
            <a:pPr lvl="1"/>
            <a:r>
              <a:rPr lang="en-GB" sz="1600" dirty="0"/>
              <a:t>Helpdesk                                   </a:t>
            </a:r>
          </a:p>
          <a:p>
            <a:pPr lvl="1"/>
            <a:r>
              <a:rPr lang="en-GB" sz="1600" dirty="0"/>
              <a:t>Accounting =&gt; </a:t>
            </a:r>
            <a:r>
              <a:rPr lang="en-GB" sz="1400" dirty="0"/>
              <a:t>To be completed before moving to production</a:t>
            </a:r>
          </a:p>
          <a:p>
            <a:r>
              <a:rPr lang="en-GB" sz="1800" dirty="0"/>
              <a:t>Documentation available at </a:t>
            </a:r>
            <a:r>
              <a:rPr lang="en-GB" sz="1800" dirty="0">
                <a:hlinkClick r:id="rId4"/>
              </a:rPr>
              <a:t>https://docs.egi.eu/users/datahub/</a:t>
            </a:r>
            <a:r>
              <a:rPr lang="en-GB" sz="1800" dirty="0"/>
              <a:t> and </a:t>
            </a:r>
            <a:r>
              <a:rPr lang="en-GB" sz="1800" dirty="0">
                <a:hlinkClick r:id="rId5"/>
              </a:rPr>
              <a:t>https://docs.egi.eu/providers/datahub/</a:t>
            </a:r>
            <a:endParaRPr lang="en-GB" sz="1800" dirty="0"/>
          </a:p>
          <a:p>
            <a:endParaRPr lang="en-GB" sz="1800" dirty="0"/>
          </a:p>
          <a:p>
            <a:endParaRPr lang="en-GB" sz="1800" dirty="0"/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92D058BB-AFF1-964F-A166-2C8F41622F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9629" y="3128759"/>
            <a:ext cx="213185" cy="213185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76DCBBD3-02D6-B640-A434-558DA398BB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9628" y="3412794"/>
            <a:ext cx="213185" cy="213185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A297461F-7508-2D4D-924D-E71EB29E43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9628" y="3696830"/>
            <a:ext cx="213185" cy="21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674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en-US" dirty="0"/>
              <a:t>Service Offering</a:t>
            </a:r>
            <a:endParaRPr lang="fr-FR" dirty="0"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sz="quarter" idx="15"/>
          </p:nvPr>
        </p:nvSpPr>
        <p:spPr>
          <a:xfrm>
            <a:off x="286269" y="973065"/>
            <a:ext cx="8754341" cy="3197370"/>
          </a:xfrm>
        </p:spPr>
        <p:txBody>
          <a:bodyPr/>
          <a:lstStyle/>
          <a:p>
            <a:r>
              <a:rPr lang="en-GB" sz="1800" dirty="0"/>
              <a:t>Access to a </a:t>
            </a:r>
            <a:r>
              <a:rPr lang="en-GB" sz="1800" b="1" dirty="0"/>
              <a:t>PLAYGROUND</a:t>
            </a:r>
            <a:r>
              <a:rPr lang="en-GB" sz="1800" dirty="0"/>
              <a:t> public space is granted to  anyone for testing and evaluation </a:t>
            </a:r>
          </a:p>
          <a:p>
            <a:pPr lvl="1"/>
            <a:r>
              <a:rPr lang="en-GB" sz="1600" dirty="0"/>
              <a:t>N.B. Limited and shared storage</a:t>
            </a:r>
          </a:p>
          <a:p>
            <a:pPr marL="0" indent="0">
              <a:buNone/>
            </a:pPr>
            <a:endParaRPr lang="en-GB" sz="1800" dirty="0"/>
          </a:p>
          <a:p>
            <a:r>
              <a:rPr lang="en-GB" sz="1800" dirty="0"/>
              <a:t>Users are able to create private empty spaces and provide/ask for storage support via </a:t>
            </a:r>
            <a:r>
              <a:rPr lang="en-GB" sz="1800" b="1" dirty="0" err="1"/>
              <a:t>Oneprovider</a:t>
            </a:r>
            <a:endParaRPr lang="en-GB" sz="1800" b="1" dirty="0"/>
          </a:p>
          <a:p>
            <a:pPr lvl="1"/>
            <a:r>
              <a:rPr lang="en-GB" sz="1600" dirty="0"/>
              <a:t>by installing </a:t>
            </a:r>
            <a:r>
              <a:rPr lang="en-GB" sz="1600" dirty="0" err="1"/>
              <a:t>Oneproviders</a:t>
            </a:r>
            <a:r>
              <a:rPr lang="en-GB" sz="1600" dirty="0"/>
              <a:t> on their infrastructure to store or expose existing datasets</a:t>
            </a:r>
          </a:p>
          <a:p>
            <a:pPr lvl="1"/>
            <a:r>
              <a:rPr lang="en-GB" sz="1600" dirty="0"/>
              <a:t>by contacting EGI support to request storage from EGI Federation providers</a:t>
            </a:r>
          </a:p>
          <a:p>
            <a:pPr lvl="2"/>
            <a:r>
              <a:rPr lang="en-GB" sz="1400" dirty="0"/>
              <a:t>According to SLA to be agreed with the providers </a:t>
            </a:r>
          </a:p>
          <a:p>
            <a:pPr marL="342900" lvl="1" indent="0">
              <a:buNone/>
            </a:pPr>
            <a:endParaRPr lang="en-GB" sz="1600" dirty="0"/>
          </a:p>
          <a:p>
            <a:r>
              <a:rPr lang="en-GB" sz="1800" dirty="0"/>
              <a:t>Communities may decide to have a </a:t>
            </a:r>
            <a:r>
              <a:rPr lang="en-GB" sz="1800" b="1" dirty="0"/>
              <a:t>customized</a:t>
            </a:r>
            <a:r>
              <a:rPr lang="en-GB" sz="1800" dirty="0"/>
              <a:t> and </a:t>
            </a:r>
            <a:r>
              <a:rPr lang="en-GB" sz="1800" b="1" dirty="0"/>
              <a:t>dedicated</a:t>
            </a:r>
            <a:r>
              <a:rPr lang="en-GB" sz="1800" dirty="0"/>
              <a:t> </a:t>
            </a:r>
            <a:r>
              <a:rPr lang="en-GB" sz="1800" dirty="0" err="1"/>
              <a:t>DataHub</a:t>
            </a:r>
            <a:r>
              <a:rPr lang="en-GB" sz="1800" dirty="0"/>
              <a:t> installation for their use cases</a:t>
            </a:r>
          </a:p>
          <a:p>
            <a:pPr lvl="1"/>
            <a:r>
              <a:rPr lang="en-GB" sz="1600" dirty="0"/>
              <a:t>e.g. </a:t>
            </a:r>
            <a:r>
              <a:rPr lang="en-GB" sz="1600" dirty="0" err="1"/>
              <a:t>PaNOSC</a:t>
            </a:r>
            <a:r>
              <a:rPr lang="en-GB" sz="1600" dirty="0"/>
              <a:t> </a:t>
            </a:r>
            <a:r>
              <a:rPr lang="en-GB" sz="1600" dirty="0">
                <a:hlinkClick r:id="rId3"/>
              </a:rPr>
              <a:t>https://onezone-panosc.egi.eu/</a:t>
            </a:r>
            <a:endParaRPr lang="en-GB" sz="1600" dirty="0"/>
          </a:p>
          <a:p>
            <a:pPr lvl="1"/>
            <a:r>
              <a:rPr lang="en-GB" sz="1600" dirty="0"/>
              <a:t>by contacting EGI support to discuss the installation</a:t>
            </a:r>
          </a:p>
          <a:p>
            <a:endParaRPr lang="en-GB" sz="1800" dirty="0"/>
          </a:p>
          <a:p>
            <a:pPr lvl="1"/>
            <a:endParaRPr lang="en-GB" sz="1200" dirty="0"/>
          </a:p>
          <a:p>
            <a:pPr lvl="1"/>
            <a:endParaRPr lang="en-GB" sz="1600" dirty="0"/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735403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en-US" dirty="0"/>
              <a:t>Space navigation/management </a:t>
            </a:r>
            <a:endParaRPr lang="fr-F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22FBBB-5A6E-074E-8A3F-D195BC631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760" y="894735"/>
            <a:ext cx="7170248" cy="381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160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en-US" dirty="0"/>
              <a:t>File / Share management</a:t>
            </a:r>
            <a:endParaRPr lang="fr-FR" dirty="0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E77B2AA-A5F1-2140-8C29-355AB12F00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637" y="1100253"/>
            <a:ext cx="4895639" cy="3481736"/>
          </a:xfrm>
          <a:prstGeom prst="rect">
            <a:avLst/>
          </a:prstGeom>
        </p:spPr>
      </p:pic>
      <p:sp>
        <p:nvSpPr>
          <p:cNvPr id="4" name="Google Shape;53;p8">
            <a:extLst>
              <a:ext uri="{FF2B5EF4-FFF2-40B4-BE49-F238E27FC236}">
                <a16:creationId xmlns:a16="http://schemas.microsoft.com/office/drawing/2014/main" id="{187E1A82-8D84-E74D-91BB-07F0B5087A4B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5682087" y="709122"/>
            <a:ext cx="2906179" cy="2419289"/>
          </a:xfrm>
        </p:spPr>
        <p:txBody>
          <a:bodyPr/>
          <a:lstStyle/>
          <a:p>
            <a:r>
              <a:rPr lang="en-GB" sz="1800" dirty="0"/>
              <a:t>For each space, users can manage files stored at the </a:t>
            </a:r>
            <a:r>
              <a:rPr lang="en-GB" sz="1800" dirty="0" err="1"/>
              <a:t>OneProviders</a:t>
            </a:r>
            <a:endParaRPr lang="en-GB" sz="1800" dirty="0"/>
          </a:p>
          <a:p>
            <a:pPr lvl="1"/>
            <a:r>
              <a:rPr lang="en-GB" sz="1600" dirty="0"/>
              <a:t>Usual file operations supported</a:t>
            </a:r>
            <a:endParaRPr lang="en-GB" sz="1400" dirty="0"/>
          </a:p>
          <a:p>
            <a:r>
              <a:rPr lang="en-GB" sz="1800" dirty="0"/>
              <a:t>Directory can be publicly shared</a:t>
            </a:r>
          </a:p>
          <a:p>
            <a:pPr lvl="1"/>
            <a:r>
              <a:rPr lang="en-GB" sz="1400" dirty="0">
                <a:hlinkClick r:id="rId4"/>
              </a:rPr>
              <a:t>https://datahub.egi.eu/share/8a7d0e1de074f8ab12cfdd8f2428f4b8ch6b7b</a:t>
            </a:r>
            <a:r>
              <a:rPr lang="en-GB" sz="1400" dirty="0"/>
              <a:t> </a:t>
            </a:r>
          </a:p>
          <a:p>
            <a:r>
              <a:rPr lang="en-GB" sz="1800" dirty="0"/>
              <a:t>Shares can eventually be published via Handle services and have </a:t>
            </a:r>
            <a:r>
              <a:rPr lang="en-GB" sz="1800"/>
              <a:t>a PID </a:t>
            </a:r>
            <a:r>
              <a:rPr lang="en-GB" sz="1800" dirty="0"/>
              <a:t>assigned</a:t>
            </a:r>
          </a:p>
          <a:p>
            <a:pPr lvl="1"/>
            <a:r>
              <a:rPr lang="en-GB" sz="1600" dirty="0">
                <a:hlinkClick r:id="rId5"/>
              </a:rPr>
              <a:t>http://hdl.handle.net/21.T15999/QBFl7Pw</a:t>
            </a:r>
            <a:endParaRPr lang="en-GB" sz="1600" dirty="0"/>
          </a:p>
          <a:p>
            <a:pPr lvl="1"/>
            <a:endParaRPr lang="en-GB" sz="1600" dirty="0"/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276916621"/>
      </p:ext>
    </p:extLst>
  </p:cSld>
  <p:clrMapOvr>
    <a:masterClrMapping/>
  </p:clrMapOvr>
</p:sld>
</file>

<file path=ppt/theme/theme1.xml><?xml version="1.0" encoding="utf-8"?>
<a:theme xmlns:a="http://schemas.openxmlformats.org/drawingml/2006/main" name="HO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9 EGI_Powerpoint_Template_16-9" id="{D51F3A99-A774-BF4A-A91D-0CEE6CBF4E0C}" vid="{44C794A7-BF4C-4A4A-8FFD-58DCD295236D}"/>
    </a:ext>
  </a:extLst>
</a:theme>
</file>

<file path=ppt/theme/theme2.xml><?xml version="1.0" encoding="utf-8"?>
<a:theme xmlns:a="http://schemas.openxmlformats.org/drawingml/2006/main" name="CONTENT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9 EGI_Powerpoint_Template_16-9" id="{D51F3A99-A774-BF4A-A91D-0CEE6CBF4E0C}" vid="{95D742B7-F4BB-794F-AE08-7E9DDA0A0BAE}"/>
    </a:ext>
  </a:extLst>
</a:theme>
</file>

<file path=ppt/theme/theme3.xml><?xml version="1.0" encoding="utf-8"?>
<a:theme xmlns:a="http://schemas.openxmlformats.org/drawingml/2006/main" name="SECTION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9 EGI_Powerpoint_Template_16-9" id="{D51F3A99-A774-BF4A-A91D-0CEE6CBF4E0C}" vid="{3D80931F-99A6-0243-8E76-F664DCB024D6}"/>
    </a:ext>
  </a:extLst>
</a:theme>
</file>

<file path=ppt/theme/theme4.xml><?xml version="1.0" encoding="utf-8"?>
<a:theme xmlns:a="http://schemas.openxmlformats.org/drawingml/2006/main" name="END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9 EGI_Powerpoint_Template_16-9" id="{D51F3A99-A774-BF4A-A91D-0CEE6CBF4E0C}" vid="{F76A4E71-ED65-144F-AEAA-325AC5F078B4}"/>
    </a:ext>
  </a:extLst>
</a:theme>
</file>

<file path=ppt/theme/theme5.xml><?xml version="1.0" encoding="utf-8"?>
<a:theme xmlns:a="http://schemas.openxmlformats.org/drawingml/2006/main" name="1_END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GI_4-3 (11)" id="{45F70CD9-F2FE-4BC0-9097-725F5D148285}" vid="{717414C1-EB32-4BD1-BEFE-580FE6FA6149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HOME</Template>
  <TotalTime>8535</TotalTime>
  <Words>1130</Words>
  <Application>Microsoft Macintosh PowerPoint</Application>
  <PresentationFormat>On-screen Show (16:9)</PresentationFormat>
  <Paragraphs>178</Paragraphs>
  <Slides>23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Arial</vt:lpstr>
      <vt:lpstr>Calibri</vt:lpstr>
      <vt:lpstr>Courier New</vt:lpstr>
      <vt:lpstr>Myriad Pro</vt:lpstr>
      <vt:lpstr>Open Sans</vt:lpstr>
      <vt:lpstr>Open Sans Semibold</vt:lpstr>
      <vt:lpstr>Wingdings</vt:lpstr>
      <vt:lpstr>HOME</vt:lpstr>
      <vt:lpstr>CONTENT</vt:lpstr>
      <vt:lpstr>SECTION</vt:lpstr>
      <vt:lpstr>END</vt:lpstr>
      <vt:lpstr>1_END</vt:lpstr>
      <vt:lpstr>PowerPoint Presentation</vt:lpstr>
      <vt:lpstr>Outline</vt:lpstr>
      <vt:lpstr> EGI DataHub Overview</vt:lpstr>
      <vt:lpstr>Components and concepts</vt:lpstr>
      <vt:lpstr>Architecture</vt:lpstr>
      <vt:lpstr>Service Status</vt:lpstr>
      <vt:lpstr>Service Offering</vt:lpstr>
      <vt:lpstr>Space navigation/management </vt:lpstr>
      <vt:lpstr>File / Share management</vt:lpstr>
      <vt:lpstr>Metadata management</vt:lpstr>
      <vt:lpstr>Replica / Transfer management</vt:lpstr>
      <vt:lpstr>Posix Access and Onedata Tokens</vt:lpstr>
      <vt:lpstr>Posix Access via Oneclient</vt:lpstr>
      <vt:lpstr>OnedataFS</vt:lpstr>
      <vt:lpstr>Install OneProvider to support EGI DataHub Spaces</vt:lpstr>
      <vt:lpstr>Install OneProvider and expose existing data</vt:lpstr>
      <vt:lpstr>File Popularity, Caching and Autocleaning</vt:lpstr>
      <vt:lpstr>Use case: Federation of service providers</vt:lpstr>
      <vt:lpstr>Use case:  Smart caching of remote storage</vt:lpstr>
      <vt:lpstr>Use Case: EGI Notebooks and DataHub</vt:lpstr>
      <vt:lpstr>PaNOSC Pilot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EGI Data HUB</dc:title>
  <dc:creator>Andrea Manzi</dc:creator>
  <cp:lastModifiedBy>Andrea Manzi</cp:lastModifiedBy>
  <cp:revision>392</cp:revision>
  <dcterms:created xsi:type="dcterms:W3CDTF">2020-05-20T14:11:09Z</dcterms:created>
  <dcterms:modified xsi:type="dcterms:W3CDTF">2020-06-04T09:16:57Z</dcterms:modified>
</cp:coreProperties>
</file>