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8" r:id="rId2"/>
  </p:sldMasterIdLst>
  <p:notesMasterIdLst>
    <p:notesMasterId r:id="rId22"/>
  </p:notesMasterIdLst>
  <p:sldIdLst>
    <p:sldId id="256" r:id="rId3"/>
    <p:sldId id="306" r:id="rId4"/>
    <p:sldId id="285" r:id="rId5"/>
    <p:sldId id="275" r:id="rId6"/>
    <p:sldId id="307" r:id="rId7"/>
    <p:sldId id="310" r:id="rId8"/>
    <p:sldId id="297" r:id="rId9"/>
    <p:sldId id="317" r:id="rId10"/>
    <p:sldId id="304" r:id="rId11"/>
    <p:sldId id="305" r:id="rId12"/>
    <p:sldId id="309" r:id="rId13"/>
    <p:sldId id="312" r:id="rId14"/>
    <p:sldId id="313" r:id="rId15"/>
    <p:sldId id="314" r:id="rId16"/>
    <p:sldId id="315" r:id="rId17"/>
    <p:sldId id="318" r:id="rId18"/>
    <p:sldId id="316" r:id="rId19"/>
    <p:sldId id="300" r:id="rId20"/>
    <p:sldId id="26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an Ohmann" initials="CO" lastIdx="5" clrIdx="0">
    <p:extLst>
      <p:ext uri="{19B8F6BF-5375-455C-9EA6-DF929625EA0E}">
        <p15:presenceInfo xmlns:p15="http://schemas.microsoft.com/office/powerpoint/2012/main" userId="b151c544ea9461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2" autoAdjust="0"/>
    <p:restoredTop sz="84012" autoAdjust="0"/>
  </p:normalViewPr>
  <p:slideViewPr>
    <p:cSldViewPr snapToGrid="0">
      <p:cViewPr varScale="1">
        <p:scale>
          <a:sx n="129" d="100"/>
          <a:sy n="129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21EB2-F85B-41B2-9EB8-8E92DF2B0440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154B4-FCFB-4024-8222-D83C1DAFE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12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This is the</a:t>
            </a:r>
            <a:r>
              <a:rPr lang="en-ZA" baseline="0" dirty="0"/>
              <a:t> cover page slide.  Insert headings and titles as appropriate.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154B4-FCFB-4024-8222-D83C1DAFE80D}" type="slidenum">
              <a:rPr lang="en-GB" smtClean="0"/>
              <a:t>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975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16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496888" y="313531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Thank you!</a:t>
            </a:r>
            <a:endParaRPr lang="en-ZA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96887" y="3762103"/>
            <a:ext cx="8085137" cy="6267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 dirty="0"/>
              <a:t>Any Questions?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8229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1" descr="rech-cover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1"/>
          <a:stretch/>
        </p:blipFill>
        <p:spPr>
          <a:xfrm>
            <a:off x="0" y="-162987"/>
            <a:ext cx="9144000" cy="5849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3464" y="3355106"/>
            <a:ext cx="8229599" cy="126780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 b="1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</a:t>
            </a:r>
            <a:r>
              <a:rPr lang="en-US" dirty="0" err="1"/>
              <a:t>titre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(Calibri 36 bold)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3464" y="4654225"/>
            <a:ext cx="8229599" cy="719441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r>
              <a:rPr lang="en-US" dirty="0"/>
              <a:t> (Calibri 28)</a:t>
            </a:r>
          </a:p>
        </p:txBody>
      </p:sp>
      <p:sp>
        <p:nvSpPr>
          <p:cNvPr id="9" name="Espace réservé du texte 14"/>
          <p:cNvSpPr>
            <a:spLocks noGrp="1"/>
          </p:cNvSpPr>
          <p:nvPr>
            <p:ph type="body" sz="quarter" idx="12" hasCustomPrompt="1"/>
          </p:nvPr>
        </p:nvSpPr>
        <p:spPr>
          <a:xfrm>
            <a:off x="2983832" y="6021288"/>
            <a:ext cx="5764632" cy="576064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marL="0" indent="0" algn="r">
              <a:buNone/>
              <a:defRPr sz="2400" b="0">
                <a:latin typeface="+mn-lt"/>
                <a:cs typeface="Calibri"/>
              </a:defRPr>
            </a:lvl1pPr>
            <a:lvl2pPr>
              <a:defRPr sz="1600">
                <a:latin typeface="Calibri"/>
                <a:cs typeface="Calibri"/>
              </a:defRPr>
            </a:lvl2pPr>
          </a:lstStyle>
          <a:p>
            <a:pPr marL="0" indent="0" algn="r">
              <a:buNone/>
            </a:pPr>
            <a:r>
              <a:rPr lang="fr-FR" sz="2400" dirty="0">
                <a:solidFill>
                  <a:srgbClr val="000000"/>
                </a:solidFill>
              </a:rPr>
              <a:t>First and last </a:t>
            </a:r>
            <a:r>
              <a:rPr lang="fr-FR" sz="2400" dirty="0" err="1">
                <a:solidFill>
                  <a:srgbClr val="000000"/>
                </a:solidFill>
              </a:rPr>
              <a:t>name</a:t>
            </a:r>
            <a:r>
              <a:rPr lang="fr-FR" sz="2400" dirty="0">
                <a:solidFill>
                  <a:srgbClr val="000000"/>
                </a:solidFill>
                <a:cs typeface="Arial" panose="020B0604020202020204" pitchFamily="34" charset="0"/>
              </a:rPr>
              <a:t>| </a:t>
            </a:r>
            <a:r>
              <a:rPr lang="fr-FR" sz="2400" dirty="0">
                <a:solidFill>
                  <a:srgbClr val="000000"/>
                </a:solidFill>
              </a:rPr>
              <a:t>dd-mm-</a:t>
            </a:r>
            <a:r>
              <a:rPr lang="fr-FR" sz="2400" dirty="0" err="1">
                <a:solidFill>
                  <a:srgbClr val="000000"/>
                </a:solidFill>
              </a:rPr>
              <a:t>yyyy</a:t>
            </a:r>
            <a:r>
              <a:rPr lang="fr-FR" sz="2400" dirty="0">
                <a:solidFill>
                  <a:srgbClr val="000000"/>
                </a:solidFill>
              </a:rPr>
              <a:t> (Calibri 24)</a:t>
            </a:r>
            <a:endParaRPr lang="fr-FR" sz="2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1202" y="227341"/>
            <a:ext cx="8235935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40769" y="1600200"/>
            <a:ext cx="8236800" cy="400685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/>
            </a:lvl3pPr>
            <a:lvl4pPr>
              <a:defRPr baseline="0"/>
            </a:lvl4pPr>
          </a:lstStyle>
          <a:p>
            <a:pPr lvl="0"/>
            <a:r>
              <a:rPr lang="en-US" dirty="0"/>
              <a:t>Text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3"/>
            <a:r>
              <a:rPr lang="fr-FR" dirty="0"/>
              <a:t>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simplement du faux texte employé dans la composition et la mise en page avant impression. Le </a:t>
            </a:r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est le faux texte standard de l'imprimerie depuis les années 1500, quand un peintre anonyme assembla ensemble des morceaux de texte pour réaliser un livre spécimen de polices de texte. </a:t>
            </a:r>
          </a:p>
          <a:p>
            <a:pPr lvl="3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769" y="881063"/>
            <a:ext cx="8236800" cy="388937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455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8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77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40617" y="1678675"/>
            <a:ext cx="4021238" cy="3951416"/>
          </a:xfrm>
        </p:spPr>
        <p:txBody>
          <a:bodyPr>
            <a:normAutofit/>
          </a:bodyPr>
          <a:lstStyle>
            <a:lvl1pPr>
              <a:defRPr baseline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6560" y="1678675"/>
            <a:ext cx="4048724" cy="3951416"/>
          </a:xfrm>
        </p:spPr>
        <p:txBody>
          <a:bodyPr>
            <a:normAutofit/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617" y="881063"/>
            <a:ext cx="8237104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526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026235" y="1673719"/>
            <a:ext cx="467904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texte (Calibri 28) 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449147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569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40769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13055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440465" y="1673719"/>
            <a:ext cx="3296629" cy="3897312"/>
          </a:xfrm>
        </p:spPr>
        <p:txBody>
          <a:bodyPr>
            <a:normAutofit/>
          </a:bodyPr>
          <a:lstStyle/>
          <a:p>
            <a:pPr lvl="0"/>
            <a:r>
              <a:rPr lang="fr-FR" dirty="0"/>
              <a:t>Cliquez ici pour modifier le titre (Calibri 28)</a:t>
            </a:r>
          </a:p>
          <a:p>
            <a:pPr lvl="1"/>
            <a:r>
              <a:rPr lang="en-US" dirty="0" err="1"/>
              <a:t>Deuxiéme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26)</a:t>
            </a:r>
          </a:p>
          <a:p>
            <a:pPr lvl="2"/>
            <a:r>
              <a:rPr lang="en-US" dirty="0" err="1"/>
              <a:t>Troisiéme</a:t>
            </a:r>
            <a:r>
              <a:rPr lang="en-US" dirty="0"/>
              <a:t> </a:t>
            </a:r>
            <a:r>
              <a:rPr lang="en-US" dirty="0" err="1"/>
              <a:t>niveau</a:t>
            </a:r>
            <a:r>
              <a:rPr lang="en-US" dirty="0"/>
              <a:t> (Calibri 24)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 hasCustomPrompt="1"/>
          </p:nvPr>
        </p:nvSpPr>
        <p:spPr>
          <a:xfrm>
            <a:off x="3919960" y="1673719"/>
            <a:ext cx="4757609" cy="389731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ZA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40465" y="881063"/>
            <a:ext cx="8237409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017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9ED98A94-5A12-4B8C-BDC5-605F0B0907ED}" type="slidenum">
              <a:rPr lang="en-ZA" smtClean="0"/>
              <a:t>‹#›</a:t>
            </a:fld>
            <a:endParaRPr lang="en-ZA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0921" y="227341"/>
            <a:ext cx="8236800" cy="57432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err="1"/>
              <a:t>Cliquez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 pour modifier le </a:t>
            </a:r>
            <a:r>
              <a:rPr lang="en-US" dirty="0" err="1"/>
              <a:t>titre</a:t>
            </a:r>
            <a:r>
              <a:rPr lang="en-US" dirty="0"/>
              <a:t> (Calibri 32 bold)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3207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40921" y="1671638"/>
            <a:ext cx="8236800" cy="291306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40921" y="881063"/>
            <a:ext cx="8236800" cy="38893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 sz="2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D00"/>
              </a:buClr>
              <a:buSzTx/>
              <a:buFontTx/>
              <a:buNone/>
              <a:tabLst/>
              <a:defRPr/>
            </a:pPr>
            <a:r>
              <a:rPr lang="en-US" sz="2400" b="0" dirty="0" err="1">
                <a:latin typeface="+mn-lt"/>
              </a:rPr>
              <a:t>Cliquez</a:t>
            </a:r>
            <a:r>
              <a:rPr lang="en-US" sz="2400" b="0" dirty="0">
                <a:latin typeface="+mn-lt"/>
              </a:rPr>
              <a:t> </a:t>
            </a:r>
            <a:r>
              <a:rPr lang="en-US" sz="2400" b="0" dirty="0" err="1">
                <a:latin typeface="+mn-lt"/>
              </a:rPr>
              <a:t>ici</a:t>
            </a:r>
            <a:r>
              <a:rPr lang="en-US" sz="2400" b="0" dirty="0">
                <a:latin typeface="+mn-lt"/>
              </a:rPr>
              <a:t> pour modifier le sous-</a:t>
            </a:r>
            <a:r>
              <a:rPr lang="en-US" sz="2400" b="0" dirty="0" err="1">
                <a:latin typeface="+mn-lt"/>
              </a:rPr>
              <a:t>titre</a:t>
            </a:r>
            <a:r>
              <a:rPr lang="en-US" sz="2400" b="0" dirty="0">
                <a:latin typeface="+mn-lt"/>
              </a:rPr>
              <a:t> (Calibri 24)</a:t>
            </a:r>
          </a:p>
          <a:p>
            <a:pPr lvl="0"/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40921" y="4690529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1"/>
            </a:lvl1pPr>
          </a:lstStyle>
          <a:p>
            <a:pPr lvl="0"/>
            <a:r>
              <a:rPr lang="fr-FR" sz="2400" dirty="0"/>
              <a:t>Cliquez ici pour modifier le titre (Calibri 24 </a:t>
            </a:r>
            <a:r>
              <a:rPr lang="fr-FR" sz="2400" dirty="0" err="1"/>
              <a:t>bold</a:t>
            </a:r>
            <a:r>
              <a:rPr lang="fr-FR" sz="2400" dirty="0"/>
              <a:t>)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0921" y="5211496"/>
            <a:ext cx="8236800" cy="474663"/>
          </a:xfrm>
        </p:spPr>
        <p:txBody>
          <a:bodyPr>
            <a:normAutofit/>
          </a:bodyPr>
          <a:lstStyle>
            <a:lvl1pPr marL="0" indent="0">
              <a:buNone/>
              <a:defRPr sz="2800" b="0"/>
            </a:lvl1pPr>
          </a:lstStyle>
          <a:p>
            <a:pPr lvl="0"/>
            <a:r>
              <a:rPr lang="fr-FR" sz="2400" b="0" dirty="0"/>
              <a:t>Cliquez ici pour modifier le texte (Calibri 24)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94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5"/>
          <p:cNvGrpSpPr/>
          <p:nvPr/>
        </p:nvGrpSpPr>
        <p:grpSpPr>
          <a:xfrm>
            <a:off x="-120" y="-141"/>
            <a:ext cx="9143821" cy="6857756"/>
            <a:chOff x="2973586" y="2777133"/>
            <a:chExt cx="2856819" cy="1606935"/>
          </a:xfrm>
        </p:grpSpPr>
        <p:sp>
          <p:nvSpPr>
            <p:cNvPr id="49" name="Google Shape;49;p5"/>
            <p:cNvSpPr/>
            <p:nvPr/>
          </p:nvSpPr>
          <p:spPr>
            <a:xfrm>
              <a:off x="2973586" y="2944901"/>
              <a:ext cx="2856819" cy="1439167"/>
            </a:xfrm>
            <a:custGeom>
              <a:avLst/>
              <a:gdLst/>
              <a:ahLst/>
              <a:cxnLst/>
              <a:rect l="l" t="t" r="r" b="b"/>
              <a:pathLst>
                <a:path w="2856819" h="1439167" extrusionOk="0">
                  <a:moveTo>
                    <a:pt x="0" y="1439576"/>
                  </a:moveTo>
                  <a:lnTo>
                    <a:pt x="2856819" y="1439576"/>
                  </a:lnTo>
                  <a:lnTo>
                    <a:pt x="2856819" y="0"/>
                  </a:lnTo>
                  <a:lnTo>
                    <a:pt x="0" y="503855"/>
                  </a:lnTo>
                  <a:lnTo>
                    <a:pt x="0" y="14395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3669936" y="2777133"/>
              <a:ext cx="1203732" cy="211335"/>
            </a:xfrm>
            <a:custGeom>
              <a:avLst/>
              <a:gdLst/>
              <a:ahLst/>
              <a:cxnLst/>
              <a:rect l="l" t="t" r="r" b="b"/>
              <a:pathLst>
                <a:path w="1203732" h="211335" extrusionOk="0">
                  <a:moveTo>
                    <a:pt x="251070" y="0"/>
                  </a:moveTo>
                  <a:lnTo>
                    <a:pt x="0" y="44281"/>
                  </a:lnTo>
                  <a:lnTo>
                    <a:pt x="0" y="212457"/>
                  </a:lnTo>
                  <a:lnTo>
                    <a:pt x="1204612" y="0"/>
                  </a:lnTo>
                  <a:lnTo>
                    <a:pt x="251070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973586" y="2900141"/>
              <a:ext cx="249971" cy="211335"/>
            </a:xfrm>
            <a:custGeom>
              <a:avLst/>
              <a:gdLst/>
              <a:ahLst/>
              <a:cxnLst/>
              <a:rect l="l" t="t" r="r" b="b"/>
              <a:pathLst>
                <a:path w="249971" h="211335" extrusionOk="0">
                  <a:moveTo>
                    <a:pt x="0" y="44087"/>
                  </a:moveTo>
                  <a:lnTo>
                    <a:pt x="0" y="212263"/>
                  </a:lnTo>
                  <a:lnTo>
                    <a:pt x="249972" y="168176"/>
                  </a:lnTo>
                  <a:lnTo>
                    <a:pt x="249972" y="0"/>
                  </a:lnTo>
                  <a:lnTo>
                    <a:pt x="0" y="44087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2973586" y="3176135"/>
              <a:ext cx="592194" cy="272355"/>
            </a:xfrm>
            <a:custGeom>
              <a:avLst/>
              <a:gdLst/>
              <a:ahLst/>
              <a:cxnLst/>
              <a:rect l="l" t="t" r="r" b="b"/>
              <a:pathLst>
                <a:path w="592194" h="272355" extrusionOk="0">
                  <a:moveTo>
                    <a:pt x="0" y="104445"/>
                  </a:moveTo>
                  <a:lnTo>
                    <a:pt x="0" y="272620"/>
                  </a:lnTo>
                  <a:lnTo>
                    <a:pt x="592195" y="168176"/>
                  </a:lnTo>
                  <a:lnTo>
                    <a:pt x="592195" y="0"/>
                  </a:lnTo>
                  <a:lnTo>
                    <a:pt x="0" y="104445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1960"/>
                  </a:srgbClr>
                </a:gs>
                <a:gs pos="100000">
                  <a:srgbClr val="00001A">
                    <a:alpha val="7843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5446520" y="2777133"/>
              <a:ext cx="383885" cy="235148"/>
            </a:xfrm>
            <a:custGeom>
              <a:avLst/>
              <a:gdLst/>
              <a:ahLst/>
              <a:cxnLst/>
              <a:rect l="l" t="t" r="r" b="b"/>
              <a:pathLst>
                <a:path w="383885" h="235148" extrusionOk="0">
                  <a:moveTo>
                    <a:pt x="383885" y="0"/>
                  </a:moveTo>
                  <a:lnTo>
                    <a:pt x="381571" y="0"/>
                  </a:lnTo>
                  <a:lnTo>
                    <a:pt x="0" y="67297"/>
                  </a:lnTo>
                  <a:lnTo>
                    <a:pt x="0" y="235473"/>
                  </a:lnTo>
                  <a:lnTo>
                    <a:pt x="383885" y="167768"/>
                  </a:lnTo>
                  <a:lnTo>
                    <a:pt x="383885" y="0"/>
                  </a:lnTo>
                  <a:close/>
                </a:path>
              </a:pathLst>
            </a:custGeom>
            <a:gradFill>
              <a:gsLst>
                <a:gs pos="0">
                  <a:srgbClr val="00001A">
                    <a:alpha val="7843"/>
                  </a:srgbClr>
                </a:gs>
                <a:gs pos="100000">
                  <a:srgbClr val="00001A">
                    <a:alpha val="1960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2973586" y="2964659"/>
              <a:ext cx="837702" cy="315515"/>
            </a:xfrm>
            <a:custGeom>
              <a:avLst/>
              <a:gdLst/>
              <a:ahLst/>
              <a:cxnLst/>
              <a:rect l="l" t="t" r="r" b="b"/>
              <a:pathLst>
                <a:path w="837702" h="315515" extrusionOk="0">
                  <a:moveTo>
                    <a:pt x="0" y="147745"/>
                  </a:moveTo>
                  <a:lnTo>
                    <a:pt x="0" y="315920"/>
                  </a:lnTo>
                  <a:lnTo>
                    <a:pt x="837703" y="168176"/>
                  </a:lnTo>
                  <a:lnTo>
                    <a:pt x="837703" y="0"/>
                  </a:lnTo>
                  <a:lnTo>
                    <a:pt x="0" y="147745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11764"/>
                  </a:srgbClr>
                </a:gs>
                <a:gs pos="100000">
                  <a:srgbClr val="FFFFFF">
                    <a:alpha val="4705"/>
                  </a:srgbClr>
                </a:gs>
              </a:gsLst>
              <a:lin ang="599887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457200" y="-133"/>
            <a:ext cx="5486400" cy="24192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3200400" y="2545733"/>
            <a:ext cx="5486400" cy="3686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259225" y="6232133"/>
            <a:ext cx="481500" cy="3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835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451" y="1568513"/>
            <a:ext cx="8238044" cy="400755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 dirty="0"/>
              <a:t>Title level 1 (Calibri 28)</a:t>
            </a:r>
          </a:p>
          <a:p>
            <a:pPr lvl="1"/>
            <a:r>
              <a:rPr lang="en-US" dirty="0"/>
              <a:t>Text level 2 (Calibri 26)</a:t>
            </a:r>
          </a:p>
          <a:p>
            <a:pPr lvl="2"/>
            <a:r>
              <a:rPr lang="en-US" dirty="0"/>
              <a:t>Text level 3 (Calibri 24)</a:t>
            </a:r>
          </a:p>
          <a:p>
            <a:pPr lvl="3"/>
            <a:r>
              <a:rPr lang="en-US" dirty="0"/>
              <a:t>Text content (Calibri 18)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3359" y="5729633"/>
            <a:ext cx="2448272" cy="967173"/>
          </a:xfrm>
          <a:prstGeom prst="rect">
            <a:avLst/>
          </a:prstGeom>
          <a:noFill/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1301" y="6030656"/>
            <a:ext cx="1704287" cy="365125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450" y="365125"/>
            <a:ext cx="8238045" cy="95021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13359" y="1398424"/>
            <a:ext cx="82922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17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 smtClean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D00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2578B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99C6"/>
        </a:buClr>
        <a:buFont typeface="Wingdings" panose="05000000000000000000" pitchFamily="2" charset="2"/>
        <a:buChar char="§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IT-file01\ECRIN_utilisateurs$\escanlan\Desktop\LOGO-ECRIN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774195"/>
            <a:ext cx="2448272" cy="96717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6721476"/>
            <a:ext cx="9144000" cy="163909"/>
          </a:xfrm>
          <a:prstGeom prst="rect">
            <a:avLst/>
          </a:prstGeom>
          <a:solidFill>
            <a:srgbClr val="FFD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9" name="Imag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23866" y="1790852"/>
            <a:ext cx="2172940" cy="1062084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8188" y="610317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9ED98A94-5A12-4B8C-BDC5-605F0B0907E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5737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crin-mdr.online/index.php/Project_Overview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record/3562911" TargetMode="External"/><Relationship Id="rId2" Type="http://schemas.openxmlformats.org/officeDocument/2006/relationships/hyperlink" Target="http://ecrin-mdr.online/index.php/JSON_Schemas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464" y="3245775"/>
            <a:ext cx="8229599" cy="1267804"/>
          </a:xfrm>
        </p:spPr>
        <p:txBody>
          <a:bodyPr>
            <a:normAutofit fontScale="90000"/>
          </a:bodyPr>
          <a:lstStyle/>
          <a:p>
            <a:r>
              <a:rPr lang="en-US" dirty="0"/>
              <a:t>Supporting FAIR data discoverability in clinical research: providing a global metadata repository (MDR) of clinical study object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464" y="4773494"/>
            <a:ext cx="8229599" cy="719441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/>
              <a:t>Sergey </a:t>
            </a:r>
            <a:r>
              <a:rPr lang="en-US" sz="2200" dirty="0" err="1"/>
              <a:t>Goryanin</a:t>
            </a:r>
            <a:r>
              <a:rPr lang="en-US" sz="2200" dirty="0"/>
              <a:t> (ECRIN), Hans van </a:t>
            </a:r>
            <a:r>
              <a:rPr lang="en-US" sz="2200" dirty="0" err="1"/>
              <a:t>Piggelen</a:t>
            </a:r>
            <a:r>
              <a:rPr lang="en-US" sz="2200" dirty="0"/>
              <a:t> (</a:t>
            </a:r>
            <a:r>
              <a:rPr lang="en-US" sz="2200" dirty="0" err="1"/>
              <a:t>SURFsara</a:t>
            </a:r>
            <a:r>
              <a:rPr lang="en-US" sz="2200" dirty="0"/>
              <a:t> BV)</a:t>
            </a:r>
          </a:p>
          <a:p>
            <a:r>
              <a:rPr lang="en-US" sz="2200" dirty="0"/>
              <a:t>Stefano </a:t>
            </a:r>
            <a:r>
              <a:rPr lang="en-US" sz="2200" dirty="0" err="1"/>
              <a:t>Nicotri</a:t>
            </a:r>
            <a:r>
              <a:rPr lang="en-US" sz="2200" dirty="0"/>
              <a:t> (INFN)</a:t>
            </a:r>
            <a:endParaRPr lang="en-ZA" sz="2200" dirty="0"/>
          </a:p>
        </p:txBody>
      </p:sp>
    </p:spTree>
    <p:extLst>
      <p:ext uri="{BB962C8B-B14F-4D97-AF65-F5344CB8AC3E}">
        <p14:creationId xmlns:p14="http://schemas.microsoft.com/office/powerpoint/2010/main" val="134425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26D2E-CD32-C544-92A6-2C2639BC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9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AD50-99D9-ED4A-A0C7-A91ADAAC0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Metadata processing scripts are written on C#</a:t>
            </a:r>
          </a:p>
          <a:p>
            <a:r>
              <a:rPr lang="en-US" dirty="0"/>
              <a:t>APIs and back-end are on Django (v. 3.0.3), Python (v. 3.7.6)</a:t>
            </a:r>
          </a:p>
          <a:p>
            <a:r>
              <a:rPr lang="en-US" dirty="0"/>
              <a:t>Anaconda (v. 4.8.3) environment for the further ML and DL implementation</a:t>
            </a:r>
          </a:p>
          <a:p>
            <a:r>
              <a:rPr lang="en-US" dirty="0"/>
              <a:t>PostgreSQL (v. 12.2) database</a:t>
            </a:r>
          </a:p>
          <a:p>
            <a:r>
              <a:rPr lang="en-US" dirty="0" err="1"/>
              <a:t>ElasticSeach</a:t>
            </a:r>
            <a:r>
              <a:rPr lang="en-US" dirty="0"/>
              <a:t> as the current search engine</a:t>
            </a:r>
            <a:endParaRPr lang="ru-RU" dirty="0"/>
          </a:p>
          <a:p>
            <a:r>
              <a:rPr lang="en-US" dirty="0"/>
              <a:t>Web-server: Nginx (v. </a:t>
            </a:r>
            <a:r>
              <a:rPr lang="en-US"/>
              <a:t>1.17)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E4E1B7-0E25-BA43-AC06-D69789E0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Tools and workflow</a:t>
            </a:r>
          </a:p>
        </p:txBody>
      </p:sp>
    </p:spTree>
    <p:extLst>
      <p:ext uri="{BB962C8B-B14F-4D97-AF65-F5344CB8AC3E}">
        <p14:creationId xmlns:p14="http://schemas.microsoft.com/office/powerpoint/2010/main" val="2962128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DD55F-5628-8042-AC75-04F688BF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10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DD062-B330-2A4A-9778-7041AC8388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 fontAlgn="base"/>
            <a:r>
              <a:rPr lang="en-US" sz="2800" dirty="0"/>
              <a:t>Revise web-portal</a:t>
            </a:r>
          </a:p>
          <a:p>
            <a:pPr lvl="1" fontAlgn="base"/>
            <a:r>
              <a:rPr lang="en-US" sz="2800" dirty="0"/>
              <a:t>Investigate a new mechanism of ECRIN metadata ‘injection’ and upgrading on </a:t>
            </a:r>
            <a:r>
              <a:rPr lang="en-US" sz="2800" dirty="0" err="1"/>
              <a:t>OneData</a:t>
            </a:r>
            <a:r>
              <a:rPr lang="en-US" sz="2800" dirty="0"/>
              <a:t> platform;</a:t>
            </a:r>
          </a:p>
          <a:p>
            <a:pPr lvl="1" fontAlgn="base"/>
            <a:r>
              <a:rPr lang="en-US" sz="2800" dirty="0"/>
              <a:t>Extend the MDR demonstrator to run in production in the EOSC environment</a:t>
            </a:r>
          </a:p>
          <a:p>
            <a:pPr lvl="1" fontAlgn="base"/>
            <a:r>
              <a:rPr lang="en-US" sz="2800" dirty="0"/>
              <a:t>Make MDR demonstrator part of the EOSC catalogue</a:t>
            </a:r>
          </a:p>
          <a:p>
            <a:pPr lvl="1" fontAlgn="base"/>
            <a:r>
              <a:rPr lang="en-US" sz="2800" dirty="0"/>
              <a:t>Developing </a:t>
            </a:r>
            <a:r>
              <a:rPr lang="en-US" sz="2800" dirty="0" err="1"/>
              <a:t>ElasticSearch</a:t>
            </a:r>
            <a:r>
              <a:rPr lang="en-US" sz="2800" dirty="0"/>
              <a:t>-based APIs</a:t>
            </a:r>
          </a:p>
          <a:p>
            <a:pPr lvl="1" fontAlgn="base"/>
            <a:r>
              <a:rPr lang="en-US" sz="2800" dirty="0"/>
              <a:t>Collect data on user action and users feedbacks</a:t>
            </a:r>
          </a:p>
          <a:p>
            <a:pPr lvl="1" fontAlgn="base"/>
            <a:r>
              <a:rPr lang="en-US" sz="2800" dirty="0"/>
              <a:t>Enable harvesting by EUDAT B2FIND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5AAA25E-F07F-984A-8311-DFDCB92E9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36" y="354747"/>
            <a:ext cx="8238045" cy="950211"/>
          </a:xfrm>
        </p:spPr>
        <p:txBody>
          <a:bodyPr>
            <a:noAutofit/>
          </a:bodyPr>
          <a:lstStyle/>
          <a:p>
            <a:r>
              <a:rPr lang="en-US" sz="4800" dirty="0"/>
              <a:t>Activities in EOSC-Hub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D4DC83-391D-D14E-A30B-B7C784701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5252" y="67198"/>
            <a:ext cx="1123121" cy="124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13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A95170-34A6-894E-8CD1-F341ED2D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11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AF644-527D-6243-986B-6840E497F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Investigate a new mechanism of ECRIN metadata ‘injection’ and upgrading on </a:t>
            </a:r>
            <a:r>
              <a:rPr lang="en-US" dirty="0" err="1"/>
              <a:t>OneData</a:t>
            </a:r>
            <a:r>
              <a:rPr lang="en-US" dirty="0"/>
              <a:t> environment.</a:t>
            </a:r>
          </a:p>
          <a:p>
            <a:pPr fontAlgn="base"/>
            <a:r>
              <a:rPr lang="en-US" dirty="0"/>
              <a:t>Revision of the web-portal.</a:t>
            </a:r>
          </a:p>
          <a:p>
            <a:pPr fontAlgn="base"/>
            <a:r>
              <a:rPr lang="en-US" dirty="0"/>
              <a:t>Investigate metadata schema and requirements for future harvesting by B2FIND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FD93C9-69D9-E645-B376-DABA5221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Q1</a:t>
            </a:r>
          </a:p>
        </p:txBody>
      </p:sp>
    </p:spTree>
    <p:extLst>
      <p:ext uri="{BB962C8B-B14F-4D97-AF65-F5344CB8AC3E}">
        <p14:creationId xmlns:p14="http://schemas.microsoft.com/office/powerpoint/2010/main" val="306804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CA7703-C56C-E547-B445-B736CC67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12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52FE2-4360-384B-90A9-8BF68397DE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Continue the revision of current web-portal, developed within XDC project in collaboration with </a:t>
            </a:r>
            <a:r>
              <a:rPr lang="en-US" dirty="0" err="1"/>
              <a:t>OneData</a:t>
            </a:r>
            <a:r>
              <a:rPr lang="en-US" dirty="0"/>
              <a:t> (web-portal GUI + </a:t>
            </a:r>
            <a:r>
              <a:rPr lang="en-US" dirty="0" err="1"/>
              <a:t>OneData</a:t>
            </a:r>
            <a:r>
              <a:rPr lang="en-US" dirty="0"/>
              <a:t> Environment) and INFN (</a:t>
            </a:r>
            <a:r>
              <a:rPr lang="en-US" dirty="0" err="1"/>
              <a:t>ElasticSearch</a:t>
            </a:r>
            <a:r>
              <a:rPr lang="en-US" dirty="0"/>
              <a:t> + hardware support).</a:t>
            </a:r>
          </a:p>
          <a:p>
            <a:pPr fontAlgn="base"/>
            <a:r>
              <a:rPr lang="en-US" dirty="0"/>
              <a:t>Testing and upgrading the web-portal with respect to updated ECRIN requirements. </a:t>
            </a:r>
          </a:p>
          <a:p>
            <a:pPr fontAlgn="base"/>
            <a:r>
              <a:rPr lang="en-US" dirty="0"/>
              <a:t>Continued investigation on harvesting by B2FIND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9F1422-82A3-0C4B-BD7E-79DED1E24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Q2</a:t>
            </a:r>
          </a:p>
        </p:txBody>
      </p:sp>
    </p:spTree>
    <p:extLst>
      <p:ext uri="{BB962C8B-B14F-4D97-AF65-F5344CB8AC3E}">
        <p14:creationId xmlns:p14="http://schemas.microsoft.com/office/powerpoint/2010/main" val="407769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230D803-9E54-2044-A470-11D04301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13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2AA85-F560-3D45-BB8B-037AD879E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Testing the work produced in Q1 and Q2</a:t>
            </a:r>
          </a:p>
          <a:p>
            <a:pPr fontAlgn="base"/>
            <a:r>
              <a:rPr lang="en-US" dirty="0"/>
              <a:t>Start to develop </a:t>
            </a:r>
            <a:r>
              <a:rPr lang="en-US" dirty="0" err="1"/>
              <a:t>ElasticSearch</a:t>
            </a:r>
            <a:r>
              <a:rPr lang="en-US" dirty="0"/>
              <a:t>-based APIs in collaboration with INFN</a:t>
            </a:r>
          </a:p>
          <a:p>
            <a:pPr fontAlgn="base"/>
            <a:r>
              <a:rPr lang="en-US" dirty="0"/>
              <a:t>Enable harvesting of a single MDR instance by B2FIND test instance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D4DE454-7A46-A649-908A-FA1AE3325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Q3</a:t>
            </a:r>
          </a:p>
        </p:txBody>
      </p:sp>
    </p:spTree>
    <p:extLst>
      <p:ext uri="{BB962C8B-B14F-4D97-AF65-F5344CB8AC3E}">
        <p14:creationId xmlns:p14="http://schemas.microsoft.com/office/powerpoint/2010/main" val="60764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D16C2F-380B-BA4D-B88D-8A16779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14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8D337-BF32-004B-833F-85F67CCFC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Finalizing the development and integration testing by users.</a:t>
            </a:r>
          </a:p>
          <a:p>
            <a:pPr fontAlgn="base"/>
            <a:r>
              <a:rPr lang="en-US" dirty="0"/>
              <a:t>Support for potential users, including collecting metrics as well as feedback, and feeding back requests for change.</a:t>
            </a:r>
          </a:p>
          <a:p>
            <a:pPr fontAlgn="base"/>
            <a:r>
              <a:rPr lang="en-US" dirty="0"/>
              <a:t>Enable harvesting of one or more MDR instance by B2FIND production instance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9F00AA-B700-9543-8E42-B24EC7DB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Q4</a:t>
            </a:r>
          </a:p>
        </p:txBody>
      </p:sp>
    </p:spTree>
    <p:extLst>
      <p:ext uri="{BB962C8B-B14F-4D97-AF65-F5344CB8AC3E}">
        <p14:creationId xmlns:p14="http://schemas.microsoft.com/office/powerpoint/2010/main" val="2710585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12ABC5-498A-8448-B1F0-D0603F6CF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15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22AC-B16A-5148-9FB0-504A903F2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0" y="1608270"/>
            <a:ext cx="8238044" cy="4007552"/>
          </a:xfrm>
        </p:spPr>
        <p:txBody>
          <a:bodyPr/>
          <a:lstStyle/>
          <a:p>
            <a:r>
              <a:rPr lang="en-US" b="1" dirty="0"/>
              <a:t>Infrastructure:</a:t>
            </a:r>
            <a:r>
              <a:rPr lang="en-US" dirty="0"/>
              <a:t> INFN cloud platform </a:t>
            </a:r>
            <a:r>
              <a:rPr lang="en-US" dirty="0" err="1"/>
              <a:t>Cloud@ReCaS-Bari</a:t>
            </a:r>
            <a:endParaRPr lang="en-US" dirty="0"/>
          </a:p>
          <a:p>
            <a:r>
              <a:rPr lang="en-US" b="1" dirty="0"/>
              <a:t>Service: </a:t>
            </a:r>
            <a:r>
              <a:rPr lang="en-US" dirty="0"/>
              <a:t>INFN</a:t>
            </a:r>
            <a:r>
              <a:rPr lang="en-US" b="1" dirty="0"/>
              <a:t> </a:t>
            </a:r>
            <a:r>
              <a:rPr lang="en-US" dirty="0" err="1"/>
              <a:t>ElasticSearch</a:t>
            </a:r>
            <a:r>
              <a:rPr lang="en-US" dirty="0"/>
              <a:t>, </a:t>
            </a:r>
            <a:r>
              <a:rPr lang="en-US" dirty="0" err="1"/>
              <a:t>OneData</a:t>
            </a:r>
            <a:r>
              <a:rPr lang="en-US" dirty="0"/>
              <a:t> Environment (including </a:t>
            </a:r>
            <a:r>
              <a:rPr lang="en-US" dirty="0" err="1"/>
              <a:t>OneProvider</a:t>
            </a:r>
            <a:r>
              <a:rPr lang="en-US" dirty="0"/>
              <a:t>, </a:t>
            </a:r>
            <a:r>
              <a:rPr lang="en-US" dirty="0" err="1"/>
              <a:t>OneSpaces</a:t>
            </a:r>
            <a:r>
              <a:rPr lang="en-US" dirty="0"/>
              <a:t>, </a:t>
            </a:r>
            <a:r>
              <a:rPr lang="en-US" dirty="0" err="1"/>
              <a:t>OneZone</a:t>
            </a:r>
            <a:r>
              <a:rPr lang="en-US" dirty="0"/>
              <a:t>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DA6B451-F7E5-A646-8E48-030FC06C7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Requested technical services</a:t>
            </a:r>
          </a:p>
        </p:txBody>
      </p:sp>
    </p:spTree>
    <p:extLst>
      <p:ext uri="{BB962C8B-B14F-4D97-AF65-F5344CB8AC3E}">
        <p14:creationId xmlns:p14="http://schemas.microsoft.com/office/powerpoint/2010/main" val="2549178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7CCEC-C9CA-7F4F-B6EA-34ED92845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16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4C485-5238-914C-BFAB-7BBFA23A3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dirty="0"/>
              <a:t>Running in production </a:t>
            </a:r>
          </a:p>
          <a:p>
            <a:pPr lvl="1" fontAlgn="base"/>
            <a:r>
              <a:rPr lang="en-US" sz="2800" dirty="0"/>
              <a:t>ECRIN portal on EOSC </a:t>
            </a:r>
            <a:r>
              <a:rPr lang="en-US" sz="2800" dirty="0" err="1"/>
              <a:t>OneData</a:t>
            </a:r>
            <a:r>
              <a:rPr lang="en-US" sz="2800" dirty="0"/>
              <a:t> service </a:t>
            </a:r>
          </a:p>
          <a:p>
            <a:pPr lvl="1" fontAlgn="base"/>
            <a:r>
              <a:rPr lang="en-US" sz="2800" dirty="0"/>
              <a:t>Elasticsearch backend</a:t>
            </a:r>
          </a:p>
          <a:p>
            <a:r>
              <a:rPr lang="en-US" dirty="0"/>
              <a:t>for the platform, running on EOSC services</a:t>
            </a:r>
          </a:p>
          <a:p>
            <a:pPr fontAlgn="base"/>
            <a:r>
              <a:rPr lang="en-US" dirty="0"/>
              <a:t>scalability of the services</a:t>
            </a:r>
          </a:p>
          <a:p>
            <a:pPr fontAlgn="base"/>
            <a:r>
              <a:rPr lang="en-US" dirty="0"/>
              <a:t>Improved and possibly automated metadata ingestion into ECRIN/</a:t>
            </a:r>
            <a:r>
              <a:rPr lang="en-US" dirty="0" err="1"/>
              <a:t>OneData</a:t>
            </a:r>
            <a:r>
              <a:rPr lang="en-US" dirty="0"/>
              <a:t> environment</a:t>
            </a:r>
          </a:p>
          <a:p>
            <a:pPr fontAlgn="base"/>
            <a:r>
              <a:rPr lang="en-US" dirty="0"/>
              <a:t>Updated and integrated ECRIN portal in </a:t>
            </a:r>
            <a:r>
              <a:rPr lang="en-US" dirty="0" err="1"/>
              <a:t>OneData</a:t>
            </a:r>
            <a:r>
              <a:rPr lang="en-US" dirty="0"/>
              <a:t> environment</a:t>
            </a:r>
          </a:p>
          <a:p>
            <a:pPr fontAlgn="base"/>
            <a:r>
              <a:rPr lang="en-US" dirty="0"/>
              <a:t>Revised ECRIN metadata schema</a:t>
            </a:r>
          </a:p>
          <a:p>
            <a:pPr fontAlgn="base"/>
            <a:r>
              <a:rPr lang="en-US" dirty="0"/>
              <a:t>Automated metadata harvesting by EUDAT B2FIND</a:t>
            </a:r>
          </a:p>
          <a:p>
            <a:pPr fontAlgn="base"/>
            <a:r>
              <a:rPr lang="en-US" dirty="0"/>
              <a:t>Support for potential users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D915E0-5DA4-C640-9A86-76793CAD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Goals to be achieved in 1 year</a:t>
            </a:r>
          </a:p>
        </p:txBody>
      </p:sp>
    </p:spTree>
    <p:extLst>
      <p:ext uri="{BB962C8B-B14F-4D97-AF65-F5344CB8AC3E}">
        <p14:creationId xmlns:p14="http://schemas.microsoft.com/office/powerpoint/2010/main" val="2919245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F92536-62C8-984B-B8F4-A73FAE47B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17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C67D1-B264-2F4D-A937-EDF7EA047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51" y="2305878"/>
            <a:ext cx="8238044" cy="154056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Our wiki: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http://ecrin-mdr.online/index.php/Project_Overview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6F7EBD0-8D60-CF4A-A642-AA1A0298F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More details?</a:t>
            </a:r>
          </a:p>
        </p:txBody>
      </p:sp>
    </p:spTree>
    <p:extLst>
      <p:ext uri="{BB962C8B-B14F-4D97-AF65-F5344CB8AC3E}">
        <p14:creationId xmlns:p14="http://schemas.microsoft.com/office/powerpoint/2010/main" val="2351008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18</a:t>
            </a:fld>
            <a:endParaRPr lang="en-Z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8A25D8-60A8-0547-81B7-2AF0E26F2FA3}"/>
              </a:ext>
            </a:extLst>
          </p:cNvPr>
          <p:cNvSpPr txBox="1"/>
          <p:nvPr/>
        </p:nvSpPr>
        <p:spPr>
          <a:xfrm>
            <a:off x="0" y="2598003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Thank you!</a:t>
            </a:r>
          </a:p>
          <a:p>
            <a:pPr algn="ctr"/>
            <a:endParaRPr lang="en-US" dirty="0"/>
          </a:p>
          <a:p>
            <a:pPr algn="ctr"/>
            <a:r>
              <a:rPr lang="en-US" sz="2400" dirty="0"/>
              <a:t>Any questions?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422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1</a:t>
            </a:fld>
            <a:endParaRPr lang="en-Z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Background</a:t>
            </a:r>
            <a:endParaRPr lang="en-GB" sz="48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40E78E-3062-407E-9A1F-63B2E0113992}"/>
              </a:ext>
            </a:extLst>
          </p:cNvPr>
          <p:cNvSpPr txBox="1">
            <a:spLocks/>
          </p:cNvSpPr>
          <p:nvPr/>
        </p:nvSpPr>
        <p:spPr>
          <a:xfrm>
            <a:off x="601642" y="1600216"/>
            <a:ext cx="8238044" cy="38861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Clinical research studies and data objects belonging to it are it often scattered around </a:t>
            </a:r>
            <a:r>
              <a:rPr lang="en-GB" sz="2000" i="1" dirty="0"/>
              <a:t>(e.g. website, publication, repository, registry).</a:t>
            </a:r>
            <a:br>
              <a:rPr lang="en-GB" sz="2000" dirty="0"/>
            </a:br>
            <a:endParaRPr lang="en-GB" sz="2000" dirty="0"/>
          </a:p>
          <a:p>
            <a:pPr algn="just"/>
            <a:r>
              <a:rPr lang="en-GB" sz="2000" dirty="0"/>
              <a:t>Mechanisms for gaining access vary between different places and different data objects.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GB" sz="2000" dirty="0"/>
          </a:p>
          <a:p>
            <a:r>
              <a:rPr lang="en-GB" sz="2000" dirty="0"/>
              <a:t>No agreed discovery metadata schemas implemented and used for discovery.</a:t>
            </a:r>
            <a:br>
              <a:rPr lang="en-GB" sz="2000" dirty="0"/>
            </a:br>
            <a:endParaRPr lang="en-GB" sz="2000" dirty="0"/>
          </a:p>
          <a:p>
            <a:pPr algn="just"/>
            <a:r>
              <a:rPr lang="en-GB" sz="2000" dirty="0"/>
              <a:t>Findability of clinical studies and related data objects is a difficult, time-consuming  process. </a:t>
            </a:r>
          </a:p>
        </p:txBody>
      </p:sp>
    </p:spTree>
    <p:extLst>
      <p:ext uri="{BB962C8B-B14F-4D97-AF65-F5344CB8AC3E}">
        <p14:creationId xmlns:p14="http://schemas.microsoft.com/office/powerpoint/2010/main" val="337155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AE26-FE4A-834B-9374-CD6ACA1735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" smtClean="0"/>
              <a:pPr algn="l"/>
              <a:t>2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3C2C0D-4174-A349-B57A-A588A5221C0A}"/>
              </a:ext>
            </a:extLst>
          </p:cNvPr>
          <p:cNvSpPr txBox="1"/>
          <p:nvPr/>
        </p:nvSpPr>
        <p:spPr>
          <a:xfrm>
            <a:off x="1370847" y="6087756"/>
            <a:ext cx="3930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/>
              <a:t>Fig. 1 – Structure of clinical trial (study, data object)</a:t>
            </a:r>
            <a:endParaRPr lang="ru-RU" sz="14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F9601-52A8-9142-829C-A11AAFF0C109}"/>
              </a:ext>
            </a:extLst>
          </p:cNvPr>
          <p:cNvSpPr/>
          <p:nvPr/>
        </p:nvSpPr>
        <p:spPr>
          <a:xfrm>
            <a:off x="410927" y="1361661"/>
            <a:ext cx="5850725" cy="795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B7824D3A-4A75-4190-B3C3-06DC483F4243" descr="3CC996B5-760C-44F9-B6A4-8DEED1B9AD40@lerkins">
            <a:extLst>
              <a:ext uri="{FF2B5EF4-FFF2-40B4-BE49-F238E27FC236}">
                <a16:creationId xmlns:a16="http://schemas.microsoft.com/office/drawing/2014/main" id="{351F51C7-1A17-DA4B-B518-4F003D33B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75" y="2885077"/>
            <a:ext cx="5943600" cy="31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165B2A-174E-F342-B478-34DF616CB08D}"/>
              </a:ext>
            </a:extLst>
          </p:cNvPr>
          <p:cNvSpPr txBox="1"/>
          <p:nvPr/>
        </p:nvSpPr>
        <p:spPr>
          <a:xfrm>
            <a:off x="1911332" y="138249"/>
            <a:ext cx="723266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700" dirty="0"/>
              <a:t>A </a:t>
            </a:r>
            <a:r>
              <a:rPr lang="de-DE" sz="1700" b="1" i="1" dirty="0" err="1"/>
              <a:t>study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any</a:t>
            </a:r>
            <a:r>
              <a:rPr lang="de-DE" sz="1700" dirty="0"/>
              <a:t> </a:t>
            </a:r>
            <a:r>
              <a:rPr lang="de-DE" sz="1700" dirty="0" err="1"/>
              <a:t>clinical</a:t>
            </a:r>
            <a:r>
              <a:rPr lang="de-DE" sz="1700" dirty="0"/>
              <a:t> </a:t>
            </a:r>
            <a:r>
              <a:rPr lang="de-DE" sz="1700" dirty="0" err="1"/>
              <a:t>research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humans</a:t>
            </a:r>
            <a:r>
              <a:rPr lang="de-DE" sz="1700" dirty="0"/>
              <a:t> </a:t>
            </a:r>
            <a:r>
              <a:rPr lang="de-DE" sz="1700" dirty="0" err="1"/>
              <a:t>as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participants</a:t>
            </a:r>
            <a:r>
              <a:rPr lang="de-DE" sz="1700" dirty="0"/>
              <a:t>,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which</a:t>
            </a:r>
            <a:r>
              <a:rPr lang="de-DE" sz="1700" dirty="0"/>
              <a:t> 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therefore</a:t>
            </a:r>
            <a:r>
              <a:rPr lang="de-DE" sz="1700" dirty="0"/>
              <a:t> </a:t>
            </a:r>
            <a:r>
              <a:rPr lang="de-DE" sz="1700" dirty="0" err="1"/>
              <a:t>subject</a:t>
            </a:r>
            <a:r>
              <a:rPr lang="de-DE" sz="1700" dirty="0"/>
              <a:t> </a:t>
            </a:r>
            <a:r>
              <a:rPr lang="de-DE" sz="1700" dirty="0" err="1"/>
              <a:t>to</a:t>
            </a:r>
            <a:r>
              <a:rPr lang="de-DE" sz="1700" dirty="0"/>
              <a:t> </a:t>
            </a:r>
            <a:r>
              <a:rPr lang="de-DE" sz="1700" dirty="0" err="1"/>
              <a:t>ethical</a:t>
            </a:r>
            <a:r>
              <a:rPr lang="de-DE" sz="1700" dirty="0"/>
              <a:t> </a:t>
            </a:r>
            <a:r>
              <a:rPr lang="de-DE" sz="1700" dirty="0" err="1"/>
              <a:t>approval</a:t>
            </a:r>
            <a:r>
              <a:rPr lang="de-DE" sz="1700" dirty="0"/>
              <a:t>, </a:t>
            </a:r>
            <a:r>
              <a:rPr lang="de-DE" sz="1700" dirty="0" err="1"/>
              <a:t>whether</a:t>
            </a:r>
            <a:r>
              <a:rPr lang="de-DE" sz="1700" dirty="0"/>
              <a:t> </a:t>
            </a:r>
            <a:r>
              <a:rPr lang="de-DE" sz="1700" dirty="0" err="1"/>
              <a:t>or</a:t>
            </a:r>
            <a:r>
              <a:rPr lang="de-DE" sz="1700" dirty="0"/>
              <a:t> not </a:t>
            </a:r>
            <a:r>
              <a:rPr lang="de-DE" sz="1700" dirty="0" err="1"/>
              <a:t>the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 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interventional</a:t>
            </a:r>
            <a:r>
              <a:rPr lang="de-DE" sz="1700" dirty="0"/>
              <a:t> (a '</a:t>
            </a:r>
            <a:r>
              <a:rPr lang="de-DE" sz="1700" dirty="0" err="1"/>
              <a:t>clinical</a:t>
            </a:r>
            <a:r>
              <a:rPr lang="de-DE" sz="1700" dirty="0"/>
              <a:t> </a:t>
            </a:r>
            <a:r>
              <a:rPr lang="de-DE" sz="1700" dirty="0" err="1"/>
              <a:t>trial</a:t>
            </a:r>
            <a:r>
              <a:rPr lang="de-DE" sz="1700" dirty="0"/>
              <a:t>'), </a:t>
            </a:r>
            <a:r>
              <a:rPr lang="de-DE" sz="1700" dirty="0" err="1"/>
              <a:t>or</a:t>
            </a:r>
            <a:r>
              <a:rPr lang="de-DE" sz="1700" dirty="0"/>
              <a:t> </a:t>
            </a:r>
            <a:r>
              <a:rPr lang="de-DE" sz="1700" dirty="0" err="1"/>
              <a:t>observational</a:t>
            </a:r>
            <a:r>
              <a:rPr lang="de-DE" sz="1700" dirty="0"/>
              <a:t> (</a:t>
            </a:r>
            <a:r>
              <a:rPr lang="de-DE" sz="1700" dirty="0" err="1"/>
              <a:t>including</a:t>
            </a:r>
            <a:r>
              <a:rPr lang="de-DE" sz="1700" dirty="0"/>
              <a:t> </a:t>
            </a:r>
            <a:r>
              <a:rPr lang="de-DE" sz="1700" dirty="0" err="1"/>
              <a:t>disease</a:t>
            </a:r>
            <a:r>
              <a:rPr lang="de-DE" sz="1700" dirty="0"/>
              <a:t> </a:t>
            </a:r>
            <a:r>
              <a:rPr lang="de-DE" sz="1700" dirty="0" err="1"/>
              <a:t>registry</a:t>
            </a:r>
            <a:r>
              <a:rPr lang="de-DE" sz="1700" dirty="0"/>
              <a:t> </a:t>
            </a:r>
            <a:r>
              <a:rPr lang="de-DE" sz="1700" dirty="0" err="1"/>
              <a:t>data</a:t>
            </a:r>
            <a:r>
              <a:rPr lang="de-DE" sz="1700" dirty="0"/>
              <a:t>), </a:t>
            </a:r>
            <a:r>
              <a:rPr lang="de-DE" sz="1700" dirty="0" err="1"/>
              <a:t>or</a:t>
            </a:r>
            <a:r>
              <a:rPr lang="de-DE" sz="1700" dirty="0"/>
              <a:t> a </a:t>
            </a:r>
            <a:r>
              <a:rPr lang="de-DE" sz="1700" dirty="0" err="1"/>
              <a:t>case</a:t>
            </a:r>
            <a:r>
              <a:rPr lang="de-DE" sz="1700" dirty="0"/>
              <a:t> </a:t>
            </a:r>
            <a:r>
              <a:rPr lang="de-DE" sz="1700" dirty="0" err="1"/>
              <a:t>study</a:t>
            </a:r>
            <a:r>
              <a:rPr lang="de-DE" sz="1700" dirty="0"/>
              <a:t>.</a:t>
            </a:r>
          </a:p>
          <a:p>
            <a:br>
              <a:rPr lang="de-DE" sz="1700" dirty="0"/>
            </a:br>
            <a:r>
              <a:rPr lang="de-DE" sz="1700" dirty="0"/>
              <a:t>A </a:t>
            </a:r>
            <a:r>
              <a:rPr lang="de-DE" sz="1700" b="1" i="1" dirty="0" err="1"/>
              <a:t>data</a:t>
            </a:r>
            <a:r>
              <a:rPr lang="de-DE" sz="1700" b="1" i="1" dirty="0"/>
              <a:t> </a:t>
            </a:r>
            <a:r>
              <a:rPr lang="de-DE" sz="1700" b="1" i="1" dirty="0" err="1"/>
              <a:t>object</a:t>
            </a:r>
            <a:r>
              <a:rPr lang="de-DE" sz="1700" dirty="0"/>
              <a:t> </a:t>
            </a:r>
            <a:r>
              <a:rPr lang="de-DE" sz="1700" dirty="0" err="1"/>
              <a:t>is</a:t>
            </a:r>
            <a:r>
              <a:rPr lang="de-DE" sz="1700" dirty="0"/>
              <a:t> </a:t>
            </a:r>
            <a:r>
              <a:rPr lang="de-DE" sz="1700" dirty="0" err="1"/>
              <a:t>any</a:t>
            </a:r>
            <a:r>
              <a:rPr lang="de-DE" sz="1700" dirty="0"/>
              <a:t> </a:t>
            </a:r>
            <a:r>
              <a:rPr lang="de-DE" sz="1700" dirty="0" err="1"/>
              <a:t>information</a:t>
            </a:r>
            <a:r>
              <a:rPr lang="de-DE" sz="1700" dirty="0"/>
              <a:t> </a:t>
            </a:r>
            <a:r>
              <a:rPr lang="de-DE" sz="1700" dirty="0" err="1"/>
              <a:t>available</a:t>
            </a:r>
            <a:r>
              <a:rPr lang="de-DE" sz="1700" dirty="0"/>
              <a:t> in electronic form (a '</a:t>
            </a:r>
            <a:r>
              <a:rPr lang="de-DE" sz="1700" dirty="0" err="1"/>
              <a:t>data</a:t>
            </a:r>
            <a:r>
              <a:rPr lang="de-DE" sz="1700" dirty="0"/>
              <a:t> </a:t>
            </a:r>
            <a:r>
              <a:rPr lang="de-DE" sz="1700" dirty="0" err="1"/>
              <a:t>stream</a:t>
            </a:r>
            <a:r>
              <a:rPr lang="de-DE" sz="1700" dirty="0"/>
              <a:t>') </a:t>
            </a:r>
            <a:r>
              <a:rPr lang="de-DE" sz="1700" dirty="0" err="1"/>
              <a:t>and</a:t>
            </a:r>
            <a:r>
              <a:rPr lang="de-DE" sz="1700" dirty="0"/>
              <a:t> </a:t>
            </a:r>
            <a:r>
              <a:rPr lang="de-DE" sz="1700" dirty="0" err="1"/>
              <a:t>may</a:t>
            </a:r>
            <a:r>
              <a:rPr lang="de-DE" sz="1700" dirty="0"/>
              <a:t> </a:t>
            </a:r>
            <a:r>
              <a:rPr lang="de-DE" sz="1700" dirty="0" err="1"/>
              <a:t>be</a:t>
            </a:r>
            <a:r>
              <a:rPr lang="de-DE" sz="1700" dirty="0"/>
              <a:t> a </a:t>
            </a:r>
            <a:r>
              <a:rPr lang="de-DE" sz="1700" dirty="0" err="1"/>
              <a:t>document</a:t>
            </a:r>
            <a:r>
              <a:rPr lang="de-DE" sz="1700" dirty="0"/>
              <a:t> (e.g. a </a:t>
            </a:r>
            <a:r>
              <a:rPr lang="de-DE" sz="1700" dirty="0" err="1"/>
              <a:t>pdf</a:t>
            </a:r>
            <a:r>
              <a:rPr lang="de-DE" sz="1700" dirty="0"/>
              <a:t>), a </a:t>
            </a:r>
            <a:r>
              <a:rPr lang="de-DE" sz="1700" dirty="0" err="1"/>
              <a:t>dataset</a:t>
            </a:r>
            <a:r>
              <a:rPr lang="de-DE" sz="1700" dirty="0"/>
              <a:t> in </a:t>
            </a:r>
            <a:r>
              <a:rPr lang="de-DE" sz="1700" dirty="0" err="1"/>
              <a:t>one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a </a:t>
            </a:r>
            <a:r>
              <a:rPr lang="de-DE" sz="1700" dirty="0" err="1"/>
              <a:t>variety</a:t>
            </a:r>
            <a:r>
              <a:rPr lang="de-DE" sz="1700" dirty="0"/>
              <a:t> </a:t>
            </a:r>
            <a:r>
              <a:rPr lang="de-DE" sz="1700" dirty="0" err="1"/>
              <a:t>of</a:t>
            </a:r>
            <a:r>
              <a:rPr lang="de-DE" sz="1700" dirty="0"/>
              <a:t> </a:t>
            </a:r>
            <a:r>
              <a:rPr lang="de-DE" sz="1700" dirty="0" err="1"/>
              <a:t>formats</a:t>
            </a:r>
            <a:r>
              <a:rPr lang="de-DE" sz="1700" dirty="0"/>
              <a:t> (</a:t>
            </a:r>
            <a:r>
              <a:rPr lang="de-DE" sz="1700" dirty="0" err="1"/>
              <a:t>spreadsheet</a:t>
            </a:r>
            <a:r>
              <a:rPr lang="de-DE" sz="1700" dirty="0"/>
              <a:t>, </a:t>
            </a:r>
            <a:r>
              <a:rPr lang="de-DE" sz="1700" dirty="0" err="1"/>
              <a:t>csv</a:t>
            </a:r>
            <a:r>
              <a:rPr lang="de-DE" sz="1700" dirty="0"/>
              <a:t> </a:t>
            </a:r>
            <a:r>
              <a:rPr lang="de-DE" sz="1700" dirty="0" err="1"/>
              <a:t>files</a:t>
            </a:r>
            <a:r>
              <a:rPr lang="de-DE" sz="1700" dirty="0"/>
              <a:t>, </a:t>
            </a:r>
            <a:r>
              <a:rPr lang="de-DE" sz="1700" dirty="0" err="1"/>
              <a:t>database</a:t>
            </a:r>
            <a:r>
              <a:rPr lang="de-DE" sz="1700" dirty="0"/>
              <a:t> </a:t>
            </a:r>
            <a:r>
              <a:rPr lang="de-DE" sz="1700" dirty="0" err="1"/>
              <a:t>file</a:t>
            </a:r>
            <a:r>
              <a:rPr lang="de-DE" sz="1700" dirty="0"/>
              <a:t>, XML etc.), a </a:t>
            </a:r>
            <a:r>
              <a:rPr lang="de-DE" sz="1700" dirty="0" err="1"/>
              <a:t>media</a:t>
            </a:r>
            <a:r>
              <a:rPr lang="de-DE" sz="1700" dirty="0"/>
              <a:t> (</a:t>
            </a:r>
            <a:r>
              <a:rPr lang="de-DE" sz="1700" dirty="0" err="1"/>
              <a:t>audio</a:t>
            </a:r>
            <a:r>
              <a:rPr lang="de-DE" sz="1700" dirty="0"/>
              <a:t>, </a:t>
            </a:r>
            <a:r>
              <a:rPr lang="de-DE" sz="1700" dirty="0" err="1"/>
              <a:t>video</a:t>
            </a:r>
            <a:r>
              <a:rPr lang="de-DE" sz="1700" dirty="0"/>
              <a:t>) </a:t>
            </a:r>
            <a:r>
              <a:rPr lang="de-DE" sz="1700" dirty="0" err="1"/>
              <a:t>file</a:t>
            </a:r>
            <a:r>
              <a:rPr lang="de-DE" sz="1700" dirty="0"/>
              <a:t>, an </a:t>
            </a:r>
            <a:r>
              <a:rPr lang="de-DE" sz="1700" dirty="0" err="1"/>
              <a:t>image</a:t>
            </a:r>
            <a:r>
              <a:rPr lang="de-DE" sz="1700" dirty="0"/>
              <a:t> (e.g. a </a:t>
            </a:r>
            <a:r>
              <a:rPr lang="de-DE" sz="1700" dirty="0" err="1"/>
              <a:t>conference</a:t>
            </a:r>
            <a:r>
              <a:rPr lang="de-DE" sz="1700" dirty="0"/>
              <a:t> </a:t>
            </a:r>
            <a:r>
              <a:rPr lang="de-DE" sz="1700" dirty="0" err="1"/>
              <a:t>poster</a:t>
            </a:r>
            <a:r>
              <a:rPr lang="de-DE" sz="1700" dirty="0"/>
              <a:t>) </a:t>
            </a:r>
            <a:r>
              <a:rPr lang="de-DE" sz="1700" dirty="0" err="1"/>
              <a:t>or</a:t>
            </a:r>
            <a:r>
              <a:rPr lang="de-DE" sz="1700" dirty="0"/>
              <a:t> </a:t>
            </a:r>
            <a:r>
              <a:rPr lang="de-DE" sz="1700" dirty="0" err="1"/>
              <a:t>simply</a:t>
            </a:r>
            <a:r>
              <a:rPr lang="de-DE" sz="1700" dirty="0"/>
              <a:t> a web </a:t>
            </a:r>
            <a:r>
              <a:rPr lang="de-DE" sz="1700" dirty="0" err="1"/>
              <a:t>page</a:t>
            </a:r>
            <a:r>
              <a:rPr lang="de-DE" sz="1700" dirty="0"/>
              <a:t> </a:t>
            </a:r>
            <a:r>
              <a:rPr lang="de-DE" sz="1700" dirty="0" err="1"/>
              <a:t>with</a:t>
            </a:r>
            <a:r>
              <a:rPr lang="de-DE" sz="1700" dirty="0"/>
              <a:t> </a:t>
            </a:r>
            <a:r>
              <a:rPr lang="de-DE" sz="1700" dirty="0" err="1"/>
              <a:t>useful</a:t>
            </a:r>
            <a:r>
              <a:rPr lang="de-DE" sz="1700" dirty="0"/>
              <a:t> </a:t>
            </a:r>
            <a:r>
              <a:rPr lang="de-DE" sz="1700" dirty="0" err="1"/>
              <a:t>text</a:t>
            </a:r>
            <a:r>
              <a:rPr lang="de-DE" sz="1700" dirty="0"/>
              <a:t>.</a:t>
            </a:r>
            <a:r>
              <a:rPr lang="en-US" sz="1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0944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3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0" y="1991512"/>
            <a:ext cx="8238044" cy="3085181"/>
          </a:xfrm>
        </p:spPr>
        <p:txBody>
          <a:bodyPr>
            <a:noAutofit/>
          </a:bodyPr>
          <a:lstStyle/>
          <a:p>
            <a:pPr marL="76200" indent="0" algn="just">
              <a:buNone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To maximize the </a:t>
            </a:r>
            <a:r>
              <a:rPr lang="en-US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discoverability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of all these studies and related data objects, it is necessary to collect the </a:t>
            </a:r>
            <a:r>
              <a:rPr lang="en-US" sz="2200" i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about them, including object provenance, location and access details, into a single system.</a:t>
            </a:r>
          </a:p>
          <a:p>
            <a:pPr marL="76200" indent="0" algn="just">
              <a:buNone/>
            </a:pPr>
            <a:endParaRPr lang="en-US" sz="22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6200" indent="0" algn="just">
              <a:buNone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To that end ECRIN is currently developing an </a:t>
            </a:r>
            <a:r>
              <a:rPr lang="en-US" sz="2200" b="1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MDR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sz="22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Repository) to standardize, assemble and display the metadata about clinical studies and the data objects generated by them, and provide access to them through a single system, accessed via a web portal.</a:t>
            </a:r>
            <a:endParaRPr lang="ru-RU" sz="2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MDR… Why?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425519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4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1" y="1732289"/>
            <a:ext cx="8238044" cy="3412920"/>
          </a:xfrm>
        </p:spPr>
        <p:txBody>
          <a:bodyPr>
            <a:normAutofit/>
          </a:bodyPr>
          <a:lstStyle/>
          <a:p>
            <a:pPr marL="76200" indent="0" algn="just">
              <a:buNone/>
            </a:pP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web portal is developed in collaboration with ONEDATA (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Cyfronet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, Poland); functionality for discoverability of studies and related data objects is provided by INFN (Italy)*. So far metadata from 5 data sources have been collected using different modalities (e.g. XMLs processing, APIs, scraping of web pages) and stored as JSON objects/relational DB form on the test bed server at INFN. Data will be then ingested, uploaded and made available for the users. </a:t>
            </a:r>
          </a:p>
          <a:p>
            <a:pPr marL="76200" indent="0" algn="just">
              <a:buNone/>
            </a:pPr>
            <a:endParaRPr lang="en-US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76200" indent="0" algn="just">
              <a:buNone/>
            </a:pP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The ONEDATA solution will implement the metadata collection and transport from multiple 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OneProvider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to the central </a:t>
            </a:r>
            <a:r>
              <a:rPr lang="en-US" sz="2000" dirty="0" err="1">
                <a:ea typeface="Arial Unicode MS" panose="020B0604020202020204" pitchFamily="34" charset="-128"/>
                <a:cs typeface="Arial Unicode MS" panose="020B0604020202020204" pitchFamily="34" charset="-128"/>
              </a:rPr>
              <a:t>OneZone</a:t>
            </a:r>
            <a:r>
              <a:rPr lang="en-US" sz="20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service; it will also deal with the ACLs management to implement the data protection.</a:t>
            </a:r>
            <a:endParaRPr lang="ru-RU" sz="2000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MDR… Implementation</a:t>
            </a:r>
            <a:endParaRPr lang="en-GB" sz="4800" dirty="0"/>
          </a:p>
        </p:txBody>
      </p:sp>
      <p:sp>
        <p:nvSpPr>
          <p:cNvPr id="5" name="ZoneTexte 4"/>
          <p:cNvSpPr txBox="1"/>
          <p:nvPr/>
        </p:nvSpPr>
        <p:spPr>
          <a:xfrm>
            <a:off x="5583606" y="5477315"/>
            <a:ext cx="22509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/>
              <a:t>* </a:t>
            </a:r>
            <a:r>
              <a:rPr lang="fr-FR" sz="1400" i="1" dirty="0" err="1"/>
              <a:t>Within</a:t>
            </a:r>
            <a:r>
              <a:rPr lang="fr-FR" sz="1400" i="1" dirty="0"/>
              <a:t> H2020 XDC </a:t>
            </a:r>
            <a:r>
              <a:rPr lang="fr-FR" sz="1400" i="1" dirty="0" err="1"/>
              <a:t>project</a:t>
            </a:r>
            <a:r>
              <a:rPr lang="fr-FR" sz="1400" i="1" dirty="0"/>
              <a:t> </a:t>
            </a:r>
            <a:endParaRPr lang="en-GB" sz="14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543" y="5346343"/>
            <a:ext cx="1001608" cy="5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4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3FE488-34BD-9B49-ABD3-32923BA87705}"/>
              </a:ext>
            </a:extLst>
          </p:cNvPr>
          <p:cNvSpPr/>
          <p:nvPr/>
        </p:nvSpPr>
        <p:spPr>
          <a:xfrm>
            <a:off x="298174" y="1242391"/>
            <a:ext cx="8507896" cy="347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AC68D-F7CA-1648-90A1-053011F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5</a:t>
            </a:fld>
            <a:endParaRPr lang="en-Z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2868240-3078-374E-A67B-72C3612C4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729" y="64791"/>
            <a:ext cx="4437254" cy="65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88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6</a:t>
            </a:fld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450" y="1728422"/>
            <a:ext cx="8238044" cy="283363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5 data sources (PubMed, CT.gov, </a:t>
            </a:r>
            <a:r>
              <a:rPr lang="en-US" sz="2400" dirty="0" err="1"/>
              <a:t>BioLINCC</a:t>
            </a:r>
            <a:r>
              <a:rPr lang="en-US" sz="2400" dirty="0"/>
              <a:t>, Yoda, WHO ICTRP) are connected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Single and universal metadata schema was developed*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&gt; 1.5 millions of studies and data objects uploaded (</a:t>
            </a:r>
            <a:r>
              <a:rPr lang="en-US" sz="2400" b="1" dirty="0"/>
              <a:t>including COVID-19 related clinical trials</a:t>
            </a:r>
            <a:r>
              <a:rPr lang="en-US" sz="2400" dirty="0"/>
              <a:t>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Current progress</a:t>
            </a:r>
            <a:endParaRPr lang="en-GB" sz="4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7EF91B-0F7D-F44C-AB31-524CD7131EA7}"/>
              </a:ext>
            </a:extLst>
          </p:cNvPr>
          <p:cNvSpPr txBox="1">
            <a:spLocks/>
          </p:cNvSpPr>
          <p:nvPr/>
        </p:nvSpPr>
        <p:spPr>
          <a:xfrm>
            <a:off x="467544" y="4678114"/>
            <a:ext cx="8238044" cy="95021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DD00"/>
              </a:buClr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2578B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399C6"/>
              </a:buClr>
              <a:buFont typeface="Wingdings" panose="05000000000000000000" pitchFamily="2" charset="2"/>
              <a:buChar char="§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</a:pPr>
            <a:r>
              <a:rPr lang="en-US" sz="1600" dirty="0"/>
              <a:t>JSON Schema - </a:t>
            </a:r>
            <a:r>
              <a:rPr lang="en-US" sz="1600" dirty="0">
                <a:hlinkClick r:id="rId2"/>
              </a:rPr>
              <a:t>http://ecrin-mdr.online/index.php/JSON_Schemas</a:t>
            </a:r>
            <a:endParaRPr lang="en-US" sz="1600" dirty="0"/>
          </a:p>
          <a:p>
            <a:pPr>
              <a:buFont typeface="Wingdings" pitchFamily="2" charset="2"/>
              <a:buChar char="ü"/>
            </a:pPr>
            <a:r>
              <a:rPr lang="en-US" sz="1600" dirty="0"/>
              <a:t>ECRIN Clinical Research Metadata Schema </a:t>
            </a:r>
            <a:r>
              <a:rPr lang="en-US" sz="1600" dirty="0">
                <a:hlinkClick r:id="rId3"/>
              </a:rPr>
              <a:t>https://zenodo.org/record/3562911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8633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AA01D7-8EC8-9547-BFE7-BA453EA7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7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D94E3-787D-A247-8F38-3EB0A7FC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Currently, ECRIN is using a cloud server, provided by INFN within the XDC project (16 VCPUs, 32GB RAM, 20GB of disk space + 1TB of external storage). </a:t>
            </a:r>
          </a:p>
          <a:p>
            <a:endParaRPr lang="en-US" dirty="0"/>
          </a:p>
          <a:p>
            <a:r>
              <a:rPr lang="en-US" dirty="0"/>
              <a:t>3 more VMs, provided by INFN as well, are used to prepare JSON files containing metadata, load and host them into a </a:t>
            </a:r>
            <a:r>
              <a:rPr lang="en-US" dirty="0" err="1"/>
              <a:t>OneData</a:t>
            </a:r>
            <a:r>
              <a:rPr lang="en-US" dirty="0"/>
              <a:t> environment (</a:t>
            </a:r>
            <a:r>
              <a:rPr lang="en-US" dirty="0" err="1"/>
              <a:t>Oneprovider</a:t>
            </a:r>
            <a:r>
              <a:rPr lang="en-US" dirty="0"/>
              <a:t> + </a:t>
            </a:r>
            <a:r>
              <a:rPr lang="en-US" dirty="0" err="1"/>
              <a:t>Onezone</a:t>
            </a:r>
            <a:r>
              <a:rPr lang="en-US" dirty="0"/>
              <a:t>).</a:t>
            </a:r>
            <a:br>
              <a:rPr lang="en-US" dirty="0"/>
            </a:b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D6329C-1C40-9E49-AFAC-9FA4A4FF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Current cloud resources</a:t>
            </a:r>
          </a:p>
        </p:txBody>
      </p:sp>
    </p:spTree>
    <p:extLst>
      <p:ext uri="{BB962C8B-B14F-4D97-AF65-F5344CB8AC3E}">
        <p14:creationId xmlns:p14="http://schemas.microsoft.com/office/powerpoint/2010/main" val="3766206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6C02C8-F7E2-5B45-86B0-0D3D7CCC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8A94-5A12-4B8C-BDC5-605F0B0907ED}" type="slidenum">
              <a:rPr lang="en-ZA" smtClean="0"/>
              <a:t>8</a:t>
            </a:fld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3C8F8-E1E4-B14C-9004-4F64DB630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Open, publicly available metadata;</a:t>
            </a:r>
          </a:p>
          <a:p>
            <a:r>
              <a:rPr lang="en-US" dirty="0"/>
              <a:t>(Meta)data are extracted from different sources and put in one place – our Core Database</a:t>
            </a:r>
          </a:p>
          <a:p>
            <a:r>
              <a:rPr lang="en-US" dirty="0"/>
              <a:t>Current number of records (files) is &gt; 1.500.000</a:t>
            </a:r>
          </a:p>
          <a:p>
            <a:r>
              <a:rPr lang="en-US" dirty="0"/>
              <a:t>Files are represented in JSON format, 5-12 </a:t>
            </a:r>
            <a:r>
              <a:rPr lang="en-US" dirty="0" err="1"/>
              <a:t>Kb</a:t>
            </a:r>
            <a:r>
              <a:rPr lang="en-US" dirty="0"/>
              <a:t> each</a:t>
            </a:r>
          </a:p>
          <a:p>
            <a:r>
              <a:rPr lang="en-US" dirty="0"/>
              <a:t>Total size of Core Database is ~13Gb.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C955545-D1F3-1D4C-8C80-CCBD9D9C0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Our data</a:t>
            </a:r>
          </a:p>
        </p:txBody>
      </p:sp>
    </p:spTree>
    <p:extLst>
      <p:ext uri="{BB962C8B-B14F-4D97-AF65-F5344CB8AC3E}">
        <p14:creationId xmlns:p14="http://schemas.microsoft.com/office/powerpoint/2010/main" val="3668065146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 Mas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RIN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091517CF-D004-4A2C-962C-5D0785157D1F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vember 2016 (2)- ECRIN Presentation Template" id="{4E4C4197-44F5-4DEC-872B-83D904A3C19E}" vid="{779A3B7D-3DCC-459D-A98D-970FE52381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Master</Template>
  <TotalTime>251</TotalTime>
  <Words>1084</Words>
  <Application>Microsoft Macintosh PowerPoint</Application>
  <PresentationFormat>On-screen Show (4:3)</PresentationFormat>
  <Paragraphs>111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Opening Slide Master</vt:lpstr>
      <vt:lpstr>Conception personnalisée</vt:lpstr>
      <vt:lpstr>Supporting FAIR data discoverability in clinical research: providing a global metadata repository (MDR) of clinical study object</vt:lpstr>
      <vt:lpstr>Background</vt:lpstr>
      <vt:lpstr>PowerPoint Presentation</vt:lpstr>
      <vt:lpstr>MDR… Why?</vt:lpstr>
      <vt:lpstr>MDR… Implementation</vt:lpstr>
      <vt:lpstr>PowerPoint Presentation</vt:lpstr>
      <vt:lpstr>Current progress</vt:lpstr>
      <vt:lpstr>Current cloud resources</vt:lpstr>
      <vt:lpstr>Our data</vt:lpstr>
      <vt:lpstr>Tools and workflow</vt:lpstr>
      <vt:lpstr>Activities in EOSC-Hub</vt:lpstr>
      <vt:lpstr>Q1</vt:lpstr>
      <vt:lpstr>Q2</vt:lpstr>
      <vt:lpstr>Q3</vt:lpstr>
      <vt:lpstr>Q4</vt:lpstr>
      <vt:lpstr>Requested technical services</vt:lpstr>
      <vt:lpstr>Goals to be achieved in 1 year</vt:lpstr>
      <vt:lpstr>More details?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Repository (MDR)</dc:title>
  <dc:creator>Sergey Goryanin</dc:creator>
  <cp:lastModifiedBy>Sergey Goryanin</cp:lastModifiedBy>
  <cp:revision>94</cp:revision>
  <dcterms:created xsi:type="dcterms:W3CDTF">2019-04-19T07:05:43Z</dcterms:created>
  <dcterms:modified xsi:type="dcterms:W3CDTF">2020-04-21T12:31:59Z</dcterms:modified>
</cp:coreProperties>
</file>