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13" r:id="rId2"/>
  </p:sldMasterIdLst>
  <p:notesMasterIdLst>
    <p:notesMasterId r:id="rId17"/>
  </p:notesMasterIdLst>
  <p:handoutMasterIdLst>
    <p:handoutMasterId r:id="rId18"/>
  </p:handoutMasterIdLst>
  <p:sldIdLst>
    <p:sldId id="274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75" r:id="rId11"/>
    <p:sldId id="282" r:id="rId12"/>
    <p:sldId id="283" r:id="rId13"/>
    <p:sldId id="284" r:id="rId14"/>
    <p:sldId id="285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046"/>
    <a:srgbClr val="B5892D"/>
    <a:srgbClr val="75A5D8"/>
    <a:srgbClr val="E2E4EA"/>
    <a:srgbClr val="1D2F45"/>
    <a:srgbClr val="75A4D9"/>
    <a:srgbClr val="1670C9"/>
    <a:srgbClr val="2D4E77"/>
    <a:srgbClr val="575989"/>
    <a:srgbClr val="12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6405" autoAdjust="0"/>
  </p:normalViewPr>
  <p:slideViewPr>
    <p:cSldViewPr>
      <p:cViewPr varScale="1">
        <p:scale>
          <a:sx n="96" d="100"/>
          <a:sy n="96" d="100"/>
        </p:scale>
        <p:origin x="648" y="1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0858CEE-81EB-44FD-96A5-EC8E9A3EEC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6C995-3150-46D5-8652-A3F1B7DFBF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DF400-AF8F-46F3-A516-4D72EE0ED80B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C63A5-05B4-48B1-8024-437B84EDEF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14F89-CD0B-4549-AE0A-5F2F1D3DA9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3B65D-61F5-4600-A226-9142CB319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6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16906-B6A1-4E52-BE69-9D249F819B11}" type="datetimeFigureOut">
              <a:rPr lang="it-IT" smtClean="0"/>
              <a:t>22/04/20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48A20-7C99-4A4D-BF06-6E8ADEA4D03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496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4E82C1C-60FB-2F41-A35A-E9EB59674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00" y="4877732"/>
            <a:ext cx="636044" cy="5789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C95AC5E-022A-794A-B33A-6292101788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57" y="5260744"/>
            <a:ext cx="667687" cy="633228"/>
          </a:xfrm>
          <a:prstGeom prst="rect">
            <a:avLst/>
          </a:prstGeom>
        </p:spPr>
      </p:pic>
      <p:sp>
        <p:nvSpPr>
          <p:cNvPr id="12" name="Rettangolo 11"/>
          <p:cNvSpPr/>
          <p:nvPr userDrawn="1"/>
        </p:nvSpPr>
        <p:spPr>
          <a:xfrm>
            <a:off x="1007436" y="6381328"/>
            <a:ext cx="110412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noProof="0" dirty="0"/>
              <a:t>EOSC-hub receives funding from the European Union’s Horizon 2020 research and innovation programme under grant agreement No. 777536.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DC374C-3088-4AC9-9030-20959266C273}"/>
              </a:ext>
            </a:extLst>
          </p:cNvPr>
          <p:cNvSpPr txBox="1"/>
          <p:nvPr userDrawn="1"/>
        </p:nvSpPr>
        <p:spPr>
          <a:xfrm>
            <a:off x="1976601" y="4989075"/>
            <a:ext cx="155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eosc-hub.eu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4785B6D-81EF-4C62-AB07-6BE079FA42A0}"/>
              </a:ext>
            </a:extLst>
          </p:cNvPr>
          <p:cNvSpPr txBox="1"/>
          <p:nvPr userDrawn="1"/>
        </p:nvSpPr>
        <p:spPr>
          <a:xfrm>
            <a:off x="1937698" y="5375344"/>
            <a:ext cx="1624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@</a:t>
            </a:r>
            <a:r>
              <a:rPr lang="en-GB" sz="2000" dirty="0" err="1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EOSC_eu</a:t>
            </a:r>
            <a:endParaRPr lang="en-GB" sz="2000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cxnSp>
        <p:nvCxnSpPr>
          <p:cNvPr id="17" name="Connettore 1 13">
            <a:extLst>
              <a:ext uri="{FF2B5EF4-FFF2-40B4-BE49-F238E27FC236}">
                <a16:creationId xmlns:a16="http://schemas.microsoft.com/office/drawing/2014/main" id="{F69445E9-7340-45CD-BA5C-39E3176D3686}"/>
              </a:ext>
            </a:extLst>
          </p:cNvPr>
          <p:cNvCxnSpPr>
            <a:cxnSpLocks/>
          </p:cNvCxnSpPr>
          <p:nvPr userDrawn="1"/>
        </p:nvCxnSpPr>
        <p:spPr>
          <a:xfrm>
            <a:off x="1559496" y="4725144"/>
            <a:ext cx="1872208" cy="0"/>
          </a:xfrm>
          <a:prstGeom prst="line">
            <a:avLst/>
          </a:prstGeom>
          <a:ln>
            <a:solidFill>
              <a:srgbClr val="1C30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A50D8F3A-6062-4F89-B9DC-F39963F90F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01" y="1520793"/>
            <a:ext cx="4916162" cy="122412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948B22F-CB4B-4782-A3F9-C695712435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6371133"/>
            <a:ext cx="422176" cy="2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73CB5ED-ED7C-41AA-A899-98926A9D966F}" type="datetime1">
              <a:rPr lang="en-GB" smtClean="0"/>
              <a:t>22/04/2020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38272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48E551BA-809B-467E-B7BF-CDFEA85965DB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ttangolo 17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2" name="Rettangolo 21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4" name="Rettangolo 23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dirty="0"/>
              <a:t>20/04/2018</a:t>
            </a:r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DC876967-883E-418D-B4C9-65119C6FA4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42" name="Titolo 1">
            <a:extLst>
              <a:ext uri="{FF2B5EF4-FFF2-40B4-BE49-F238E27FC236}">
                <a16:creationId xmlns:a16="http://schemas.microsoft.com/office/drawing/2014/main" id="{AE87A924-9A41-49C3-B3AA-B18C27B82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0983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DE633CC4-435D-416E-AA98-4662B8A85FE2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360" y="1293223"/>
            <a:ext cx="5664629" cy="47949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A9C6E97-D6ED-C742-B3BF-F3C7F85504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92012" y="1293223"/>
            <a:ext cx="5664629" cy="47949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4" name="Rettangolo 33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5" name="Rettangolo 34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Rettangolo 35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7" name="Rettangolo 36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9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E28DAB20-03EB-4D39-A0F2-B73A96222495}" type="datetime1">
              <a:rPr lang="en-GB" smtClean="0"/>
              <a:t>22/04/2020</a:t>
            </a:fld>
            <a:endParaRPr lang="en-US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194572B0-78DD-4243-9D5D-D9DAD50C2F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id="{8C81318F-A6E2-4E4E-AD26-649A91504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0702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83B677-330E-4253-B1BB-68B6A29BF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348" y="1449438"/>
            <a:ext cx="2645516" cy="65564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F6C7B7-1597-4762-9541-39E64CD64D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3631913"/>
            <a:ext cx="7759774" cy="2317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03D9A9-DAB0-4043-9528-4822DD2D82E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944594"/>
            <a:ext cx="5883079" cy="5057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accent5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r>
              <a:rPr lang="en-GB" b="0" dirty="0">
                <a:solidFill>
                  <a:schemeClr val="accent5">
                    <a:lumMod val="75000"/>
                  </a:schemeClr>
                </a:solidFill>
              </a:rPr>
              <a:t>Click here to add subtitle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E416F95-D136-4291-9DBD-6D01BD783D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B4701CE1-45E5-49C0-9675-78EC85F6A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286670"/>
            <a:ext cx="5756582" cy="505729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536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E9FBBCD-1A09-854C-AD37-ABFC23BF7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08" y="5655630"/>
            <a:ext cx="630033" cy="57895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B059FA9-527F-3047-9752-9021170989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05" y="5638956"/>
            <a:ext cx="658903" cy="6332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C463FB9-8E58-4D7E-9AEC-9058EB62CFA0}"/>
              </a:ext>
            </a:extLst>
          </p:cNvPr>
          <p:cNvSpPr txBox="1"/>
          <p:nvPr userDrawn="1"/>
        </p:nvSpPr>
        <p:spPr>
          <a:xfrm>
            <a:off x="4759216" y="5755515"/>
            <a:ext cx="155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eosc-hub.eu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C1AC704-9BA4-4C9D-8727-21E0A6C216B1}"/>
              </a:ext>
            </a:extLst>
          </p:cNvPr>
          <p:cNvSpPr txBox="1"/>
          <p:nvPr userDrawn="1"/>
        </p:nvSpPr>
        <p:spPr>
          <a:xfrm>
            <a:off x="6600056" y="5745054"/>
            <a:ext cx="1624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@</a:t>
            </a:r>
            <a:r>
              <a:rPr lang="en-GB" sz="2000" dirty="0" err="1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EOSC_eu</a:t>
            </a:r>
            <a:endParaRPr lang="en-GB" sz="2000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AAF6B84-BF74-4F8E-B824-03711F2690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19" y="2983662"/>
            <a:ext cx="1784961" cy="2231201"/>
          </a:xfrm>
          <a:prstGeom prst="rect">
            <a:avLst/>
          </a:prstGeom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B9E0F5DF-28BF-4603-9413-29E52713A802}"/>
              </a:ext>
            </a:extLst>
          </p:cNvPr>
          <p:cNvSpPr txBox="1"/>
          <p:nvPr userDrawn="1"/>
        </p:nvSpPr>
        <p:spPr>
          <a:xfrm>
            <a:off x="1103445" y="2060851"/>
            <a:ext cx="4128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Thank you</a:t>
            </a:r>
          </a:p>
          <a:p>
            <a:r>
              <a:rPr lang="en-GB" sz="2800" b="1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for your attention! </a:t>
            </a:r>
          </a:p>
        </p:txBody>
      </p:sp>
      <p:sp>
        <p:nvSpPr>
          <p:cNvPr id="15" name="CasellaDiTesto 2">
            <a:extLst>
              <a:ext uri="{FF2B5EF4-FFF2-40B4-BE49-F238E27FC236}">
                <a16:creationId xmlns:a16="http://schemas.microsoft.com/office/drawing/2014/main" id="{4D4D3755-ED45-4BF4-89D4-2BA41674BD19}"/>
              </a:ext>
            </a:extLst>
          </p:cNvPr>
          <p:cNvSpPr txBox="1"/>
          <p:nvPr userDrawn="1"/>
        </p:nvSpPr>
        <p:spPr>
          <a:xfrm>
            <a:off x="1103445" y="3145477"/>
            <a:ext cx="388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ea typeface="Source Sans Pro" panose="020B0503030403020204" pitchFamily="34" charset="0"/>
              </a:rPr>
              <a:t>Questions?</a:t>
            </a:r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8187ABF1-33F6-44C1-B88C-2672C628984B}"/>
              </a:ext>
            </a:extLst>
          </p:cNvPr>
          <p:cNvCxnSpPr/>
          <p:nvPr userDrawn="1"/>
        </p:nvCxnSpPr>
        <p:spPr>
          <a:xfrm>
            <a:off x="1199457" y="3084480"/>
            <a:ext cx="2112235" cy="0"/>
          </a:xfrm>
          <a:prstGeom prst="line">
            <a:avLst/>
          </a:prstGeom>
          <a:ln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941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831528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traight Connector 9"/>
          <p:cNvSpPr/>
          <p:nvPr/>
        </p:nvSpPr>
        <p:spPr>
          <a:xfrm>
            <a:off x="609600" y="914400"/>
            <a:ext cx="10972800" cy="0"/>
          </a:xfrm>
          <a:prstGeom prst="line">
            <a:avLst/>
          </a:prstGeom>
          <a:ln w="88900">
            <a:solidFill>
              <a:srgbClr val="DC0000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45720" bIns="45720"/>
          <a:lstStyle/>
          <a:p>
            <a:endParaRPr sz="900"/>
          </a:p>
        </p:txBody>
      </p:sp>
      <p:pic>
        <p:nvPicPr>
          <p:cNvPr id="25" name="Picture 7" descr="Picture 7"/>
          <p:cNvPicPr>
            <a:picLocks noChangeAspect="1"/>
          </p:cNvPicPr>
          <p:nvPr/>
        </p:nvPicPr>
        <p:blipFill>
          <a:blip r:embed="rId2"/>
          <a:srcRect l="5282" t="30458" r="5611" b="37921"/>
          <a:stretch>
            <a:fillRect/>
          </a:stretch>
        </p:blipFill>
        <p:spPr>
          <a:xfrm>
            <a:off x="10287000" y="6378264"/>
            <a:ext cx="1288801" cy="34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10" descr="Picture 10"/>
          <p:cNvPicPr>
            <a:picLocks noChangeAspect="1"/>
          </p:cNvPicPr>
          <p:nvPr/>
        </p:nvPicPr>
        <p:blipFill>
          <a:blip r:embed="rId3"/>
          <a:srcRect b="45431"/>
          <a:stretch>
            <a:fillRect/>
          </a:stretch>
        </p:blipFill>
        <p:spPr>
          <a:xfrm>
            <a:off x="585551" y="6424761"/>
            <a:ext cx="2995850" cy="266489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914400" y="2130433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228517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457036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685555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914073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Footer Placeholder 4"/>
          <p:cNvSpPr txBox="1"/>
          <p:nvPr/>
        </p:nvSpPr>
        <p:spPr>
          <a:xfrm>
            <a:off x="1981200" y="6400443"/>
            <a:ext cx="8229600" cy="2769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4" tIns="45704" rIns="45704" bIns="45704" anchor="ctr">
            <a:spAutoFit/>
          </a:bodyPr>
          <a:lstStyle>
            <a:lvl1pPr algn="ctr">
              <a:defRPr sz="2400">
                <a:solidFill>
                  <a:srgbClr val="DC0000"/>
                </a:solidFill>
                <a:latin typeface="+mn-lt"/>
                <a:ea typeface="+mn-ea"/>
                <a:cs typeface="+mn-cs"/>
                <a:sym typeface="Myriad Pro"/>
              </a:defRPr>
            </a:lvl1pPr>
          </a:lstStyle>
          <a:p>
            <a:r>
              <a:rPr sz="1200"/>
              <a:t>AiiDA lab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22104" y="6171686"/>
            <a:ext cx="415496" cy="369330"/>
          </a:xfrm>
          <a:prstGeom prst="rect">
            <a:avLst/>
          </a:prstGeom>
        </p:spPr>
        <p:txBody>
          <a:bodyPr wrap="none" lIns="91439" tIns="91439" rIns="91439" bIns="91439"/>
          <a:lstStyle>
            <a:lvl1pPr algn="r">
              <a:defRPr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955401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4" r:id="rId3"/>
    <p:sldLayoutId id="2147483709" r:id="rId4"/>
    <p:sldLayoutId id="2147483712" r:id="rId5"/>
    <p:sldLayoutId id="2147483711" r:id="rId6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9"/>
          <p:cNvSpPr/>
          <p:nvPr/>
        </p:nvSpPr>
        <p:spPr>
          <a:xfrm>
            <a:off x="609600" y="914400"/>
            <a:ext cx="10972800" cy="0"/>
          </a:xfrm>
          <a:prstGeom prst="line">
            <a:avLst/>
          </a:prstGeom>
          <a:ln w="88900">
            <a:solidFill>
              <a:srgbClr val="DC0000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45720" bIns="45720"/>
          <a:lstStyle/>
          <a:p>
            <a:endParaRPr sz="900"/>
          </a:p>
        </p:txBody>
      </p:sp>
      <p:pic>
        <p:nvPicPr>
          <p:cNvPr id="3" name="Picture 7" descr="Picture 7"/>
          <p:cNvPicPr>
            <a:picLocks noChangeAspect="1"/>
          </p:cNvPicPr>
          <p:nvPr/>
        </p:nvPicPr>
        <p:blipFill>
          <a:blip r:embed="rId4"/>
          <a:srcRect l="5282" t="30458" r="5611" b="37921"/>
          <a:stretch>
            <a:fillRect/>
          </a:stretch>
        </p:blipFill>
        <p:spPr>
          <a:xfrm>
            <a:off x="10287000" y="6378264"/>
            <a:ext cx="1288801" cy="34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10" descr="Picture 10"/>
          <p:cNvPicPr>
            <a:picLocks noChangeAspect="1"/>
          </p:cNvPicPr>
          <p:nvPr/>
        </p:nvPicPr>
        <p:blipFill>
          <a:blip r:embed="rId5"/>
          <a:srcRect b="45431"/>
          <a:stretch>
            <a:fillRect/>
          </a:stretch>
        </p:blipFill>
        <p:spPr>
          <a:xfrm>
            <a:off x="585551" y="6424761"/>
            <a:ext cx="2995850" cy="2664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09600" y="76200"/>
            <a:ext cx="10972800" cy="838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07" tIns="91407" rIns="91407" bIns="9140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295403"/>
            <a:ext cx="10972800" cy="48307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07" tIns="91407" rIns="91407" bIns="91407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Footer Placeholder 4"/>
          <p:cNvSpPr txBox="1"/>
          <p:nvPr/>
        </p:nvSpPr>
        <p:spPr>
          <a:xfrm>
            <a:off x="1981200" y="6400443"/>
            <a:ext cx="8229600" cy="2769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4" tIns="45704" rIns="45704" bIns="45704" anchor="ctr">
            <a:spAutoFit/>
          </a:bodyPr>
          <a:lstStyle>
            <a:lvl1pPr algn="ctr">
              <a:defRPr sz="2400">
                <a:solidFill>
                  <a:srgbClr val="DC0000"/>
                </a:solidFill>
                <a:latin typeface="+mn-lt"/>
                <a:ea typeface="+mn-ea"/>
                <a:cs typeface="+mn-cs"/>
                <a:sym typeface="Myriad Pro"/>
              </a:defRPr>
            </a:lvl1pPr>
          </a:lstStyle>
          <a:p>
            <a:r>
              <a:rPr sz="1200"/>
              <a:t>AiiDA lab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65148" y="6354294"/>
            <a:ext cx="441846" cy="369265"/>
          </a:xfrm>
          <a:prstGeom prst="rect">
            <a:avLst/>
          </a:prstGeom>
          <a:ln w="25400">
            <a:miter lim="400000"/>
          </a:ln>
        </p:spPr>
        <p:txBody>
          <a:bodyPr lIns="91407" tIns="91407" rIns="91407" bIns="91407" anchor="ctr">
            <a:spAutoFit/>
          </a:bodyPr>
          <a:lstStyle>
            <a:lvl1pPr>
              <a:defRPr sz="1200">
                <a:solidFill>
                  <a:srgbClr val="DC0000"/>
                </a:solidFill>
                <a:latin typeface="+mn-lt"/>
                <a:ea typeface="+mn-ea"/>
                <a:cs typeface="+mn-cs"/>
                <a:sym typeface="Myriad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615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ransition spd="med"/>
  <p:txStyles>
    <p:titleStyle>
      <a:lvl1pPr marL="0" marR="0" indent="0" algn="ctr" defTabSz="4570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DC0000"/>
          </a:solidFill>
          <a:uFillTx/>
          <a:latin typeface="+mn-lt"/>
          <a:ea typeface="+mn-ea"/>
          <a:cs typeface="+mn-cs"/>
          <a:sym typeface="Myriad Pro"/>
        </a:defRPr>
      </a:lvl1pPr>
      <a:lvl2pPr marL="0" marR="0" indent="0" algn="ctr" defTabSz="4570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DC0000"/>
          </a:solidFill>
          <a:uFillTx/>
          <a:latin typeface="+mn-lt"/>
          <a:ea typeface="+mn-ea"/>
          <a:cs typeface="+mn-cs"/>
          <a:sym typeface="Myriad Pro"/>
        </a:defRPr>
      </a:lvl2pPr>
      <a:lvl3pPr marL="0" marR="0" indent="0" algn="ctr" defTabSz="4570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DC0000"/>
          </a:solidFill>
          <a:uFillTx/>
          <a:latin typeface="+mn-lt"/>
          <a:ea typeface="+mn-ea"/>
          <a:cs typeface="+mn-cs"/>
          <a:sym typeface="Myriad Pro"/>
        </a:defRPr>
      </a:lvl3pPr>
      <a:lvl4pPr marL="0" marR="0" indent="0" algn="ctr" defTabSz="4570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DC0000"/>
          </a:solidFill>
          <a:uFillTx/>
          <a:latin typeface="+mn-lt"/>
          <a:ea typeface="+mn-ea"/>
          <a:cs typeface="+mn-cs"/>
          <a:sym typeface="Myriad Pro"/>
        </a:defRPr>
      </a:lvl4pPr>
      <a:lvl5pPr marL="0" marR="0" indent="0" algn="ctr" defTabSz="4570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DC0000"/>
          </a:solidFill>
          <a:uFillTx/>
          <a:latin typeface="+mn-lt"/>
          <a:ea typeface="+mn-ea"/>
          <a:cs typeface="+mn-cs"/>
          <a:sym typeface="Myriad Pro"/>
        </a:defRPr>
      </a:lvl5pPr>
      <a:lvl6pPr marL="0" marR="0" indent="228517" algn="ctr" defTabSz="4570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DC0000"/>
          </a:solidFill>
          <a:uFillTx/>
          <a:latin typeface="+mn-lt"/>
          <a:ea typeface="+mn-ea"/>
          <a:cs typeface="+mn-cs"/>
          <a:sym typeface="Myriad Pro"/>
        </a:defRPr>
      </a:lvl6pPr>
      <a:lvl7pPr marL="0" marR="0" indent="457036" algn="ctr" defTabSz="4570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DC0000"/>
          </a:solidFill>
          <a:uFillTx/>
          <a:latin typeface="+mn-lt"/>
          <a:ea typeface="+mn-ea"/>
          <a:cs typeface="+mn-cs"/>
          <a:sym typeface="Myriad Pro"/>
        </a:defRPr>
      </a:lvl7pPr>
      <a:lvl8pPr marL="0" marR="0" indent="685555" algn="ctr" defTabSz="4570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DC0000"/>
          </a:solidFill>
          <a:uFillTx/>
          <a:latin typeface="+mn-lt"/>
          <a:ea typeface="+mn-ea"/>
          <a:cs typeface="+mn-cs"/>
          <a:sym typeface="Myriad Pro"/>
        </a:defRPr>
      </a:lvl8pPr>
      <a:lvl9pPr marL="0" marR="0" indent="914073" algn="ctr" defTabSz="4570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DC0000"/>
          </a:solidFill>
          <a:uFillTx/>
          <a:latin typeface="+mn-lt"/>
          <a:ea typeface="+mn-ea"/>
          <a:cs typeface="+mn-cs"/>
          <a:sym typeface="Myriad Pro"/>
        </a:defRPr>
      </a:lvl9pPr>
    </p:titleStyle>
    <p:bodyStyle>
      <a:lvl1pPr marL="342778" marR="0" indent="-342778" algn="l" defTabSz="457035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1pPr>
      <a:lvl2pPr marL="554972" marR="0" indent="-326454" algn="l" defTabSz="457035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2pPr>
      <a:lvl3pPr marL="761725" marR="0" indent="-304689" algn="l" defTabSz="457035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3pPr>
      <a:lvl4pPr marL="1051182" marR="0" indent="-365627" algn="l" defTabSz="457035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4pPr>
      <a:lvl5pPr marL="1279701" marR="0" indent="-365627" algn="l" defTabSz="457035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5pPr>
      <a:lvl6pPr marL="1508219" marR="0" indent="-365627" algn="l" defTabSz="457035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6pPr>
      <a:lvl7pPr marL="1736737" marR="0" indent="-365627" algn="l" defTabSz="457035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7pPr>
      <a:lvl8pPr marL="1965256" marR="0" indent="-365627" algn="l" defTabSz="457035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8pPr>
      <a:lvl9pPr marL="2193772" marR="0" indent="-365627" algn="l" defTabSz="457035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9pPr>
    </p:bodyStyle>
    <p:other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1pPr>
      <a:lvl2pPr marL="0" marR="0" indent="228517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2pPr>
      <a:lvl3pPr marL="0" marR="0" indent="457036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3pPr>
      <a:lvl4pPr marL="0" marR="0" indent="685555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4pPr>
      <a:lvl5pPr marL="0" marR="0" indent="914073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5pPr>
      <a:lvl6pPr marL="0" marR="0" indent="1142591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6pPr>
      <a:lvl7pPr marL="0" marR="0" indent="137111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7pPr>
      <a:lvl8pPr marL="0" marR="0" indent="1599626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8pPr>
      <a:lvl9pPr marL="0" marR="0" indent="1828146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cam.org/index.php/workshop-details/3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iidalab/aiidalab-app-cutter" TargetMode="External"/><Relationship Id="rId7" Type="http://schemas.openxmlformats.org/officeDocument/2006/relationships/image" Target="../media/image20.gif"/><Relationship Id="rId2" Type="http://schemas.openxmlformats.org/officeDocument/2006/relationships/hyperlink" Target="https://github.com/aiidalab/aiidalab-home/wiki/Intr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ithub.com/aiidalab/aiidalab-widget-graph" TargetMode="External"/><Relationship Id="rId5" Type="http://schemas.openxmlformats.org/officeDocument/2006/relationships/hyperlink" Target="https://github.com/aiidalab/aiidalab-widget-periodictable" TargetMode="External"/><Relationship Id="rId4" Type="http://schemas.openxmlformats.org/officeDocument/2006/relationships/hyperlink" Target="https://github.com/aiidalab/aiidalab-widgets-bas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E5888FF4-7091-F547-BED3-1E8B9F928902}"/>
              </a:ext>
            </a:extLst>
          </p:cNvPr>
          <p:cNvSpPr txBox="1">
            <a:spLocks/>
          </p:cNvSpPr>
          <p:nvPr/>
        </p:nvSpPr>
        <p:spPr>
          <a:xfrm>
            <a:off x="1343472" y="3011566"/>
            <a:ext cx="9793088" cy="576065"/>
          </a:xfrm>
          <a:prstGeom prst="rect">
            <a:avLst/>
          </a:prstGeom>
        </p:spPr>
        <p:txBody>
          <a:bodyPr vert="horz">
            <a:scene3d>
              <a:camera prst="orthographicFront"/>
              <a:lightRig rig="threePt" dir="t"/>
            </a:scene3d>
            <a:sp3d contourW="12700">
              <a:contourClr>
                <a:srgbClr val="1C3046"/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algn="l"/>
            <a:r>
              <a:rPr lang="en-GB" sz="3600" b="1" dirty="0">
                <a:solidFill>
                  <a:srgbClr val="1C3046"/>
                </a:solidFill>
                <a:latin typeface="+mn-lt"/>
              </a:rPr>
              <a:t>EAP</a:t>
            </a:r>
            <a:r>
              <a:rPr lang="en-GB" sz="3600" dirty="0">
                <a:solidFill>
                  <a:srgbClr val="1C3046"/>
                </a:solidFill>
                <a:latin typeface="+mn-lt"/>
              </a:rPr>
              <a:t>: Open </a:t>
            </a:r>
            <a:r>
              <a:rPr lang="en-GB" sz="3600" dirty="0" err="1">
                <a:solidFill>
                  <a:srgbClr val="1C3046"/>
                </a:solidFill>
                <a:latin typeface="+mn-lt"/>
              </a:rPr>
              <a:t>AiiDA</a:t>
            </a:r>
            <a:r>
              <a:rPr lang="en-GB" sz="3600" dirty="0">
                <a:solidFill>
                  <a:srgbClr val="1C3046"/>
                </a:solidFill>
                <a:latin typeface="+mn-lt"/>
              </a:rPr>
              <a:t> lab platform for cloud computing in Materials Science </a:t>
            </a:r>
            <a:endParaRPr lang="en-GB" sz="3600" b="1" dirty="0">
              <a:solidFill>
                <a:srgbClr val="1C3046"/>
              </a:solidFill>
              <a:latin typeface="+mn-lt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DA40618A-E780-6B4C-9F22-53ADEAFB468E}"/>
              </a:ext>
            </a:extLst>
          </p:cNvPr>
          <p:cNvSpPr txBox="1">
            <a:spLocks/>
          </p:cNvSpPr>
          <p:nvPr/>
        </p:nvSpPr>
        <p:spPr>
          <a:xfrm>
            <a:off x="1343472" y="4149080"/>
            <a:ext cx="9793088" cy="576065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algn="l"/>
            <a:r>
              <a:rPr lang="en-GB" b="0" dirty="0">
                <a:solidFill>
                  <a:srgbClr val="B5892D"/>
                </a:solidFill>
                <a:latin typeface="+mn-lt"/>
              </a:rPr>
              <a:t>PI: Giovanni </a:t>
            </a:r>
            <a:r>
              <a:rPr lang="en-GB" b="0" dirty="0" err="1">
                <a:solidFill>
                  <a:srgbClr val="B5892D"/>
                </a:solidFill>
                <a:latin typeface="+mn-lt"/>
              </a:rPr>
              <a:t>Pizzi</a:t>
            </a:r>
            <a:r>
              <a:rPr lang="en-GB" b="0" dirty="0">
                <a:solidFill>
                  <a:srgbClr val="B5892D"/>
                </a:solidFill>
                <a:latin typeface="+mn-lt"/>
              </a:rPr>
              <a:t> / Leopold </a:t>
            </a:r>
            <a:r>
              <a:rPr lang="en-GB" b="0" dirty="0" err="1">
                <a:solidFill>
                  <a:srgbClr val="B5892D"/>
                </a:solidFill>
                <a:latin typeface="+mn-lt"/>
              </a:rPr>
              <a:t>Talirz</a:t>
            </a:r>
            <a:r>
              <a:rPr lang="en-GB" b="0" dirty="0">
                <a:solidFill>
                  <a:srgbClr val="B5892D"/>
                </a:solidFill>
                <a:latin typeface="+mn-lt"/>
              </a:rPr>
              <a:t>; </a:t>
            </a:r>
            <a:r>
              <a:rPr lang="en-GB" b="0" dirty="0" err="1">
                <a:solidFill>
                  <a:srgbClr val="B5892D"/>
                </a:solidFill>
                <a:latin typeface="+mn-lt"/>
              </a:rPr>
              <a:t>Sh</a:t>
            </a:r>
            <a:r>
              <a:rPr lang="en-GB" b="0" dirty="0">
                <a:solidFill>
                  <a:srgbClr val="B5892D"/>
                </a:solidFill>
                <a:latin typeface="+mn-lt"/>
              </a:rPr>
              <a:t>: Enol Fernández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7AD28B-C595-4505-A53C-4A8CA5E69B72}"/>
              </a:ext>
            </a:extLst>
          </p:cNvPr>
          <p:cNvSpPr txBox="1"/>
          <p:nvPr/>
        </p:nvSpPr>
        <p:spPr>
          <a:xfrm>
            <a:off x="4055096" y="4941168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>
                <a:solidFill>
                  <a:srgbClr val="1C3046"/>
                </a:solidFill>
              </a:rPr>
              <a:t>Dissemination level</a:t>
            </a:r>
            <a:r>
              <a:rPr lang="en-GB" sz="1600" dirty="0">
                <a:solidFill>
                  <a:srgbClr val="1C3046"/>
                </a:solidFill>
              </a:rPr>
              <a:t>: Public/Confidential </a:t>
            </a:r>
            <a:r>
              <a:rPr lang="en-GB" sz="1600" i="1" dirty="0">
                <a:solidFill>
                  <a:srgbClr val="1C3046"/>
                </a:solidFill>
              </a:rPr>
              <a:t>If confidential, please define:</a:t>
            </a:r>
          </a:p>
          <a:p>
            <a:pPr lvl="0"/>
            <a:r>
              <a:rPr lang="en-GB" sz="1600" dirty="0">
                <a:solidFill>
                  <a:srgbClr val="1C3046"/>
                </a:solidFill>
              </a:rPr>
              <a:t>Disclosing Party: (those disclosing confidential information)</a:t>
            </a:r>
          </a:p>
          <a:p>
            <a:r>
              <a:rPr lang="en-GB" sz="1600" dirty="0">
                <a:solidFill>
                  <a:srgbClr val="1C3046"/>
                </a:solidFill>
              </a:rPr>
              <a:t>Recipient Party: (to whom this information is disclosed, default: project consortium)</a:t>
            </a:r>
          </a:p>
        </p:txBody>
      </p:sp>
    </p:spTree>
    <p:extLst>
      <p:ext uri="{BB962C8B-B14F-4D97-AF65-F5344CB8AC3E}">
        <p14:creationId xmlns:p14="http://schemas.microsoft.com/office/powerpoint/2010/main" val="464063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91C741C-A053-0C45-ABD0-882F22D26D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2645092"/>
              </p:ext>
            </p:extLst>
          </p:nvPr>
        </p:nvGraphicFramePr>
        <p:xfrm>
          <a:off x="1415480" y="764704"/>
          <a:ext cx="8928992" cy="5457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953511">
                  <a:extLst>
                    <a:ext uri="{9D8B030D-6E8A-4147-A177-3AD203B41FA5}">
                      <a16:colId xmlns:a16="http://schemas.microsoft.com/office/drawing/2014/main" val="2641218725"/>
                    </a:ext>
                  </a:extLst>
                </a:gridCol>
                <a:gridCol w="5975481">
                  <a:extLst>
                    <a:ext uri="{9D8B030D-6E8A-4147-A177-3AD203B41FA5}">
                      <a16:colId xmlns:a16="http://schemas.microsoft.com/office/drawing/2014/main" val="1378088456"/>
                    </a:ext>
                  </a:extLst>
                </a:gridCol>
              </a:tblGrid>
              <a:tr h="468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Work planned for Q1</a:t>
                      </a:r>
                      <a:endParaRPr lang="en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33" marR="56933" marT="56933" marB="569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Integration with EGI Check-in, set up the instance with support for AiiDA 1.1 (released in Feb 2020)</a:t>
                      </a:r>
                      <a:endParaRPr lang="en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33" marR="56933" marT="56933" marB="56933"/>
                </a:tc>
                <a:extLst>
                  <a:ext uri="{0D108BD9-81ED-4DB2-BD59-A6C34878D82A}">
                    <a16:rowId xmlns:a16="http://schemas.microsoft.com/office/drawing/2014/main" val="2338987879"/>
                  </a:ext>
                </a:extLst>
              </a:tr>
              <a:tr h="649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Work planned for Q2</a:t>
                      </a:r>
                      <a:endParaRPr lang="en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33" marR="56933" marT="56933" marB="569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On-boarding of users (~50 expected)</a:t>
                      </a:r>
                      <a:endParaRPr lang="en-ES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Deployment of an application to run Quantum ESPRESSO relaxation workflows in a fully automated fashion</a:t>
                      </a:r>
                      <a:endParaRPr lang="en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33" marR="56933" marT="56933" marB="56933"/>
                </a:tc>
                <a:extLst>
                  <a:ext uri="{0D108BD9-81ED-4DB2-BD59-A6C34878D82A}">
                    <a16:rowId xmlns:a16="http://schemas.microsoft.com/office/drawing/2014/main" val="1389529862"/>
                  </a:ext>
                </a:extLst>
              </a:tr>
              <a:tr h="206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Work planned for Q3</a:t>
                      </a:r>
                      <a:endParaRPr lang="en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33" marR="56933" marT="56933" marB="569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Use of the </a:t>
                      </a:r>
                      <a:r>
                        <a:rPr lang="en-GB" sz="1400" dirty="0" err="1">
                          <a:effectLst/>
                        </a:rPr>
                        <a:t>AiiDA</a:t>
                      </a:r>
                      <a:r>
                        <a:rPr lang="en-GB" sz="1400" dirty="0">
                          <a:effectLst/>
                        </a:rPr>
                        <a:t> lab instance for a classroom/tutorial supporting at least 50 concurrent users (e.g. for the tutorial we’ll hold in Lithuania in July 2020: </a:t>
                      </a:r>
                      <a:r>
                        <a:rPr lang="en-GB" sz="1400" u="sng" dirty="0">
                          <a:effectLst/>
                          <a:hlinkClick r:id="rId2"/>
                        </a:rPr>
                        <a:t>https://www.cecam.org/index.php/workshop-details/3</a:t>
                      </a:r>
                      <a:r>
                        <a:rPr lang="en-GB" sz="1400" dirty="0">
                          <a:effectLst/>
                        </a:rPr>
                        <a:t> or a later one)</a:t>
                      </a:r>
                      <a:endParaRPr lang="en-E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Installation in the instance of updated apps, software stack and data as needed for the tutorial</a:t>
                      </a:r>
                      <a:endParaRPr lang="en-E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Support of at least 6 different simulation codes and the corresponding </a:t>
                      </a:r>
                      <a:r>
                        <a:rPr lang="en-GB" sz="1400" dirty="0" err="1">
                          <a:effectLst/>
                        </a:rPr>
                        <a:t>AiiDA</a:t>
                      </a:r>
                      <a:r>
                        <a:rPr lang="en-GB" sz="1400" dirty="0">
                          <a:effectLst/>
                        </a:rPr>
                        <a:t> plugins (e.g. among these: Quantum ESPRESSO, Siesta, Fleur, </a:t>
                      </a:r>
                      <a:r>
                        <a:rPr lang="en-GB" sz="1400" dirty="0" err="1">
                          <a:effectLst/>
                        </a:rPr>
                        <a:t>BigDFT</a:t>
                      </a:r>
                      <a:r>
                        <a:rPr lang="en-GB" sz="1400" dirty="0">
                          <a:effectLst/>
                        </a:rPr>
                        <a:t>, </a:t>
                      </a:r>
                      <a:r>
                        <a:rPr lang="en-GB" sz="1400" dirty="0" err="1">
                          <a:effectLst/>
                        </a:rPr>
                        <a:t>Yambo</a:t>
                      </a:r>
                      <a:r>
                        <a:rPr lang="en-GB" sz="1400" dirty="0">
                          <a:effectLst/>
                        </a:rPr>
                        <a:t>, Wannier90, CP2K)</a:t>
                      </a:r>
                      <a:endParaRPr lang="en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33" marR="56933" marT="56933" marB="56933"/>
                </a:tc>
                <a:extLst>
                  <a:ext uri="{0D108BD9-81ED-4DB2-BD59-A6C34878D82A}">
                    <a16:rowId xmlns:a16="http://schemas.microsoft.com/office/drawing/2014/main" val="4188161390"/>
                  </a:ext>
                </a:extLst>
              </a:tr>
              <a:tr h="18511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Work planned for Q4</a:t>
                      </a:r>
                      <a:endParaRPr lang="en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33" marR="56933" marT="56933" marB="569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On-boarding of users (&gt;100 expected), and testing scaling to at least a few hundreds. Identification of issues (e.g. required disk/CPU/RAM quotas, speed and efficiency of the storage to support efficient database storage and querying)</a:t>
                      </a:r>
                      <a:endParaRPr lang="en-E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Provide straightforward apps to connect to HPC resources (for which the user has already credentials)</a:t>
                      </a:r>
                      <a:endParaRPr lang="en-E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Upgrade of the full software stack to the most recent available software (</a:t>
                      </a:r>
                      <a:r>
                        <a:rPr lang="en-GB" sz="1400" dirty="0" err="1">
                          <a:effectLst/>
                        </a:rPr>
                        <a:t>AiiDA</a:t>
                      </a:r>
                      <a:r>
                        <a:rPr lang="en-GB" sz="1400" dirty="0">
                          <a:effectLst/>
                        </a:rPr>
                        <a:t> version, </a:t>
                      </a:r>
                      <a:r>
                        <a:rPr lang="en-GB" sz="1400" dirty="0" err="1">
                          <a:effectLst/>
                        </a:rPr>
                        <a:t>AiiDA</a:t>
                      </a:r>
                      <a:r>
                        <a:rPr lang="en-GB" sz="1400" dirty="0">
                          <a:effectLst/>
                        </a:rPr>
                        <a:t> plugins, python libraries).</a:t>
                      </a:r>
                      <a:endParaRPr lang="en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6933" marR="56933" marT="56933" marB="56933"/>
                </a:tc>
                <a:extLst>
                  <a:ext uri="{0D108BD9-81ED-4DB2-BD59-A6C34878D82A}">
                    <a16:rowId xmlns:a16="http://schemas.microsoft.com/office/drawing/2014/main" val="136944159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0AD983-B087-D240-A868-F83FD40B0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B5ED-ED7C-41AA-A899-98926A9D966F}" type="datetime1">
              <a:rPr lang="en-GB" smtClean="0"/>
              <a:t>22/04/2020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728F6-124C-154A-8178-A5B61CE1D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45F4EF-11BA-514C-969B-C32F381DF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Work plan</a:t>
            </a:r>
          </a:p>
        </p:txBody>
      </p:sp>
    </p:spTree>
    <p:extLst>
      <p:ext uri="{BB962C8B-B14F-4D97-AF65-F5344CB8AC3E}">
        <p14:creationId xmlns:p14="http://schemas.microsoft.com/office/powerpoint/2010/main" val="2239142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0C784D-B6E3-AA4C-95B4-99BE6805B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GB" dirty="0"/>
              <a:t>EOSC-hub AAI (Check-in): </a:t>
            </a:r>
          </a:p>
          <a:p>
            <a:pPr lvl="1"/>
            <a:r>
              <a:rPr lang="en-GB" dirty="0"/>
              <a:t>support for integration, simplification of the registration process</a:t>
            </a:r>
            <a:endParaRPr lang="en-ES" dirty="0"/>
          </a:p>
          <a:p>
            <a:pPr lvl="0"/>
            <a:r>
              <a:rPr lang="en-GB" dirty="0"/>
              <a:t>EGI Cloud Container Compute (CESNET):</a:t>
            </a:r>
            <a:endParaRPr lang="en-ES" dirty="0"/>
          </a:p>
          <a:p>
            <a:pPr lvl="1"/>
            <a:r>
              <a:rPr lang="en-GB" sz="2800" dirty="0"/>
              <a:t>Support for deployment of scalable Kubernetes</a:t>
            </a:r>
            <a:endParaRPr lang="en-ES" sz="2800" dirty="0"/>
          </a:p>
          <a:p>
            <a:pPr lvl="1"/>
            <a:r>
              <a:rPr lang="en-GB" sz="2800" dirty="0"/>
              <a:t>Provisioning of resources</a:t>
            </a:r>
            <a:endParaRPr lang="en-ES" sz="2800" dirty="0"/>
          </a:p>
          <a:p>
            <a:pPr lvl="0"/>
            <a:r>
              <a:rPr lang="en-GB" dirty="0"/>
              <a:t>EGI Online Storage (CESNET):</a:t>
            </a:r>
            <a:endParaRPr lang="en-ES" dirty="0"/>
          </a:p>
          <a:p>
            <a:pPr lvl="1"/>
            <a:r>
              <a:rPr lang="en-GB" sz="2800" dirty="0"/>
              <a:t>10TB storage available as Kubernetes volumes</a:t>
            </a:r>
            <a:endParaRPr lang="en-ES" sz="2800" dirty="0"/>
          </a:p>
          <a:p>
            <a:pPr lvl="0"/>
            <a:r>
              <a:rPr lang="en-GB" dirty="0"/>
              <a:t>IM/EC3: </a:t>
            </a:r>
            <a:endParaRPr lang="en-ES" dirty="0"/>
          </a:p>
          <a:p>
            <a:pPr lvl="1"/>
            <a:r>
              <a:rPr lang="en-GB" sz="2800" dirty="0"/>
              <a:t>Auto-scaling Kubernetes setup</a:t>
            </a:r>
            <a:endParaRPr lang="en-ES" sz="2800" dirty="0"/>
          </a:p>
          <a:p>
            <a:pPr lvl="0"/>
            <a:r>
              <a:rPr lang="en-GB" dirty="0"/>
              <a:t>B2HANDLE/</a:t>
            </a:r>
            <a:r>
              <a:rPr lang="en-GB" dirty="0" err="1"/>
              <a:t>Zenodo</a:t>
            </a:r>
            <a:r>
              <a:rPr lang="en-GB" dirty="0"/>
              <a:t>:</a:t>
            </a:r>
            <a:endParaRPr lang="en-ES" dirty="0"/>
          </a:p>
          <a:p>
            <a:pPr lvl="1"/>
            <a:r>
              <a:rPr lang="en-GB" sz="2800" dirty="0"/>
              <a:t>Explore PID releasing services/</a:t>
            </a:r>
            <a:r>
              <a:rPr lang="en-GB" sz="2800" dirty="0" err="1"/>
              <a:t>Zenodo</a:t>
            </a:r>
            <a:r>
              <a:rPr lang="en-GB" sz="2800" dirty="0"/>
              <a:t> integration for the Materials Cloud Archive</a:t>
            </a:r>
            <a:endParaRPr lang="en-ES" sz="2800" dirty="0"/>
          </a:p>
          <a:p>
            <a:pPr lvl="0"/>
            <a:r>
              <a:rPr lang="en-GB" dirty="0"/>
              <a:t>EOSC-hub monitoring:</a:t>
            </a:r>
            <a:endParaRPr lang="en-ES" dirty="0"/>
          </a:p>
          <a:p>
            <a:pPr lvl="1"/>
            <a:r>
              <a:rPr lang="en-GB" sz="2800" dirty="0"/>
              <a:t>A/R monitoring of the service</a:t>
            </a:r>
            <a:endParaRPr lang="en-ES" sz="2800" dirty="0"/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DE2983-BAF6-994C-B2F1-721CA665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B5ED-ED7C-41AA-A899-98926A9D966F}" type="datetime1">
              <a:rPr lang="en-GB" smtClean="0"/>
              <a:t>22/04/2020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FA2AC-D0DA-2143-8FC5-62C327DD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7F5E52-AAC3-804C-9222-98732739D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Services of EOSC-hub / integration</a:t>
            </a:r>
          </a:p>
        </p:txBody>
      </p:sp>
    </p:spTree>
    <p:extLst>
      <p:ext uri="{BB962C8B-B14F-4D97-AF65-F5344CB8AC3E}">
        <p14:creationId xmlns:p14="http://schemas.microsoft.com/office/powerpoint/2010/main" val="367303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E187E1-1BE3-5142-9513-AFB5C1288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Discussion of the technical plan with providers</a:t>
            </a:r>
          </a:p>
          <a:p>
            <a:pPr lvl="1"/>
            <a:r>
              <a:rPr lang="en-GB" dirty="0"/>
              <a:t>2 PMs for CESNET for provision of resources</a:t>
            </a:r>
          </a:p>
          <a:p>
            <a:pPr lvl="1"/>
            <a:r>
              <a:rPr lang="en-GB" dirty="0"/>
              <a:t>No effort needed for other services</a:t>
            </a:r>
          </a:p>
          <a:p>
            <a:r>
              <a:rPr lang="en-GB" dirty="0"/>
              <a:t>Marketplace project created with the services requested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42F57E-6737-3C4D-AE4F-31B6B5494788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1926897"/>
            <a:ext cx="5665788" cy="3528082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0681A-FF5A-534B-BB6E-2D030C1BA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B5ED-ED7C-41AA-A899-98926A9D966F}" type="datetime1">
              <a:rPr lang="en-GB" smtClean="0"/>
              <a:t>22/04/2020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A8274-523E-444E-8785-441891933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F77E58-CCF1-374B-A37A-EAD292FB3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3313222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2F4634-7052-8540-BDD6-E76FA561A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Creation of wiki entries for requirements</a:t>
            </a:r>
          </a:p>
          <a:p>
            <a:endParaRPr lang="en-GB" dirty="0"/>
          </a:p>
          <a:p>
            <a:r>
              <a:rPr lang="en-GB" dirty="0"/>
              <a:t>Expand allocation at CESNET</a:t>
            </a:r>
          </a:p>
          <a:p>
            <a:endParaRPr lang="en-GB" dirty="0"/>
          </a:p>
          <a:p>
            <a:r>
              <a:rPr lang="en-GB" dirty="0"/>
              <a:t>Start integration activities</a:t>
            </a:r>
          </a:p>
          <a:p>
            <a:pPr lvl="1"/>
            <a:r>
              <a:rPr lang="en-GB" dirty="0"/>
              <a:t>Elastic K8s with EC3</a:t>
            </a:r>
          </a:p>
          <a:p>
            <a:pPr lvl="1"/>
            <a:r>
              <a:rPr lang="en-GB" dirty="0"/>
              <a:t>Move to production Check-in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64675-60E6-8246-B5B9-CF989A9D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DAB20-03EB-4D39-A0F2-B73A96222495}" type="datetime1">
              <a:rPr lang="en-GB" smtClean="0"/>
              <a:t>22/04/2020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E07BB-525B-6B4C-9C01-D73EB7F82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DE90D5F-F259-D440-B43F-7F3C65E05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488077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54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f098ac10.aiidalab_wide.png" descr="f098ac10.aiidalab_w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758" y="2921173"/>
            <a:ext cx="8608484" cy="1472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829970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iiDA la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2"/>
            <a:r>
              <a:t>AiiDA lab</a:t>
            </a:r>
          </a:p>
        </p:txBody>
      </p:sp>
      <p:sp>
        <p:nvSpPr>
          <p:cNvPr id="42" name="Our cloud data generation platform and data analysis platform…"/>
          <p:cNvSpPr txBox="1">
            <a:spLocks noGrp="1"/>
          </p:cNvSpPr>
          <p:nvPr>
            <p:ph type="body" sz="half" idx="1"/>
          </p:nvPr>
        </p:nvSpPr>
        <p:spPr>
          <a:xfrm>
            <a:off x="406896" y="1187450"/>
            <a:ext cx="4069557" cy="4765943"/>
          </a:xfrm>
          <a:prstGeom prst="rect">
            <a:avLst/>
          </a:prstGeom>
        </p:spPr>
        <p:txBody>
          <a:bodyPr lIns="22852" tIns="22852" rIns="22852" bIns="22852" anchor="ctr">
            <a:normAutofit fontScale="55000" lnSpcReduction="20000"/>
          </a:bodyPr>
          <a:lstStyle/>
          <a:p>
            <a:pPr marL="171389" indent="-171389" defTabSz="228517">
              <a:spcBef>
                <a:spcPts val="1300"/>
              </a:spcBef>
              <a:defRPr sz="490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t>Our </a:t>
            </a:r>
            <a:r>
              <a:rPr b="1"/>
              <a:t>cloud data generation platform </a:t>
            </a:r>
            <a:r>
              <a:t>and </a:t>
            </a:r>
            <a:r>
              <a:rPr b="1"/>
              <a:t>data analysis platform</a:t>
            </a:r>
          </a:p>
          <a:p>
            <a:pPr marL="171389" indent="-171389" defTabSz="228517">
              <a:spcBef>
                <a:spcPts val="1300"/>
              </a:spcBef>
              <a:defRPr sz="4900"/>
            </a:pPr>
            <a:r>
              <a:t>Based on AiiDA + Jupyter + App Mode</a:t>
            </a:r>
          </a:p>
          <a:p>
            <a:pPr marL="171389" indent="-171389" defTabSz="228517">
              <a:spcBef>
                <a:spcPts val="1300"/>
              </a:spcBef>
              <a:defRPr sz="4900"/>
            </a:pPr>
            <a:r>
              <a:t>Custom Home view with “App store” and app management</a:t>
            </a:r>
          </a:p>
          <a:p>
            <a:pPr marL="171389" indent="-171389" defTabSz="228517">
              <a:spcBef>
                <a:spcPts val="1300"/>
              </a:spcBef>
              <a:defRPr sz="4900"/>
            </a:pPr>
            <a:r>
              <a:t>Provide easy user interfaces to AiiDA (for theorists and experimentalists alike)</a:t>
            </a:r>
          </a:p>
        </p:txBody>
      </p:sp>
      <p:pic>
        <p:nvPicPr>
          <p:cNvPr id="43" name="Screenshot 2019-09-03 at 11.03.33.png" descr="Screenshot 2019-09-03 at 11.03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080" y="1180413"/>
            <a:ext cx="7063221" cy="49540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" name="Group"/>
          <p:cNvGrpSpPr/>
          <p:nvPr/>
        </p:nvGrpSpPr>
        <p:grpSpPr>
          <a:xfrm>
            <a:off x="9793139" y="3289751"/>
            <a:ext cx="2248645" cy="2246998"/>
            <a:chOff x="0" y="0"/>
            <a:chExt cx="4497288" cy="4493993"/>
          </a:xfrm>
        </p:grpSpPr>
        <p:sp>
          <p:nvSpPr>
            <p:cNvPr id="44" name="Oval"/>
            <p:cNvSpPr/>
            <p:nvPr/>
          </p:nvSpPr>
          <p:spPr>
            <a:xfrm>
              <a:off x="0" y="3683000"/>
              <a:ext cx="2295724" cy="810994"/>
            </a:xfrm>
            <a:prstGeom prst="ellipse">
              <a:avLst/>
            </a:prstGeom>
            <a:noFill/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20" tIns="45720" rIns="45720" bIns="45720" numCol="1" anchor="ctr">
              <a:noAutofit/>
            </a:bodyPr>
            <a:lstStyle/>
            <a:p>
              <a:pPr hangingPunct="0"/>
              <a:endParaRPr sz="16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5" name="Oval"/>
            <p:cNvSpPr/>
            <p:nvPr/>
          </p:nvSpPr>
          <p:spPr>
            <a:xfrm>
              <a:off x="38100" y="0"/>
              <a:ext cx="2295724" cy="810994"/>
            </a:xfrm>
            <a:prstGeom prst="ellipse">
              <a:avLst/>
            </a:prstGeom>
            <a:noFill/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20" tIns="45720" rIns="45720" bIns="45720" numCol="1" anchor="ctr">
              <a:noAutofit/>
            </a:bodyPr>
            <a:lstStyle/>
            <a:p>
              <a:pPr hangingPunct="0"/>
              <a:endParaRPr sz="16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6" name="Line"/>
            <p:cNvSpPr/>
            <p:nvPr/>
          </p:nvSpPr>
          <p:spPr>
            <a:xfrm flipH="1" flipV="1">
              <a:off x="1928118" y="757802"/>
              <a:ext cx="1040805" cy="841496"/>
            </a:xfrm>
            <a:prstGeom prst="line">
              <a:avLst/>
            </a:prstGeom>
            <a:noFill/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  <a:tailEnd type="triangle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20" tIns="45720" rIns="45720" bIns="45720" numCol="1" anchor="t">
              <a:noAutofit/>
            </a:bodyPr>
            <a:lstStyle/>
            <a:p>
              <a:pPr hangingPunct="0"/>
              <a:endParaRPr sz="16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7" name="Line"/>
            <p:cNvSpPr/>
            <p:nvPr/>
          </p:nvSpPr>
          <p:spPr>
            <a:xfrm flipH="1">
              <a:off x="1795783" y="2723410"/>
              <a:ext cx="1307184" cy="840775"/>
            </a:xfrm>
            <a:prstGeom prst="line">
              <a:avLst/>
            </a:prstGeom>
            <a:noFill/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  <a:tailEnd type="triangle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20" tIns="45720" rIns="45720" bIns="45720" numCol="1" anchor="t">
              <a:noAutofit/>
            </a:bodyPr>
            <a:lstStyle/>
            <a:p>
              <a:pPr hangingPunct="0"/>
              <a:endParaRPr sz="16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50" name="Check if the app is updated"/>
            <p:cNvGrpSpPr/>
            <p:nvPr/>
          </p:nvGrpSpPr>
          <p:grpSpPr>
            <a:xfrm>
              <a:off x="3151088" y="1514206"/>
              <a:ext cx="1346201" cy="1384301"/>
              <a:chOff x="0" y="0"/>
              <a:chExt cx="1346200" cy="1384300"/>
            </a:xfrm>
          </p:grpSpPr>
          <p:sp>
            <p:nvSpPr>
              <p:cNvPr id="49" name="Check if the app is updated"/>
              <p:cNvSpPr/>
              <p:nvPr/>
            </p:nvSpPr>
            <p:spPr>
              <a:xfrm>
                <a:off x="38100" y="25400"/>
                <a:ext cx="1270000" cy="1270000"/>
              </a:xfrm>
              <a:prstGeom prst="lin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/>
              <a:p>
                <a:pPr algn="ctr" hangingPunct="0">
                  <a:defRPr>
                    <a:latin typeface="+mn-lt"/>
                    <a:ea typeface="+mn-ea"/>
                    <a:cs typeface="+mn-cs"/>
                    <a:sym typeface="Myriad Pro"/>
                  </a:defRPr>
                </a:pPr>
                <a: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  <a:t>Check if the app</a:t>
                </a:r>
                <a:b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</a:br>
                <a: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  <a:t>is updated</a:t>
                </a:r>
              </a:p>
            </p:txBody>
          </p:sp>
          <p:pic>
            <p:nvPicPr>
              <p:cNvPr id="48" name="Check if the app is updated Check if the app is updated" descr="Check if the app is updated Check if the app is updated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346200" cy="1384300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9" name="Group"/>
          <p:cNvGrpSpPr/>
          <p:nvPr/>
        </p:nvGrpSpPr>
        <p:grpSpPr>
          <a:xfrm>
            <a:off x="7832905" y="1938923"/>
            <a:ext cx="2119059" cy="2831198"/>
            <a:chOff x="1666977" y="0"/>
            <a:chExt cx="4238116" cy="5662393"/>
          </a:xfrm>
        </p:grpSpPr>
        <p:sp>
          <p:nvSpPr>
            <p:cNvPr id="52" name="Oval"/>
            <p:cNvSpPr/>
            <p:nvPr/>
          </p:nvSpPr>
          <p:spPr>
            <a:xfrm>
              <a:off x="4605725" y="5026997"/>
              <a:ext cx="1299369" cy="635397"/>
            </a:xfrm>
            <a:prstGeom prst="ellipse">
              <a:avLst/>
            </a:prstGeom>
            <a:noFill/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20" tIns="45720" rIns="45720" bIns="45720" numCol="1" anchor="ctr">
              <a:noAutofit/>
            </a:bodyPr>
            <a:lstStyle/>
            <a:p>
              <a:pPr hangingPunct="0"/>
              <a:endParaRPr sz="16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3" name="Oval"/>
            <p:cNvSpPr/>
            <p:nvPr/>
          </p:nvSpPr>
          <p:spPr>
            <a:xfrm>
              <a:off x="2580670" y="0"/>
              <a:ext cx="1829396" cy="1262381"/>
            </a:xfrm>
            <a:prstGeom prst="ellipse">
              <a:avLst/>
            </a:prstGeom>
            <a:noFill/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20" tIns="45720" rIns="45720" bIns="45720" numCol="1" anchor="ctr">
              <a:noAutofit/>
            </a:bodyPr>
            <a:lstStyle/>
            <a:p>
              <a:pPr hangingPunct="0"/>
              <a:endParaRPr sz="16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4" name="Line"/>
            <p:cNvSpPr/>
            <p:nvPr/>
          </p:nvSpPr>
          <p:spPr>
            <a:xfrm flipV="1">
              <a:off x="1666977" y="1342002"/>
              <a:ext cx="1330512" cy="1330512"/>
            </a:xfrm>
            <a:prstGeom prst="line">
              <a:avLst/>
            </a:prstGeom>
            <a:noFill/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  <a:tailEnd type="triangle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20" tIns="45720" rIns="45720" bIns="45720" numCol="1" anchor="t">
              <a:noAutofit/>
            </a:bodyPr>
            <a:lstStyle/>
            <a:p>
              <a:pPr hangingPunct="0"/>
              <a:endParaRPr sz="16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5" name="Line"/>
            <p:cNvSpPr/>
            <p:nvPr/>
          </p:nvSpPr>
          <p:spPr>
            <a:xfrm>
              <a:off x="3767683" y="3848432"/>
              <a:ext cx="1175360" cy="1175360"/>
            </a:xfrm>
            <a:prstGeom prst="line">
              <a:avLst/>
            </a:prstGeom>
            <a:noFill/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  <a:tailEnd type="triangle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20" tIns="45720" rIns="45720" bIns="45720" numCol="1" anchor="t">
              <a:noAutofit/>
            </a:bodyPr>
            <a:lstStyle/>
            <a:p>
              <a:pPr hangingPunct="0"/>
              <a:endParaRPr sz="16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58" name="App Store to install new apps or manage existing ones"/>
            <p:cNvGrpSpPr/>
            <p:nvPr/>
          </p:nvGrpSpPr>
          <p:grpSpPr>
            <a:xfrm>
              <a:off x="2700375" y="2615098"/>
              <a:ext cx="1346201" cy="1384301"/>
              <a:chOff x="0" y="0"/>
              <a:chExt cx="1346200" cy="1384300"/>
            </a:xfrm>
          </p:grpSpPr>
          <p:sp>
            <p:nvSpPr>
              <p:cNvPr id="57" name="App Store to install new apps or manage existing ones"/>
              <p:cNvSpPr/>
              <p:nvPr/>
            </p:nvSpPr>
            <p:spPr>
              <a:xfrm>
                <a:off x="38100" y="25400"/>
                <a:ext cx="1270000" cy="1270000"/>
              </a:xfrm>
              <a:prstGeom prst="lin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/>
              <a:p>
                <a:pPr algn="ctr" hangingPunct="0">
                  <a:defRPr>
                    <a:latin typeface="+mn-lt"/>
                    <a:ea typeface="+mn-ea"/>
                    <a:cs typeface="+mn-cs"/>
                    <a:sym typeface="Myriad Pro"/>
                  </a:defRPr>
                </a:pPr>
                <a: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  <a:t>App Store to install new apps</a:t>
                </a:r>
                <a:b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</a:br>
                <a: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  <a:t>or manage existing ones</a:t>
                </a:r>
              </a:p>
            </p:txBody>
          </p:sp>
          <p:pic>
            <p:nvPicPr>
              <p:cNvPr id="56" name="App Store to install new apps or manage existing ones App Store to install new apps or manage existing ones" descr="App Store to install new apps or manage existing ones App Store to install new apps or manage existing ones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346200" cy="1384300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67" name="Group"/>
          <p:cNvGrpSpPr/>
          <p:nvPr/>
        </p:nvGrpSpPr>
        <p:grpSpPr>
          <a:xfrm>
            <a:off x="10569426" y="3822060"/>
            <a:ext cx="1452712" cy="2317939"/>
            <a:chOff x="40215" y="0"/>
            <a:chExt cx="2905422" cy="4635876"/>
          </a:xfrm>
        </p:grpSpPr>
        <p:sp>
          <p:nvSpPr>
            <p:cNvPr id="60" name="Oval"/>
            <p:cNvSpPr/>
            <p:nvPr/>
          </p:nvSpPr>
          <p:spPr>
            <a:xfrm>
              <a:off x="64027" y="3750964"/>
              <a:ext cx="807047" cy="884913"/>
            </a:xfrm>
            <a:prstGeom prst="ellipse">
              <a:avLst/>
            </a:prstGeom>
            <a:noFill/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20" tIns="45720" rIns="45720" bIns="45720" numCol="1" anchor="ctr">
              <a:noAutofit/>
            </a:bodyPr>
            <a:lstStyle/>
            <a:p>
              <a:pPr hangingPunct="0"/>
              <a:endParaRPr sz="16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1" name="Oval"/>
            <p:cNvSpPr/>
            <p:nvPr/>
          </p:nvSpPr>
          <p:spPr>
            <a:xfrm>
              <a:off x="40215" y="0"/>
              <a:ext cx="868959" cy="952877"/>
            </a:xfrm>
            <a:prstGeom prst="ellipse">
              <a:avLst/>
            </a:prstGeom>
            <a:noFill/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20" tIns="45720" rIns="45720" bIns="45720" numCol="1" anchor="ctr">
              <a:noAutofit/>
            </a:bodyPr>
            <a:lstStyle/>
            <a:p>
              <a:pPr hangingPunct="0"/>
              <a:endParaRPr sz="16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2" name="Line"/>
            <p:cNvSpPr/>
            <p:nvPr/>
          </p:nvSpPr>
          <p:spPr>
            <a:xfrm flipH="1" flipV="1">
              <a:off x="630467" y="899685"/>
              <a:ext cx="1040806" cy="841495"/>
            </a:xfrm>
            <a:prstGeom prst="line">
              <a:avLst/>
            </a:prstGeom>
            <a:noFill/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  <a:tailEnd type="triangle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20" tIns="45720" rIns="45720" bIns="45720" numCol="1" anchor="t">
              <a:noAutofit/>
            </a:bodyPr>
            <a:lstStyle/>
            <a:p>
              <a:pPr hangingPunct="0"/>
              <a:endParaRPr sz="16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3" name="Line"/>
            <p:cNvSpPr/>
            <p:nvPr/>
          </p:nvSpPr>
          <p:spPr>
            <a:xfrm flipH="1">
              <a:off x="498133" y="2865293"/>
              <a:ext cx="1307184" cy="840775"/>
            </a:xfrm>
            <a:prstGeom prst="line">
              <a:avLst/>
            </a:prstGeom>
            <a:noFill/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  <a:tailEnd type="triangle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20" tIns="45720" rIns="45720" bIns="45720" numCol="1" anchor="t">
              <a:noAutofit/>
            </a:bodyPr>
            <a:lstStyle/>
            <a:p>
              <a:pPr hangingPunct="0"/>
              <a:endParaRPr sz="16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66" name="Apps can be added, removed, reordered"/>
            <p:cNvGrpSpPr/>
            <p:nvPr/>
          </p:nvGrpSpPr>
          <p:grpSpPr>
            <a:xfrm>
              <a:off x="1599437" y="1656089"/>
              <a:ext cx="1346201" cy="1384301"/>
              <a:chOff x="0" y="0"/>
              <a:chExt cx="1346200" cy="1384300"/>
            </a:xfrm>
          </p:grpSpPr>
          <p:sp>
            <p:nvSpPr>
              <p:cNvPr id="65" name="Apps can be added, removed, reordered"/>
              <p:cNvSpPr/>
              <p:nvPr/>
            </p:nvSpPr>
            <p:spPr>
              <a:xfrm>
                <a:off x="38100" y="25400"/>
                <a:ext cx="1270000" cy="1270000"/>
              </a:xfrm>
              <a:prstGeom prst="lin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/>
              <a:p>
                <a:pPr algn="ctr" hangingPunct="0">
                  <a:defRPr>
                    <a:latin typeface="+mn-lt"/>
                    <a:ea typeface="+mn-ea"/>
                    <a:cs typeface="+mn-cs"/>
                    <a:sym typeface="Myriad Pro"/>
                  </a:defRPr>
                </a:pPr>
                <a: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  <a:t>Apps can be</a:t>
                </a:r>
                <a:b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</a:br>
                <a: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  <a:t>added, removed,</a:t>
                </a:r>
                <a:b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</a:br>
                <a: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  <a:t>reordered</a:t>
                </a:r>
              </a:p>
            </p:txBody>
          </p:sp>
          <p:pic>
            <p:nvPicPr>
              <p:cNvPr id="64" name="Apps can be added, removed, reordered Apps can be added, removed, reordered" descr="Apps can be added, removed, reordered Apps can be added, removed, reordered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346200" cy="1384300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74" name="Group"/>
          <p:cNvGrpSpPr/>
          <p:nvPr/>
        </p:nvGrpSpPr>
        <p:grpSpPr>
          <a:xfrm>
            <a:off x="6641446" y="1136791"/>
            <a:ext cx="5339813" cy="5227598"/>
            <a:chOff x="1473437" y="0"/>
            <a:chExt cx="10679624" cy="10455194"/>
          </a:xfrm>
        </p:grpSpPr>
        <p:pic>
          <p:nvPicPr>
            <p:cNvPr id="68" name="Screenshot 2019-09-03 at 11.04.10.png" descr="Screenshot 2019-09-03 at 11.04.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3437" y="2718367"/>
              <a:ext cx="10679625" cy="773682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152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69" name="Oval"/>
            <p:cNvSpPr/>
            <p:nvPr/>
          </p:nvSpPr>
          <p:spPr>
            <a:xfrm>
              <a:off x="7021917" y="0"/>
              <a:ext cx="1444427" cy="614363"/>
            </a:xfrm>
            <a:prstGeom prst="ellipse">
              <a:avLst/>
            </a:prstGeom>
            <a:noFill/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20" tIns="45720" rIns="45720" bIns="45720" numCol="1" anchor="ctr">
              <a:noAutofit/>
            </a:bodyPr>
            <a:lstStyle/>
            <a:p>
              <a:pPr hangingPunct="0"/>
              <a:endParaRPr sz="16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70" name="Line"/>
            <p:cNvSpPr/>
            <p:nvPr/>
          </p:nvSpPr>
          <p:spPr>
            <a:xfrm flipV="1">
              <a:off x="5237011" y="410219"/>
              <a:ext cx="1678346" cy="634891"/>
            </a:xfrm>
            <a:prstGeom prst="line">
              <a:avLst/>
            </a:prstGeom>
            <a:noFill/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  <a:tailEnd type="triangle" w="med" len="med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20" tIns="45720" rIns="45720" bIns="45720" numCol="1" anchor="t">
              <a:noAutofit/>
            </a:bodyPr>
            <a:lstStyle/>
            <a:p>
              <a:pPr hangingPunct="0"/>
              <a:endParaRPr sz="16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73" name="Click on “Edit app” to switch from  “App mode” to the standard Jupyter interface"/>
            <p:cNvGrpSpPr/>
            <p:nvPr/>
          </p:nvGrpSpPr>
          <p:grpSpPr>
            <a:xfrm>
              <a:off x="3099054" y="921315"/>
              <a:ext cx="1346201" cy="1384301"/>
              <a:chOff x="0" y="0"/>
              <a:chExt cx="1346200" cy="1384300"/>
            </a:xfrm>
          </p:grpSpPr>
          <p:sp>
            <p:nvSpPr>
              <p:cNvPr id="72" name="Click on “Edit app” to switch from  “App mode” to the standard Jupyter interface"/>
              <p:cNvSpPr/>
              <p:nvPr/>
            </p:nvSpPr>
            <p:spPr>
              <a:xfrm>
                <a:off x="38100" y="25400"/>
                <a:ext cx="1270000" cy="1270000"/>
              </a:xfrm>
              <a:prstGeom prst="lin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/>
              <a:p>
                <a:pPr algn="ctr" hangingPunct="0">
                  <a:defRPr>
                    <a:latin typeface="+mn-lt"/>
                    <a:ea typeface="+mn-ea"/>
                    <a:cs typeface="+mn-cs"/>
                    <a:sym typeface="Myriad Pro"/>
                  </a:defRPr>
                </a:pPr>
                <a: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  <a:t>Click on “Edit app” to switch from </a:t>
                </a:r>
                <a:b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</a:br>
                <a: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  <a:t>“App mode” to the standard</a:t>
                </a:r>
                <a:b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</a:br>
                <a:r>
                  <a:rPr sz="1600" b="1" kern="0">
                    <a:solidFill>
                      <a:srgbClr val="000000"/>
                    </a:solidFill>
                    <a:latin typeface="Myriad Pro"/>
                    <a:sym typeface="Myriad Pro"/>
                  </a:rPr>
                  <a:t>Jupyter interface</a:t>
                </a:r>
              </a:p>
            </p:txBody>
          </p:sp>
          <p:pic>
            <p:nvPicPr>
              <p:cNvPr id="71" name="Click on “Edit app” to switch from  “App mode” to the standard Jupyter interface Click on “Edit app” to switch from  “App mode” to the standard Jupyter interface" descr="Click on “Edit app” to switch from  “App mode” to the standard Jupyter interface Click on “Edit app” to switch from  “App mode” to the standard Jupyter interface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346200" cy="1384300"/>
              </a:xfrm>
              <a:prstGeom prst="rect">
                <a:avLst/>
              </a:prstGeom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400097114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0"/>
                                      </p:to>
                                    </p:set>
                                    <p:animEffect filter="image" prLst="opacity: 0.40; ">
                                      <p:cBhvr>
                                        <p:cTn id="30" dur="indefinite" fill="hold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 advAuto="0"/>
      <p:bldP spid="51" grpId="0" animBg="1" advAuto="0"/>
      <p:bldP spid="51" grpId="1" animBg="1" advAuto="0"/>
      <p:bldP spid="59" grpId="0" animBg="1" advAuto="0"/>
      <p:bldP spid="59" grpId="1" animBg="1" advAuto="0"/>
      <p:bldP spid="67" grpId="0" animBg="1" advAuto="0"/>
      <p:bldP spid="67" grpId="1" animBg="1" advAuto="0"/>
      <p:bldP spid="74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Automatic DFT simul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2"/>
            <a:r>
              <a:t>Automatic DFT simulations</a:t>
            </a:r>
          </a:p>
        </p:txBody>
      </p:sp>
      <p:pic>
        <p:nvPicPr>
          <p:cNvPr id="77" name="AiiDA lab QE app short (Apr 2020).mp4" descr="AiiDA lab QE app short (Apr 2020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8476" y="1004586"/>
            <a:ext cx="9515049" cy="5352215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85058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23833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sources to make your own ap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2"/>
            <a:r>
              <a:t>Resources to make your own app</a:t>
            </a:r>
          </a:p>
        </p:txBody>
      </p:sp>
      <p:sp>
        <p:nvSpPr>
          <p:cNvPr id="80" name="Docs and wiki https://github.com/aiidalab/aiidalab-home/wiki/Intro…"/>
          <p:cNvSpPr txBox="1">
            <a:spLocks noGrp="1"/>
          </p:cNvSpPr>
          <p:nvPr>
            <p:ph type="body" sz="half" idx="1"/>
          </p:nvPr>
        </p:nvSpPr>
        <p:spPr>
          <a:xfrm>
            <a:off x="175324" y="1358903"/>
            <a:ext cx="5777454" cy="4830763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>
              <a:defRPr sz="5400"/>
            </a:pP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Docs and wiki</a:t>
            </a:r>
            <a:br/>
            <a:r>
              <a:rPr sz="1700" u="sng">
                <a:solidFill>
                  <a:srgbClr val="535353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https://github.com/aiidalab/aiidalab-home/wiki/Intro</a:t>
            </a:r>
            <a:endParaRPr>
              <a:solidFill>
                <a:srgbClr val="535353"/>
              </a:solidFill>
            </a:endParaRPr>
          </a:p>
          <a:p>
            <a:pPr>
              <a:defRPr sz="5400"/>
            </a:pPr>
            <a:r>
              <a:t>“Cookiecutter” recipe for</a:t>
            </a:r>
            <a:br/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scaffolding of new AiiDA lab apps</a:t>
            </a:r>
            <a:br/>
            <a:r>
              <a:rPr sz="1700" u="sng">
                <a:solidFill>
                  <a:srgbClr val="535353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https://github.com/aiidalab/aiidalab-app-cutter</a:t>
            </a:r>
          </a:p>
          <a:p>
            <a:pPr>
              <a:defRPr sz="5400"/>
            </a:pP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Basic widgets</a:t>
            </a:r>
            <a:r>
              <a:t> for common functionality</a:t>
            </a:r>
            <a:br/>
            <a:r>
              <a:rPr sz="1700" u="sng">
                <a:solidFill>
                  <a:srgbClr val="535353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https://github.com/aiidalab/aiidalab-widgets-base</a:t>
            </a:r>
          </a:p>
          <a:p>
            <a:pPr>
              <a:defRPr sz="5400"/>
            </a:pP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Advanced widgets</a:t>
            </a:r>
            <a:r>
              <a:t> for more specific usages in development</a:t>
            </a:r>
            <a:br/>
            <a:r>
              <a:rPr sz="1700" u="sng">
                <a:solidFill>
                  <a:srgbClr val="535353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https://github.com/aiidalab/aiidalab-widget-periodictable</a:t>
            </a:r>
            <a:br>
              <a:rPr sz="1700">
                <a:solidFill>
                  <a:srgbClr val="535353"/>
                </a:solidFill>
              </a:rPr>
            </a:br>
            <a:r>
              <a:rPr sz="1700" u="sng">
                <a:solidFill>
                  <a:srgbClr val="535353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https://github.com/aiidalab/aiidalab-widget-graph</a:t>
            </a:r>
          </a:p>
        </p:txBody>
      </p:sp>
      <p:pic>
        <p:nvPicPr>
          <p:cNvPr id="81" name="68747470733a2f2f696d6167652e6962622e636f2f666a6e48636f2f7374727563747572652e676966.gif" descr="68747470733a2f2f696d6167652e6962622e636f2f666a6e48636f2f7374727563747572652e676966.gif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099870" y="1146428"/>
            <a:ext cx="5777454" cy="50220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305400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Kubernetes and scaling + hosting your own AiiDA la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2"/>
            <a:r>
              <a:t>Kubernetes and scaling + hosting your own AiiDA lab</a:t>
            </a:r>
          </a:p>
        </p:txBody>
      </p:sp>
      <p:sp>
        <p:nvSpPr>
          <p:cNvPr id="84" name="Kubernetes: Platform for managing containerized services, facilitating autoscaling, open-sourced by Google…"/>
          <p:cNvSpPr txBox="1">
            <a:spLocks noGrp="1"/>
          </p:cNvSpPr>
          <p:nvPr>
            <p:ph type="body" idx="1"/>
          </p:nvPr>
        </p:nvSpPr>
        <p:spPr>
          <a:xfrm>
            <a:off x="609600" y="1810811"/>
            <a:ext cx="9241284" cy="504835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>
              <a:defRPr sz="5700"/>
            </a:pP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Kubernetes</a:t>
            </a:r>
            <a:r>
              <a:t>: Platform for managing containerized services, facilitating autoscaling, open-sourced by Google</a:t>
            </a:r>
          </a:p>
          <a:p>
            <a:pPr>
              <a:defRPr sz="5700"/>
            </a:pPr>
            <a:endParaRPr sz="2250"/>
          </a:p>
          <a:p>
            <a:pPr>
              <a:defRPr sz="5700"/>
            </a:pPr>
            <a:endParaRPr sz="2250"/>
          </a:p>
          <a:p>
            <a:pPr>
              <a:defRPr sz="5700"/>
            </a:pPr>
            <a:r>
              <a:t>Working on allowing easy re-deploy of </a:t>
            </a: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AiiDA lab “on premises”</a:t>
            </a:r>
            <a:r>
              <a:t>, relevant for other data centres/universities,</a:t>
            </a:r>
            <a:br/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critical for industries</a:t>
            </a:r>
          </a:p>
          <a:p>
            <a:pPr>
              <a:defRPr sz="5700"/>
            </a:pP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All the stack now open source</a:t>
            </a:r>
            <a:br/>
            <a:r>
              <a:rPr sz="2350"/>
              <a:t>(Both for single VM, or autoscaling with kubernetes)</a:t>
            </a:r>
          </a:p>
        </p:txBody>
      </p:sp>
      <p:pic>
        <p:nvPicPr>
          <p:cNvPr id="85" name="kubernetes-logo.png" descr="kubernetes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451" y="1613892"/>
            <a:ext cx="1638301" cy="1238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logo.png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329" y="4677052"/>
            <a:ext cx="3422675" cy="5844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846647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"/>
          <p:cNvGrpSpPr/>
          <p:nvPr/>
        </p:nvGrpSpPr>
        <p:grpSpPr>
          <a:xfrm>
            <a:off x="47186" y="1607843"/>
            <a:ext cx="12262728" cy="4029653"/>
            <a:chOff x="0" y="0"/>
            <a:chExt cx="24525455" cy="8059304"/>
          </a:xfrm>
        </p:grpSpPr>
        <p:pic>
          <p:nvPicPr>
            <p:cNvPr id="88" name="Screenshot 2019-09-03 at 16.12.15.png" descr="Screenshot 2019-09-03 at 16.12.1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260694"/>
              <a:ext cx="1771042" cy="68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" name="Screenshot 2019-09-03 at 16.10.45.png" descr="Screenshot 2019-09-03 at 16.10.4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1130" y="0"/>
              <a:ext cx="20764326" cy="8059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" name="OpenStack-Logo-Vertical.png" descr="OpenStack-Logo-Vertical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9930" y="4207478"/>
              <a:ext cx="2081210" cy="1005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" name="OpenStack-Logo-Vertical.png" descr="OpenStack-Logo-Vertical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9930" y="5486915"/>
              <a:ext cx="2081210" cy="1005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" name="kubernetes-logo.png" descr="kubernetes-log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7257" y="2846334"/>
              <a:ext cx="1546557" cy="1168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kubernetes-logo.png" descr="kubernetes-log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7257" y="1566898"/>
              <a:ext cx="1546557" cy="1168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Screenshot 2019-09-03 at 16.12.15.png" descr="Screenshot 2019-09-03 at 16.12.1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486915"/>
              <a:ext cx="1771042" cy="6861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Screenshot 2019-09-03 at 16.12.15.png" descr="Screenshot 2019-09-03 at 16.12.1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034474"/>
              <a:ext cx="1771042" cy="6861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Screenshot 2019-09-03 at 16.12.54.png" descr="Screenshot 2019-09-03 at 16.12.5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898" y="1852596"/>
              <a:ext cx="1567245" cy="5975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8" name="AiiDA lab deployment(s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2"/>
            <a:r>
              <a:t>AiiDA lab deployment(s)</a:t>
            </a:r>
          </a:p>
        </p:txBody>
      </p:sp>
      <p:pic>
        <p:nvPicPr>
          <p:cNvPr id="99" name="logo.png" descr="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4612" y="1122097"/>
            <a:ext cx="3422675" cy="584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Rectangle Rectangle" descr="Rectangle Rectangl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4925" y="2320925"/>
            <a:ext cx="12122150" cy="717550"/>
          </a:xfrm>
          <a:prstGeom prst="rect">
            <a:avLst/>
          </a:prstGeom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15073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AiiDA lab on EOSC/CESNE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AiiDA lab on EOSC/CESNET</a:t>
            </a:r>
          </a:p>
        </p:txBody>
      </p:sp>
      <p:pic>
        <p:nvPicPr>
          <p:cNvPr id="103" name="Screenshot 2020-04-20 at 19.23.58.png" descr="Screenshot 2020-04-20 at 19.23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04" y="1180455"/>
            <a:ext cx="6540007" cy="2747729"/>
          </a:xfrm>
          <a:prstGeom prst="rect">
            <a:avLst/>
          </a:prstGeom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04" name="Screenshot 2020-04-20 at 19.24.08.png" descr="Screenshot 2020-04-20 at 19.24.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542" y="2846788"/>
            <a:ext cx="5661064" cy="3003647"/>
          </a:xfrm>
          <a:prstGeom prst="rect">
            <a:avLst/>
          </a:prstGeom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626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7F6E0C-FA57-4FF6-859B-11AAE3DEC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GB" dirty="0"/>
              <a:t>Provide an open </a:t>
            </a:r>
            <a:r>
              <a:rPr lang="en-GB" dirty="0" err="1"/>
              <a:t>AiiDA</a:t>
            </a:r>
            <a:r>
              <a:rPr lang="en-GB" dirty="0"/>
              <a:t> lab for researchers in Europe capable of supporting ~100 concurrent users</a:t>
            </a:r>
            <a:endParaRPr lang="en-ES" dirty="0"/>
          </a:p>
          <a:p>
            <a:pPr marL="514350" lvl="0" indent="-514350">
              <a:buFont typeface="+mj-lt"/>
              <a:buAutoNum type="arabicPeriod"/>
            </a:pPr>
            <a:r>
              <a:rPr lang="en-GB" dirty="0"/>
              <a:t>Support of the order of ~1000 users in the system</a:t>
            </a:r>
            <a:endParaRPr lang="en-ES" dirty="0"/>
          </a:p>
          <a:p>
            <a:pPr marL="514350" lvl="0" indent="-514350">
              <a:buFont typeface="+mj-lt"/>
              <a:buAutoNum type="arabicPeriod"/>
            </a:pPr>
            <a:r>
              <a:rPr lang="en-GB" dirty="0"/>
              <a:t>Test scalable </a:t>
            </a:r>
            <a:r>
              <a:rPr lang="en-GB" dirty="0" err="1"/>
              <a:t>kubernetes</a:t>
            </a:r>
            <a:r>
              <a:rPr lang="en-GB" dirty="0"/>
              <a:t> set-up so resources can be adjusted to the load as required</a:t>
            </a:r>
            <a:endParaRPr lang="en-ES" dirty="0"/>
          </a:p>
          <a:p>
            <a:pPr marL="514350" lvl="0" indent="-514350">
              <a:buFont typeface="+mj-lt"/>
              <a:buAutoNum type="arabicPeriod"/>
            </a:pPr>
            <a:r>
              <a:rPr lang="en-GB" dirty="0"/>
              <a:t>Explore S3-compatible object store for user data</a:t>
            </a:r>
            <a:endParaRPr lang="en-ES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Simplify access to the service as much as possible, avoiding complex registration processes</a:t>
            </a:r>
            <a:r>
              <a:rPr lang="en-ES" dirty="0"/>
              <a:t> 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6F90-7FE8-496A-B124-08E94EE988BB}" type="datetime1">
              <a:rPr lang="en-GB" smtClean="0"/>
              <a:t>22/04/2020</a:t>
            </a:fld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85FFF1-3E6E-48DC-A526-9B22CB1D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1466147723"/>
      </p:ext>
    </p:extLst>
  </p:cSld>
  <p:clrMapOvr>
    <a:masterClrMapping/>
  </p:clrMapOvr>
</p:sld>
</file>

<file path=ppt/theme/theme1.xml><?xml version="1.0" encoding="utf-8"?>
<a:theme xmlns:a="http://schemas.openxmlformats.org/drawingml/2006/main" name="slide_base">
  <a:themeElements>
    <a:clrScheme name="Eudat-Color">
      <a:dk1>
        <a:srgbClr val="515151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01788A-1968-FA4C-A046-0FDF0EB754D2}" vid="{D6C496C9-DD0D-1F45-8335-410F60411257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Myriad Pro"/>
        <a:ea typeface="Myriad Pro"/>
        <a:cs typeface="Myriad Pr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slide_base</Template>
  <TotalTime>68</TotalTime>
  <Words>778</Words>
  <Application>Microsoft Macintosh PowerPoint</Application>
  <PresentationFormat>Widescreen</PresentationFormat>
  <Paragraphs>86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Myriad Pro</vt:lpstr>
      <vt:lpstr>Source Sans Pro</vt:lpstr>
      <vt:lpstr>Tahoma</vt:lpstr>
      <vt:lpstr>Wingdings</vt:lpstr>
      <vt:lpstr>slide_base</vt:lpstr>
      <vt:lpstr>Office Theme</vt:lpstr>
      <vt:lpstr>PowerPoint Presentation</vt:lpstr>
      <vt:lpstr>PowerPoint Presentation</vt:lpstr>
      <vt:lpstr>AiiDA lab</vt:lpstr>
      <vt:lpstr>Automatic DFT simulations</vt:lpstr>
      <vt:lpstr>Resources to make your own app</vt:lpstr>
      <vt:lpstr>Kubernetes and scaling + hosting your own AiiDA lab</vt:lpstr>
      <vt:lpstr>AiiDA lab deployment(s)</vt:lpstr>
      <vt:lpstr>AiiDA lab on EOSC/CESNET</vt:lpstr>
      <vt:lpstr>Goals</vt:lpstr>
      <vt:lpstr>Work plan</vt:lpstr>
      <vt:lpstr>Services of EOSC-hub / integration</vt:lpstr>
      <vt:lpstr>Progress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Enol Fernandez</dc:creator>
  <cp:lastModifiedBy>Enol Fernandez</cp:lastModifiedBy>
  <cp:revision>3</cp:revision>
  <dcterms:created xsi:type="dcterms:W3CDTF">2020-04-22T06:22:23Z</dcterms:created>
  <dcterms:modified xsi:type="dcterms:W3CDTF">2020-04-22T07:30:43Z</dcterms:modified>
</cp:coreProperties>
</file>